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Override PartName="/docProps/app.xml" ContentType="application/vnd.openxmlformats-officedocument.extended-properties+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ppt/notesMasters/notesMaster1.xml" ContentType="application/vnd.openxmlformats-officedocument.presentationml.notesMaster+xml"/>
  <Override PartName="/ppt/theme/theme2.xml" ContentType="application/vnd.openxmlformats-officedocument.theme+xml"/>
  <Override PartName="/docProps/core.xml" ContentType="application/vnd.openxmlformats-package.core-properties+xml"/>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Types>
</file>

<file path=_rels/.rels><?xml version="1.0" encoding="UTF-8"?>
<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4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 id="349" r:id="rId95"/>
    <p:sldId id="350" r:id="rId96"/>
    <p:sldId id="351" r:id="rId97"/>
    <p:sldId id="352" r:id="rId98"/>
    <p:sldId id="353" r:id="rId99"/>
    <p:sldId id="354" r:id="rId100"/>
    <p:sldId id="355" r:id="rId101"/>
    <p:sldId id="356" r:id="rId102"/>
    <p:sldId id="357" r:id="rId103"/>
    <p:sldId id="358" r:id="rId104"/>
    <p:sldId id="359" r:id="rId105"/>
    <p:sldId id="360" r:id="rId106"/>
    <p:sldId id="361" r:id="rId107"/>
    <p:sldId id="362" r:id="rId108"/>
    <p:sldId id="363" r:id="rId109"/>
    <p:sldId id="364" r:id="rId110"/>
    <p:sldId id="365" r:id="rId111"/>
    <p:sldId id="366" r:id="rId112"/>
    <p:sldId id="367" r:id="rId113"/>
    <p:sldId id="368" r:id="rId114"/>
    <p:sldId id="369" r:id="rId115"/>
    <p:sldId id="370" r:id="rId116"/>
    <p:sldId id="371" r:id="rId117"/>
    <p:sldId id="372" r:id="rId118"/>
    <p:sldId id="373" r:id="rId119"/>
    <p:sldId id="374" r:id="rId120"/>
    <p:sldId id="375" r:id="rId121"/>
    <p:sldId id="376" r:id="rId122"/>
    <p:sldId id="377" r:id="rId123"/>
    <p:sldId id="378" r:id="rId124"/>
    <p:sldId id="379" r:id="rId125"/>
    <p:sldId id="380" r:id="rId126"/>
    <p:sldId id="381" r:id="rId127"/>
    <p:sldId id="382" r:id="rId128"/>
    <p:sldId id="383" r:id="rId129"/>
    <p:sldId id="384" r:id="rId130"/>
    <p:sldId id="385" r:id="rId131"/>
    <p:sldId id="386" r:id="rId132"/>
    <p:sldId id="387" r:id="rId133"/>
    <p:sldId id="388" r:id="rId134"/>
    <p:sldId id="389" r:id="rId135"/>
    <p:sldId id="390" r:id="rId136"/>
    <p:sldId id="391" r:id="rId137"/>
    <p:sldId id="392" r:id="rId138"/>
    <p:sldId id="393" r:id="rId139"/>
    <p:sldId id="394" r:id="rId140"/>
    <p:sldId id="395" r:id="rId141"/>
    <p:sldId id="396" r:id="rId142"/>
    <p:sldId id="397" r:id="rId143"/>
    <p:sldId id="398" r:id="rId144"/>
    <p:sldId id="399" r:id="rId145"/>
    <p:sldId id="400" r:id="rId146"/>
    <p:sldId id="401" r:id="rId147"/>
    <p:sldId id="402" r:id="rId148"/>
    <p:sldId id="403" r:id="rId149"/>
    <p:sldId id="404" r:id="rId150"/>
    <p:sldId id="405" r:id="rId151"/>
    <p:sldId id="406" r:id="rId152"/>
    <p:sldId id="407" r:id="rId153"/>
    <p:sldId id="408" r:id="rId154"/>
    <p:sldId id="409" r:id="rId155"/>
    <p:sldId id="410" r:id="rId156"/>
    <p:sldId id="411" r:id="rId157"/>
    <p:sldId id="412" r:id="rId158"/>
    <p:sldId id="413" r:id="rId159"/>
    <p:sldId id="414" r:id="rId160"/>
    <p:sldId id="415" r:id="rId161"/>
    <p:sldId id="416" r:id="rId162"/>
    <p:sldId id="417" r:id="rId163"/>
    <p:sldId id="418" r:id="rId164"/>
    <p:sldId id="419" r:id="rId165"/>
    <p:sldId id="420" r:id="rId166"/>
    <p:sldId id="421" r:id="rId167"/>
    <p:sldId id="422" r:id="rId168"/>
    <p:sldId id="423" r:id="rId169"/>
    <p:sldId id="424" r:id="rId170"/>
    <p:sldId id="425" r:id="rId171"/>
    <p:sldId id="426" r:id="rId172"/>
    <p:sldId id="427" r:id="rId173"/>
    <p:sldId id="428" r:id="rId174"/>
    <p:sldId id="429" r:id="rId175"/>
    <p:sldId id="430" r:id="rId176"/>
    <p:sldId id="431" r:id="rId177"/>
    <p:sldId id="432" r:id="rId178"/>
    <p:sldId id="433" r:id="rId179"/>
    <p:sldId id="434" r:id="rId180"/>
    <p:sldId id="435" r:id="rId181"/>
    <p:sldId id="436" r:id="rId182"/>
    <p:sldId id="437" r:id="rId183"/>
    <p:sldId id="438" r:id="rId184"/>
    <p:sldId id="439" r:id="rId185"/>
    <p:sldId id="440" r:id="rId186"/>
    <p:sldId id="441" r:id="rId187"/>
    <p:sldId id="442" r:id="rId188"/>
    <p:sldId id="443" r:id="rId189"/>
    <p:sldId id="444" r:id="rId190"/>
    <p:sldId id="445" r:id="rId191"/>
    <p:sldId id="446" r:id="rId192"/>
    <p:sldId id="447" r:id="rId193"/>
    <p:sldId id="448" r:id="rId194"/>
    <p:sldId id="449" r:id="rId195"/>
    <p:sldId id="450" r:id="rId196"/>
    <p:sldId id="451" r:id="rId197"/>
    <p:sldId id="452" r:id="rId198"/>
    <p:sldId id="453" r:id="rId199"/>
    <p:sldId id="454" r:id="rId200"/>
    <p:sldId id="455" r:id="rId201"/>
    <p:sldId id="456" r:id="rId202"/>
    <p:sldId id="457" r:id="rId203"/>
    <p:sldId id="458" r:id="rId204"/>
    <p:sldId id="459" r:id="rId205"/>
    <p:sldId id="460" r:id="rId206"/>
    <p:sldId id="461" r:id="rId207"/>
    <p:sldId id="462" r:id="rId208"/>
    <p:sldId id="463" r:id="rId209"/>
    <p:sldId id="464" r:id="rId210"/>
    <p:sldId id="465" r:id="rId211"/>
    <p:sldId id="466" r:id="rId212"/>
    <p:sldId id="467" r:id="rId213"/>
    <p:sldId id="468" r:id="rId214"/>
    <p:sldId id="469" r:id="rId215"/>
    <p:sldId id="470" r:id="rId216"/>
    <p:sldId id="471" r:id="rId217"/>
    <p:sldId id="472" r:id="rId218"/>
    <p:sldId id="473" r:id="rId219"/>
    <p:sldId id="474" r:id="rId220"/>
    <p:sldId id="475" r:id="rId221"/>
    <p:sldId id="476" r:id="rId222"/>
    <p:sldId id="477" r:id="rId223"/>
    <p:sldId id="478" r:id="rId224"/>
    <p:sldId id="479" r:id="rId225"/>
    <p:sldId id="480" r:id="rId226"/>
    <p:sldId id="481" r:id="rId227"/>
    <p:sldId id="482" r:id="rId228"/>
    <p:sldId id="483" r:id="rId229"/>
    <p:sldId id="484" r:id="rId230"/>
    <p:sldId id="485" r:id="rId231"/>
    <p:sldId id="486" r:id="rId232"/>
    <p:sldId id="487" r:id="rId233"/>
    <p:sldId id="488" r:id="rId234"/>
    <p:sldId id="489" r:id="rId235"/>
    <p:sldId id="490" r:id="rId236"/>
    <p:sldId id="491" r:id="rId237"/>
    <p:sldId id="492" r:id="rId238"/>
    <p:sldId id="493" r:id="rId239"/>
    <p:sldId id="494" r:id="rId240"/>
    <p:sldId id="495" r:id="rId241"/>
    <p:sldId id="496" r:id="rId242"/>
    <p:sldId id="497" r:id="rId243"/>
    <p:sldId id="498" r:id="rId244"/>
    <p:sldId id="499" r:id="rId245"/>
    <p:sldId id="500" r:id="rId246"/>
    <p:sldId id="501" r:id="rId247"/>
    <p:sldId id="502" r:id="rId248"/>
    <p:sldId id="503" r:id="rId249"/>
    <p:sldId id="504" r:id="rId250"/>
    <p:sldId id="505" r:id="rId251"/>
    <p:sldId id="506" r:id="rId252"/>
    <p:sldId id="507" r:id="rId253"/>
    <p:sldId id="508" r:id="rId254"/>
    <p:sldId id="509" r:id="rId255"/>
    <p:sldId id="510" r:id="rId256"/>
    <p:sldId id="511" r:id="rId257"/>
    <p:sldId id="512" r:id="rId258"/>
    <p:sldId id="513" r:id="rId259"/>
    <p:sldId id="514" r:id="rId260"/>
    <p:sldId id="515" r:id="rId261"/>
    <p:sldId id="516" r:id="rId262"/>
    <p:sldId id="517" r:id="rId263"/>
    <p:sldId id="518" r:id="rId264"/>
    <p:sldId id="519" r:id="rId265"/>
    <p:sldId id="520" r:id="rId266"/>
    <p:sldId id="521" r:id="rId267"/>
    <p:sldId id="522" r:id="rId268"/>
    <p:sldId id="523" r:id="rId269"/>
    <p:sldId id="524" r:id="rId270"/>
    <p:sldId id="525" r:id="rId271"/>
    <p:sldId id="526" r:id="rId272"/>
    <p:sldId id="527" r:id="rId273"/>
    <p:sldId id="528" r:id="rId274"/>
    <p:sldId id="529" r:id="rId275"/>
    <p:sldId id="530" r:id="rId276"/>
    <p:sldId id="531" r:id="rId277"/>
    <p:sldId id="532" r:id="rId278"/>
    <p:sldId id="533" r:id="rId279"/>
    <p:sldId id="534" r:id="rId280"/>
    <p:sldId id="535" r:id="rId281"/>
    <p:sldId id="536" r:id="rId282"/>
    <p:sldId id="537" r:id="rId283"/>
    <p:sldId id="538" r:id="rId284"/>
    <p:sldId id="539" r:id="rId285"/>
    <p:sldId id="540" r:id="rId286"/>
    <p:sldId id="541" r:id="rId287"/>
    <p:sldId id="542" r:id="rId288"/>
    <p:sldId id="543" r:id="rId289"/>
    <p:sldId id="544" r:id="rId290"/>
    <p:sldId id="545" r:id="rId291"/>
    <p:sldId id="546" r:id="rId292"/>
    <p:sldId id="547" r:id="rId293"/>
    <p:sldId id="548" r:id="rId294"/>
    <p:sldId id="549" r:id="rId295"/>
    <p:sldId id="550" r:id="rId296"/>
    <p:sldId id="551" r:id="rId297"/>
    <p:sldId id="552" r:id="rId298"/>
    <p:sldId id="553" r:id="rId299"/>
    <p:sldId id="554" r:id="rId300"/>
    <p:sldId id="555" r:id="rId301"/>
    <p:sldId id="556" r:id="rId302"/>
    <p:sldId id="557" r:id="rId303"/>
    <p:sldId id="558" r:id="rId304"/>
    <p:sldId id="559" r:id="rId305"/>
    <p:sldId id="560" r:id="rId306"/>
    <p:sldId id="561" r:id="rId307"/>
    <p:sldId id="562" r:id="rId308"/>
    <p:sldId id="563" r:id="rId309"/>
    <p:sldId id="564" r:id="rId310"/>
    <p:sldId id="565" r:id="rId311"/>
    <p:sldId id="566" r:id="rId312"/>
    <p:sldId id="567" r:id="rId313"/>
    <p:sldId id="568" r:id="rId314"/>
    <p:sldId id="569" r:id="rId315"/>
    <p:sldId id="570" r:id="rId316"/>
    <p:sldId id="571" r:id="rId317"/>
    <p:sldId id="572" r:id="rId318"/>
    <p:sldId id="573" r:id="rId319"/>
    <p:sldId id="574" r:id="rId320"/>
    <p:sldId id="575" r:id="rId321"/>
    <p:sldId id="576" r:id="rId322"/>
    <p:sldId id="577" r:id="rId323"/>
    <p:sldId id="578" r:id="rId324"/>
    <p:sldId id="579" r:id="rId325"/>
    <p:sldId id="580" r:id="rId326"/>
    <p:sldId id="581" r:id="rId327"/>
    <p:sldId id="582" r:id="rId328"/>
    <p:sldId id="583" r:id="rId329"/>
    <p:sldId id="584" r:id="rId330"/>
    <p:sldId id="585" r:id="rId331"/>
    <p:sldId id="586" r:id="rId332"/>
    <p:sldId id="587" r:id="rId333"/>
    <p:sldId id="588" r:id="rId334"/>
    <p:sldId id="589" r:id="rId335"/>
    <p:sldId id="590" r:id="rId336"/>
    <p:sldId id="591" r:id="rId337"/>
    <p:sldId id="592" r:id="rId338"/>
    <p:sldId id="593" r:id="rId339"/>
    <p:sldId id="594" r:id="rId340"/>
    <p:sldId id="595" r:id="rId341"/>
    <p:sldId id="596" r:id="rId34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33" autoAdjust="0"/>
    <p:restoredTop sz="94711" autoAdjust="0"/>
  </p:normalViewPr>
  <p:slideViewPr>
    <p:cSldViewPr snapToGrid="0" snapToObjects="1">
      <p:cViewPr varScale="1">
        <p:scale>
          <a:sx n="113" d="100"/>
          <a:sy n="113" d="100"/>
        </p:scale>
        <p:origin x="1554" y="10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2" Type="http://schemas.openxmlformats.org/officeDocument/2006/relationships/slide" Target="slides/slide41.xml" /><Relationship Id="rId43" Type="http://schemas.openxmlformats.org/officeDocument/2006/relationships/slide" Target="slides/slide42.xml" /><Relationship Id="rId44" Type="http://schemas.openxmlformats.org/officeDocument/2006/relationships/slide" Target="slides/slide43.xml" /><Relationship Id="rId45" Type="http://schemas.openxmlformats.org/officeDocument/2006/relationships/slide" Target="slides/slide44.xml" /><Relationship Id="rId46" Type="http://schemas.openxmlformats.org/officeDocument/2006/relationships/slide" Target="slides/slide45.xml" /><Relationship Id="rId47" Type="http://schemas.openxmlformats.org/officeDocument/2006/relationships/slide" Target="slides/slide46.xml" /><Relationship Id="rId48" Type="http://schemas.openxmlformats.org/officeDocument/2006/relationships/slide" Target="slides/slide47.xml" /><Relationship Id="rId49" Type="http://schemas.openxmlformats.org/officeDocument/2006/relationships/slide" Target="slides/slide48.xml" /><Relationship Id="rId50" Type="http://schemas.openxmlformats.org/officeDocument/2006/relationships/slide" Target="slides/slide49.xml" /><Relationship Id="rId51" Type="http://schemas.openxmlformats.org/officeDocument/2006/relationships/slide" Target="slides/slide50.xml" /><Relationship Id="rId52" Type="http://schemas.openxmlformats.org/officeDocument/2006/relationships/slide" Target="slides/slide51.xml" /><Relationship Id="rId53" Type="http://schemas.openxmlformats.org/officeDocument/2006/relationships/slide" Target="slides/slide52.xml" /><Relationship Id="rId54" Type="http://schemas.openxmlformats.org/officeDocument/2006/relationships/slide" Target="slides/slide53.xml" /><Relationship Id="rId55" Type="http://schemas.openxmlformats.org/officeDocument/2006/relationships/slide" Target="slides/slide54.xml" /><Relationship Id="rId56" Type="http://schemas.openxmlformats.org/officeDocument/2006/relationships/slide" Target="slides/slide55.xml" /><Relationship Id="rId57" Type="http://schemas.openxmlformats.org/officeDocument/2006/relationships/slide" Target="slides/slide56.xml" /><Relationship Id="rId58" Type="http://schemas.openxmlformats.org/officeDocument/2006/relationships/slide" Target="slides/slide57.xml" /><Relationship Id="rId59" Type="http://schemas.openxmlformats.org/officeDocument/2006/relationships/slide" Target="slides/slide58.xml" /><Relationship Id="rId60" Type="http://schemas.openxmlformats.org/officeDocument/2006/relationships/slide" Target="slides/slide59.xml" /><Relationship Id="rId61" Type="http://schemas.openxmlformats.org/officeDocument/2006/relationships/slide" Target="slides/slide60.xml" /><Relationship Id="rId62" Type="http://schemas.openxmlformats.org/officeDocument/2006/relationships/slide" Target="slides/slide61.xml" /><Relationship Id="rId63" Type="http://schemas.openxmlformats.org/officeDocument/2006/relationships/slide" Target="slides/slide62.xml" /><Relationship Id="rId64" Type="http://schemas.openxmlformats.org/officeDocument/2006/relationships/slide" Target="slides/slide63.xml" /><Relationship Id="rId65" Type="http://schemas.openxmlformats.org/officeDocument/2006/relationships/slide" Target="slides/slide64.xml" /><Relationship Id="rId66" Type="http://schemas.openxmlformats.org/officeDocument/2006/relationships/slide" Target="slides/slide65.xml" /><Relationship Id="rId67" Type="http://schemas.openxmlformats.org/officeDocument/2006/relationships/slide" Target="slides/slide66.xml" /><Relationship Id="rId68" Type="http://schemas.openxmlformats.org/officeDocument/2006/relationships/slide" Target="slides/slide67.xml" /><Relationship Id="rId69" Type="http://schemas.openxmlformats.org/officeDocument/2006/relationships/slide" Target="slides/slide68.xml" /><Relationship Id="rId70" Type="http://schemas.openxmlformats.org/officeDocument/2006/relationships/slide" Target="slides/slide69.xml" /><Relationship Id="rId71" Type="http://schemas.openxmlformats.org/officeDocument/2006/relationships/slide" Target="slides/slide70.xml" /><Relationship Id="rId72" Type="http://schemas.openxmlformats.org/officeDocument/2006/relationships/slide" Target="slides/slide71.xml" /><Relationship Id="rId73" Type="http://schemas.openxmlformats.org/officeDocument/2006/relationships/slide" Target="slides/slide72.xml" /><Relationship Id="rId74" Type="http://schemas.openxmlformats.org/officeDocument/2006/relationships/slide" Target="slides/slide73.xml" /><Relationship Id="rId75" Type="http://schemas.openxmlformats.org/officeDocument/2006/relationships/slide" Target="slides/slide74.xml" /><Relationship Id="rId76" Type="http://schemas.openxmlformats.org/officeDocument/2006/relationships/slide" Target="slides/slide75.xml" /><Relationship Id="rId77" Type="http://schemas.openxmlformats.org/officeDocument/2006/relationships/slide" Target="slides/slide76.xml" /><Relationship Id="rId78" Type="http://schemas.openxmlformats.org/officeDocument/2006/relationships/slide" Target="slides/slide77.xml" /><Relationship Id="rId79" Type="http://schemas.openxmlformats.org/officeDocument/2006/relationships/slide" Target="slides/slide78.xml" /><Relationship Id="rId80" Type="http://schemas.openxmlformats.org/officeDocument/2006/relationships/slide" Target="slides/slide79.xml" /><Relationship Id="rId81" Type="http://schemas.openxmlformats.org/officeDocument/2006/relationships/slide" Target="slides/slide80.xml" /><Relationship Id="rId82" Type="http://schemas.openxmlformats.org/officeDocument/2006/relationships/slide" Target="slides/slide81.xml" /><Relationship Id="rId83" Type="http://schemas.openxmlformats.org/officeDocument/2006/relationships/slide" Target="slides/slide82.xml" /><Relationship Id="rId84" Type="http://schemas.openxmlformats.org/officeDocument/2006/relationships/slide" Target="slides/slide83.xml" /><Relationship Id="rId85" Type="http://schemas.openxmlformats.org/officeDocument/2006/relationships/slide" Target="slides/slide84.xml" /><Relationship Id="rId86" Type="http://schemas.openxmlformats.org/officeDocument/2006/relationships/slide" Target="slides/slide85.xml" /><Relationship Id="rId87" Type="http://schemas.openxmlformats.org/officeDocument/2006/relationships/slide" Target="slides/slide86.xml" /><Relationship Id="rId88" Type="http://schemas.openxmlformats.org/officeDocument/2006/relationships/slide" Target="slides/slide87.xml" /><Relationship Id="rId89" Type="http://schemas.openxmlformats.org/officeDocument/2006/relationships/slide" Target="slides/slide88.xml" /><Relationship Id="rId90" Type="http://schemas.openxmlformats.org/officeDocument/2006/relationships/slide" Target="slides/slide89.xml" /><Relationship Id="rId91" Type="http://schemas.openxmlformats.org/officeDocument/2006/relationships/slide" Target="slides/slide90.xml" /><Relationship Id="rId92" Type="http://schemas.openxmlformats.org/officeDocument/2006/relationships/slide" Target="slides/slide91.xml" /><Relationship Id="rId93" Type="http://schemas.openxmlformats.org/officeDocument/2006/relationships/slide" Target="slides/slide92.xml" /><Relationship Id="rId94" Type="http://schemas.openxmlformats.org/officeDocument/2006/relationships/slide" Target="slides/slide93.xml" /><Relationship Id="rId95" Type="http://schemas.openxmlformats.org/officeDocument/2006/relationships/slide" Target="slides/slide94.xml" /><Relationship Id="rId96" Type="http://schemas.openxmlformats.org/officeDocument/2006/relationships/slide" Target="slides/slide95.xml" /><Relationship Id="rId97" Type="http://schemas.openxmlformats.org/officeDocument/2006/relationships/slide" Target="slides/slide96.xml" /><Relationship Id="rId98" Type="http://schemas.openxmlformats.org/officeDocument/2006/relationships/slide" Target="slides/slide97.xml" /><Relationship Id="rId99" Type="http://schemas.openxmlformats.org/officeDocument/2006/relationships/slide" Target="slides/slide98.xml" /><Relationship Id="rId100" Type="http://schemas.openxmlformats.org/officeDocument/2006/relationships/slide" Target="slides/slide99.xml" /><Relationship Id="rId101" Type="http://schemas.openxmlformats.org/officeDocument/2006/relationships/slide" Target="slides/slide100.xml" /><Relationship Id="rId102" Type="http://schemas.openxmlformats.org/officeDocument/2006/relationships/slide" Target="slides/slide101.xml" /><Relationship Id="rId103" Type="http://schemas.openxmlformats.org/officeDocument/2006/relationships/slide" Target="slides/slide102.xml" /><Relationship Id="rId104" Type="http://schemas.openxmlformats.org/officeDocument/2006/relationships/slide" Target="slides/slide103.xml" /><Relationship Id="rId105" Type="http://schemas.openxmlformats.org/officeDocument/2006/relationships/slide" Target="slides/slide104.xml" /><Relationship Id="rId106" Type="http://schemas.openxmlformats.org/officeDocument/2006/relationships/slide" Target="slides/slide105.xml" /><Relationship Id="rId107" Type="http://schemas.openxmlformats.org/officeDocument/2006/relationships/slide" Target="slides/slide106.xml" /><Relationship Id="rId108" Type="http://schemas.openxmlformats.org/officeDocument/2006/relationships/slide" Target="slides/slide107.xml" /><Relationship Id="rId109" Type="http://schemas.openxmlformats.org/officeDocument/2006/relationships/slide" Target="slides/slide108.xml" /><Relationship Id="rId110" Type="http://schemas.openxmlformats.org/officeDocument/2006/relationships/slide" Target="slides/slide109.xml" /><Relationship Id="rId111" Type="http://schemas.openxmlformats.org/officeDocument/2006/relationships/slide" Target="slides/slide110.xml" /><Relationship Id="rId112" Type="http://schemas.openxmlformats.org/officeDocument/2006/relationships/slide" Target="slides/slide111.xml" /><Relationship Id="rId113" Type="http://schemas.openxmlformats.org/officeDocument/2006/relationships/slide" Target="slides/slide112.xml" /><Relationship Id="rId114" Type="http://schemas.openxmlformats.org/officeDocument/2006/relationships/slide" Target="slides/slide113.xml" /><Relationship Id="rId115" Type="http://schemas.openxmlformats.org/officeDocument/2006/relationships/slide" Target="slides/slide114.xml" /><Relationship Id="rId116" Type="http://schemas.openxmlformats.org/officeDocument/2006/relationships/slide" Target="slides/slide115.xml" /><Relationship Id="rId117" Type="http://schemas.openxmlformats.org/officeDocument/2006/relationships/slide" Target="slides/slide116.xml" /><Relationship Id="rId118" Type="http://schemas.openxmlformats.org/officeDocument/2006/relationships/slide" Target="slides/slide117.xml" /><Relationship Id="rId119" Type="http://schemas.openxmlformats.org/officeDocument/2006/relationships/slide" Target="slides/slide118.xml" /><Relationship Id="rId120" Type="http://schemas.openxmlformats.org/officeDocument/2006/relationships/slide" Target="slides/slide119.xml" /><Relationship Id="rId121" Type="http://schemas.openxmlformats.org/officeDocument/2006/relationships/slide" Target="slides/slide120.xml" /><Relationship Id="rId122" Type="http://schemas.openxmlformats.org/officeDocument/2006/relationships/slide" Target="slides/slide121.xml" /><Relationship Id="rId123" Type="http://schemas.openxmlformats.org/officeDocument/2006/relationships/slide" Target="slides/slide122.xml" /><Relationship Id="rId124" Type="http://schemas.openxmlformats.org/officeDocument/2006/relationships/slide" Target="slides/slide123.xml" /><Relationship Id="rId125" Type="http://schemas.openxmlformats.org/officeDocument/2006/relationships/slide" Target="slides/slide124.xml" /><Relationship Id="rId126" Type="http://schemas.openxmlformats.org/officeDocument/2006/relationships/slide" Target="slides/slide125.xml" /><Relationship Id="rId127" Type="http://schemas.openxmlformats.org/officeDocument/2006/relationships/slide" Target="slides/slide126.xml" /><Relationship Id="rId128" Type="http://schemas.openxmlformats.org/officeDocument/2006/relationships/slide" Target="slides/slide127.xml" /><Relationship Id="rId129" Type="http://schemas.openxmlformats.org/officeDocument/2006/relationships/slide" Target="slides/slide128.xml" /><Relationship Id="rId130" Type="http://schemas.openxmlformats.org/officeDocument/2006/relationships/slide" Target="slides/slide129.xml" /><Relationship Id="rId131" Type="http://schemas.openxmlformats.org/officeDocument/2006/relationships/slide" Target="slides/slide130.xml" /><Relationship Id="rId132" Type="http://schemas.openxmlformats.org/officeDocument/2006/relationships/slide" Target="slides/slide131.xml" /><Relationship Id="rId133" Type="http://schemas.openxmlformats.org/officeDocument/2006/relationships/slide" Target="slides/slide132.xml" /><Relationship Id="rId134" Type="http://schemas.openxmlformats.org/officeDocument/2006/relationships/slide" Target="slides/slide133.xml" /><Relationship Id="rId135" Type="http://schemas.openxmlformats.org/officeDocument/2006/relationships/slide" Target="slides/slide134.xml" /><Relationship Id="rId136" Type="http://schemas.openxmlformats.org/officeDocument/2006/relationships/slide" Target="slides/slide135.xml" /><Relationship Id="rId137" Type="http://schemas.openxmlformats.org/officeDocument/2006/relationships/slide" Target="slides/slide136.xml" /><Relationship Id="rId138" Type="http://schemas.openxmlformats.org/officeDocument/2006/relationships/slide" Target="slides/slide137.xml" /><Relationship Id="rId139" Type="http://schemas.openxmlformats.org/officeDocument/2006/relationships/slide" Target="slides/slide138.xml" /><Relationship Id="rId140" Type="http://schemas.openxmlformats.org/officeDocument/2006/relationships/slide" Target="slides/slide139.xml" /><Relationship Id="rId141" Type="http://schemas.openxmlformats.org/officeDocument/2006/relationships/slide" Target="slides/slide140.xml" /><Relationship Id="rId142" Type="http://schemas.openxmlformats.org/officeDocument/2006/relationships/slide" Target="slides/slide141.xml" /><Relationship Id="rId143" Type="http://schemas.openxmlformats.org/officeDocument/2006/relationships/slide" Target="slides/slide142.xml" /><Relationship Id="rId144" Type="http://schemas.openxmlformats.org/officeDocument/2006/relationships/slide" Target="slides/slide143.xml" /><Relationship Id="rId145" Type="http://schemas.openxmlformats.org/officeDocument/2006/relationships/slide" Target="slides/slide144.xml" /><Relationship Id="rId146" Type="http://schemas.openxmlformats.org/officeDocument/2006/relationships/slide" Target="slides/slide145.xml" /><Relationship Id="rId147" Type="http://schemas.openxmlformats.org/officeDocument/2006/relationships/slide" Target="slides/slide146.xml" /><Relationship Id="rId148" Type="http://schemas.openxmlformats.org/officeDocument/2006/relationships/slide" Target="slides/slide147.xml" /><Relationship Id="rId149" Type="http://schemas.openxmlformats.org/officeDocument/2006/relationships/slide" Target="slides/slide148.xml" /><Relationship Id="rId150" Type="http://schemas.openxmlformats.org/officeDocument/2006/relationships/slide" Target="slides/slide149.xml" /><Relationship Id="rId151" Type="http://schemas.openxmlformats.org/officeDocument/2006/relationships/slide" Target="slides/slide150.xml" /><Relationship Id="rId152" Type="http://schemas.openxmlformats.org/officeDocument/2006/relationships/slide" Target="slides/slide151.xml" /><Relationship Id="rId153" Type="http://schemas.openxmlformats.org/officeDocument/2006/relationships/slide" Target="slides/slide152.xml" /><Relationship Id="rId154" Type="http://schemas.openxmlformats.org/officeDocument/2006/relationships/slide" Target="slides/slide153.xml" /><Relationship Id="rId155" Type="http://schemas.openxmlformats.org/officeDocument/2006/relationships/slide" Target="slides/slide154.xml" /><Relationship Id="rId156" Type="http://schemas.openxmlformats.org/officeDocument/2006/relationships/slide" Target="slides/slide155.xml" /><Relationship Id="rId157" Type="http://schemas.openxmlformats.org/officeDocument/2006/relationships/slide" Target="slides/slide156.xml" /><Relationship Id="rId158" Type="http://schemas.openxmlformats.org/officeDocument/2006/relationships/slide" Target="slides/slide157.xml" /><Relationship Id="rId159" Type="http://schemas.openxmlformats.org/officeDocument/2006/relationships/slide" Target="slides/slide158.xml" /><Relationship Id="rId160" Type="http://schemas.openxmlformats.org/officeDocument/2006/relationships/slide" Target="slides/slide159.xml" /><Relationship Id="rId161" Type="http://schemas.openxmlformats.org/officeDocument/2006/relationships/slide" Target="slides/slide160.xml" /><Relationship Id="rId162" Type="http://schemas.openxmlformats.org/officeDocument/2006/relationships/slide" Target="slides/slide161.xml" /><Relationship Id="rId163" Type="http://schemas.openxmlformats.org/officeDocument/2006/relationships/slide" Target="slides/slide162.xml" /><Relationship Id="rId164" Type="http://schemas.openxmlformats.org/officeDocument/2006/relationships/slide" Target="slides/slide163.xml" /><Relationship Id="rId165" Type="http://schemas.openxmlformats.org/officeDocument/2006/relationships/slide" Target="slides/slide164.xml" /><Relationship Id="rId166" Type="http://schemas.openxmlformats.org/officeDocument/2006/relationships/slide" Target="slides/slide165.xml" /><Relationship Id="rId167" Type="http://schemas.openxmlformats.org/officeDocument/2006/relationships/slide" Target="slides/slide166.xml" /><Relationship Id="rId168" Type="http://schemas.openxmlformats.org/officeDocument/2006/relationships/slide" Target="slides/slide167.xml" /><Relationship Id="rId169" Type="http://schemas.openxmlformats.org/officeDocument/2006/relationships/slide" Target="slides/slide168.xml" /><Relationship Id="rId170" Type="http://schemas.openxmlformats.org/officeDocument/2006/relationships/slide" Target="slides/slide169.xml" /><Relationship Id="rId171" Type="http://schemas.openxmlformats.org/officeDocument/2006/relationships/slide" Target="slides/slide170.xml" /><Relationship Id="rId172" Type="http://schemas.openxmlformats.org/officeDocument/2006/relationships/slide" Target="slides/slide171.xml" /><Relationship Id="rId173" Type="http://schemas.openxmlformats.org/officeDocument/2006/relationships/slide" Target="slides/slide172.xml" /><Relationship Id="rId174" Type="http://schemas.openxmlformats.org/officeDocument/2006/relationships/slide" Target="slides/slide173.xml" /><Relationship Id="rId175" Type="http://schemas.openxmlformats.org/officeDocument/2006/relationships/slide" Target="slides/slide174.xml" /><Relationship Id="rId176" Type="http://schemas.openxmlformats.org/officeDocument/2006/relationships/slide" Target="slides/slide175.xml" /><Relationship Id="rId177" Type="http://schemas.openxmlformats.org/officeDocument/2006/relationships/slide" Target="slides/slide176.xml" /><Relationship Id="rId178" Type="http://schemas.openxmlformats.org/officeDocument/2006/relationships/slide" Target="slides/slide177.xml" /><Relationship Id="rId179" Type="http://schemas.openxmlformats.org/officeDocument/2006/relationships/slide" Target="slides/slide178.xml" /><Relationship Id="rId180" Type="http://schemas.openxmlformats.org/officeDocument/2006/relationships/slide" Target="slides/slide179.xml" /><Relationship Id="rId181" Type="http://schemas.openxmlformats.org/officeDocument/2006/relationships/slide" Target="slides/slide180.xml" /><Relationship Id="rId182" Type="http://schemas.openxmlformats.org/officeDocument/2006/relationships/slide" Target="slides/slide181.xml" /><Relationship Id="rId183" Type="http://schemas.openxmlformats.org/officeDocument/2006/relationships/slide" Target="slides/slide182.xml" /><Relationship Id="rId184" Type="http://schemas.openxmlformats.org/officeDocument/2006/relationships/slide" Target="slides/slide183.xml" /><Relationship Id="rId185" Type="http://schemas.openxmlformats.org/officeDocument/2006/relationships/slide" Target="slides/slide184.xml" /><Relationship Id="rId186" Type="http://schemas.openxmlformats.org/officeDocument/2006/relationships/slide" Target="slides/slide185.xml" /><Relationship Id="rId187" Type="http://schemas.openxmlformats.org/officeDocument/2006/relationships/slide" Target="slides/slide186.xml" /><Relationship Id="rId188" Type="http://schemas.openxmlformats.org/officeDocument/2006/relationships/slide" Target="slides/slide187.xml" /><Relationship Id="rId189" Type="http://schemas.openxmlformats.org/officeDocument/2006/relationships/slide" Target="slides/slide188.xml" /><Relationship Id="rId190" Type="http://schemas.openxmlformats.org/officeDocument/2006/relationships/slide" Target="slides/slide189.xml" /><Relationship Id="rId191" Type="http://schemas.openxmlformats.org/officeDocument/2006/relationships/slide" Target="slides/slide190.xml" /><Relationship Id="rId192" Type="http://schemas.openxmlformats.org/officeDocument/2006/relationships/slide" Target="slides/slide191.xml" /><Relationship Id="rId193" Type="http://schemas.openxmlformats.org/officeDocument/2006/relationships/slide" Target="slides/slide192.xml" /><Relationship Id="rId194" Type="http://schemas.openxmlformats.org/officeDocument/2006/relationships/slide" Target="slides/slide193.xml" /><Relationship Id="rId195" Type="http://schemas.openxmlformats.org/officeDocument/2006/relationships/slide" Target="slides/slide194.xml" /><Relationship Id="rId196" Type="http://schemas.openxmlformats.org/officeDocument/2006/relationships/slide" Target="slides/slide195.xml" /><Relationship Id="rId197" Type="http://schemas.openxmlformats.org/officeDocument/2006/relationships/slide" Target="slides/slide196.xml" /><Relationship Id="rId198" Type="http://schemas.openxmlformats.org/officeDocument/2006/relationships/slide" Target="slides/slide197.xml" /><Relationship Id="rId199" Type="http://schemas.openxmlformats.org/officeDocument/2006/relationships/slide" Target="slides/slide198.xml" /><Relationship Id="rId200" Type="http://schemas.openxmlformats.org/officeDocument/2006/relationships/slide" Target="slides/slide199.xml" /><Relationship Id="rId201" Type="http://schemas.openxmlformats.org/officeDocument/2006/relationships/slide" Target="slides/slide200.xml" /><Relationship Id="rId202" Type="http://schemas.openxmlformats.org/officeDocument/2006/relationships/slide" Target="slides/slide201.xml" /><Relationship Id="rId203" Type="http://schemas.openxmlformats.org/officeDocument/2006/relationships/slide" Target="slides/slide202.xml" /><Relationship Id="rId204" Type="http://schemas.openxmlformats.org/officeDocument/2006/relationships/slide" Target="slides/slide203.xml" /><Relationship Id="rId205" Type="http://schemas.openxmlformats.org/officeDocument/2006/relationships/slide" Target="slides/slide204.xml" /><Relationship Id="rId206" Type="http://schemas.openxmlformats.org/officeDocument/2006/relationships/slide" Target="slides/slide205.xml" /><Relationship Id="rId207" Type="http://schemas.openxmlformats.org/officeDocument/2006/relationships/slide" Target="slides/slide206.xml" /><Relationship Id="rId208" Type="http://schemas.openxmlformats.org/officeDocument/2006/relationships/slide" Target="slides/slide207.xml" /><Relationship Id="rId209" Type="http://schemas.openxmlformats.org/officeDocument/2006/relationships/slide" Target="slides/slide208.xml" /><Relationship Id="rId210" Type="http://schemas.openxmlformats.org/officeDocument/2006/relationships/slide" Target="slides/slide209.xml" /><Relationship Id="rId211" Type="http://schemas.openxmlformats.org/officeDocument/2006/relationships/slide" Target="slides/slide210.xml" /><Relationship Id="rId212" Type="http://schemas.openxmlformats.org/officeDocument/2006/relationships/slide" Target="slides/slide211.xml" /><Relationship Id="rId213" Type="http://schemas.openxmlformats.org/officeDocument/2006/relationships/slide" Target="slides/slide212.xml" /><Relationship Id="rId214" Type="http://schemas.openxmlformats.org/officeDocument/2006/relationships/slide" Target="slides/slide213.xml" /><Relationship Id="rId215" Type="http://schemas.openxmlformats.org/officeDocument/2006/relationships/slide" Target="slides/slide214.xml" /><Relationship Id="rId216" Type="http://schemas.openxmlformats.org/officeDocument/2006/relationships/slide" Target="slides/slide215.xml" /><Relationship Id="rId217" Type="http://schemas.openxmlformats.org/officeDocument/2006/relationships/slide" Target="slides/slide216.xml" /><Relationship Id="rId218" Type="http://schemas.openxmlformats.org/officeDocument/2006/relationships/slide" Target="slides/slide217.xml" /><Relationship Id="rId219" Type="http://schemas.openxmlformats.org/officeDocument/2006/relationships/slide" Target="slides/slide218.xml" /><Relationship Id="rId220" Type="http://schemas.openxmlformats.org/officeDocument/2006/relationships/slide" Target="slides/slide219.xml" /><Relationship Id="rId221" Type="http://schemas.openxmlformats.org/officeDocument/2006/relationships/slide" Target="slides/slide220.xml" /><Relationship Id="rId222" Type="http://schemas.openxmlformats.org/officeDocument/2006/relationships/slide" Target="slides/slide221.xml" /><Relationship Id="rId223" Type="http://schemas.openxmlformats.org/officeDocument/2006/relationships/slide" Target="slides/slide222.xml" /><Relationship Id="rId224" Type="http://schemas.openxmlformats.org/officeDocument/2006/relationships/slide" Target="slides/slide223.xml" /><Relationship Id="rId225" Type="http://schemas.openxmlformats.org/officeDocument/2006/relationships/slide" Target="slides/slide224.xml" /><Relationship Id="rId226" Type="http://schemas.openxmlformats.org/officeDocument/2006/relationships/slide" Target="slides/slide225.xml" /><Relationship Id="rId227" Type="http://schemas.openxmlformats.org/officeDocument/2006/relationships/slide" Target="slides/slide226.xml" /><Relationship Id="rId228" Type="http://schemas.openxmlformats.org/officeDocument/2006/relationships/slide" Target="slides/slide227.xml" /><Relationship Id="rId229" Type="http://schemas.openxmlformats.org/officeDocument/2006/relationships/slide" Target="slides/slide228.xml" /><Relationship Id="rId230" Type="http://schemas.openxmlformats.org/officeDocument/2006/relationships/slide" Target="slides/slide229.xml" /><Relationship Id="rId231" Type="http://schemas.openxmlformats.org/officeDocument/2006/relationships/slide" Target="slides/slide230.xml" /><Relationship Id="rId232" Type="http://schemas.openxmlformats.org/officeDocument/2006/relationships/slide" Target="slides/slide231.xml" /><Relationship Id="rId233" Type="http://schemas.openxmlformats.org/officeDocument/2006/relationships/slide" Target="slides/slide232.xml" /><Relationship Id="rId234" Type="http://schemas.openxmlformats.org/officeDocument/2006/relationships/slide" Target="slides/slide233.xml" /><Relationship Id="rId235" Type="http://schemas.openxmlformats.org/officeDocument/2006/relationships/slide" Target="slides/slide234.xml" /><Relationship Id="rId236" Type="http://schemas.openxmlformats.org/officeDocument/2006/relationships/slide" Target="slides/slide235.xml" /><Relationship Id="rId237" Type="http://schemas.openxmlformats.org/officeDocument/2006/relationships/slide" Target="slides/slide236.xml" /><Relationship Id="rId238" Type="http://schemas.openxmlformats.org/officeDocument/2006/relationships/slide" Target="slides/slide237.xml" /><Relationship Id="rId239" Type="http://schemas.openxmlformats.org/officeDocument/2006/relationships/slide" Target="slides/slide238.xml" /><Relationship Id="rId240" Type="http://schemas.openxmlformats.org/officeDocument/2006/relationships/slide" Target="slides/slide239.xml" /><Relationship Id="rId241" Type="http://schemas.openxmlformats.org/officeDocument/2006/relationships/slide" Target="slides/slide240.xml" /><Relationship Id="rId242" Type="http://schemas.openxmlformats.org/officeDocument/2006/relationships/slide" Target="slides/slide241.xml" /><Relationship Id="rId243" Type="http://schemas.openxmlformats.org/officeDocument/2006/relationships/slide" Target="slides/slide242.xml" /><Relationship Id="rId244" Type="http://schemas.openxmlformats.org/officeDocument/2006/relationships/slide" Target="slides/slide243.xml" /><Relationship Id="rId245" Type="http://schemas.openxmlformats.org/officeDocument/2006/relationships/slide" Target="slides/slide244.xml" /><Relationship Id="rId246" Type="http://schemas.openxmlformats.org/officeDocument/2006/relationships/slide" Target="slides/slide245.xml" /><Relationship Id="rId247" Type="http://schemas.openxmlformats.org/officeDocument/2006/relationships/slide" Target="slides/slide246.xml" /><Relationship Id="rId248" Type="http://schemas.openxmlformats.org/officeDocument/2006/relationships/slide" Target="slides/slide247.xml" /><Relationship Id="rId249" Type="http://schemas.openxmlformats.org/officeDocument/2006/relationships/slide" Target="slides/slide248.xml" /><Relationship Id="rId250" Type="http://schemas.openxmlformats.org/officeDocument/2006/relationships/slide" Target="slides/slide249.xml" /><Relationship Id="rId251" Type="http://schemas.openxmlformats.org/officeDocument/2006/relationships/slide" Target="slides/slide250.xml" /><Relationship Id="rId252" Type="http://schemas.openxmlformats.org/officeDocument/2006/relationships/slide" Target="slides/slide251.xml" /><Relationship Id="rId253" Type="http://schemas.openxmlformats.org/officeDocument/2006/relationships/slide" Target="slides/slide252.xml" /><Relationship Id="rId254" Type="http://schemas.openxmlformats.org/officeDocument/2006/relationships/slide" Target="slides/slide253.xml" /><Relationship Id="rId255" Type="http://schemas.openxmlformats.org/officeDocument/2006/relationships/slide" Target="slides/slide254.xml" /><Relationship Id="rId256" Type="http://schemas.openxmlformats.org/officeDocument/2006/relationships/slide" Target="slides/slide255.xml" /><Relationship Id="rId257" Type="http://schemas.openxmlformats.org/officeDocument/2006/relationships/slide" Target="slides/slide256.xml" /><Relationship Id="rId258" Type="http://schemas.openxmlformats.org/officeDocument/2006/relationships/slide" Target="slides/slide257.xml" /><Relationship Id="rId259" Type="http://schemas.openxmlformats.org/officeDocument/2006/relationships/slide" Target="slides/slide258.xml" /><Relationship Id="rId260" Type="http://schemas.openxmlformats.org/officeDocument/2006/relationships/slide" Target="slides/slide259.xml" /><Relationship Id="rId261" Type="http://schemas.openxmlformats.org/officeDocument/2006/relationships/slide" Target="slides/slide260.xml" /><Relationship Id="rId262" Type="http://schemas.openxmlformats.org/officeDocument/2006/relationships/slide" Target="slides/slide261.xml" /><Relationship Id="rId263" Type="http://schemas.openxmlformats.org/officeDocument/2006/relationships/slide" Target="slides/slide262.xml" /><Relationship Id="rId264" Type="http://schemas.openxmlformats.org/officeDocument/2006/relationships/slide" Target="slides/slide263.xml" /><Relationship Id="rId265" Type="http://schemas.openxmlformats.org/officeDocument/2006/relationships/slide" Target="slides/slide264.xml" /><Relationship Id="rId266" Type="http://schemas.openxmlformats.org/officeDocument/2006/relationships/slide" Target="slides/slide265.xml" /><Relationship Id="rId267" Type="http://schemas.openxmlformats.org/officeDocument/2006/relationships/slide" Target="slides/slide266.xml" /><Relationship Id="rId268" Type="http://schemas.openxmlformats.org/officeDocument/2006/relationships/slide" Target="slides/slide267.xml" /><Relationship Id="rId269" Type="http://schemas.openxmlformats.org/officeDocument/2006/relationships/slide" Target="slides/slide268.xml" /><Relationship Id="rId270" Type="http://schemas.openxmlformats.org/officeDocument/2006/relationships/slide" Target="slides/slide269.xml" /><Relationship Id="rId271" Type="http://schemas.openxmlformats.org/officeDocument/2006/relationships/slide" Target="slides/slide270.xml" /><Relationship Id="rId272" Type="http://schemas.openxmlformats.org/officeDocument/2006/relationships/slide" Target="slides/slide271.xml" /><Relationship Id="rId273" Type="http://schemas.openxmlformats.org/officeDocument/2006/relationships/slide" Target="slides/slide272.xml" /><Relationship Id="rId274" Type="http://schemas.openxmlformats.org/officeDocument/2006/relationships/slide" Target="slides/slide273.xml" /><Relationship Id="rId275" Type="http://schemas.openxmlformats.org/officeDocument/2006/relationships/slide" Target="slides/slide274.xml" /><Relationship Id="rId276" Type="http://schemas.openxmlformats.org/officeDocument/2006/relationships/slide" Target="slides/slide275.xml" /><Relationship Id="rId277" Type="http://schemas.openxmlformats.org/officeDocument/2006/relationships/slide" Target="slides/slide276.xml" /><Relationship Id="rId278" Type="http://schemas.openxmlformats.org/officeDocument/2006/relationships/slide" Target="slides/slide277.xml" /><Relationship Id="rId279" Type="http://schemas.openxmlformats.org/officeDocument/2006/relationships/slide" Target="slides/slide278.xml" /><Relationship Id="rId280" Type="http://schemas.openxmlformats.org/officeDocument/2006/relationships/slide" Target="slides/slide279.xml" /><Relationship Id="rId281" Type="http://schemas.openxmlformats.org/officeDocument/2006/relationships/slide" Target="slides/slide280.xml" /><Relationship Id="rId282" Type="http://schemas.openxmlformats.org/officeDocument/2006/relationships/slide" Target="slides/slide281.xml" /><Relationship Id="rId283" Type="http://schemas.openxmlformats.org/officeDocument/2006/relationships/slide" Target="slides/slide282.xml" /><Relationship Id="rId284" Type="http://schemas.openxmlformats.org/officeDocument/2006/relationships/slide" Target="slides/slide283.xml" /><Relationship Id="rId285" Type="http://schemas.openxmlformats.org/officeDocument/2006/relationships/slide" Target="slides/slide284.xml" /><Relationship Id="rId286" Type="http://schemas.openxmlformats.org/officeDocument/2006/relationships/slide" Target="slides/slide285.xml" /><Relationship Id="rId287" Type="http://schemas.openxmlformats.org/officeDocument/2006/relationships/slide" Target="slides/slide286.xml" /><Relationship Id="rId288" Type="http://schemas.openxmlformats.org/officeDocument/2006/relationships/slide" Target="slides/slide287.xml" /><Relationship Id="rId289" Type="http://schemas.openxmlformats.org/officeDocument/2006/relationships/slide" Target="slides/slide288.xml" /><Relationship Id="rId290" Type="http://schemas.openxmlformats.org/officeDocument/2006/relationships/slide" Target="slides/slide289.xml" /><Relationship Id="rId291" Type="http://schemas.openxmlformats.org/officeDocument/2006/relationships/slide" Target="slides/slide290.xml" /><Relationship Id="rId292" Type="http://schemas.openxmlformats.org/officeDocument/2006/relationships/slide" Target="slides/slide291.xml" /><Relationship Id="rId293" Type="http://schemas.openxmlformats.org/officeDocument/2006/relationships/slide" Target="slides/slide292.xml" /><Relationship Id="rId294" Type="http://schemas.openxmlformats.org/officeDocument/2006/relationships/slide" Target="slides/slide293.xml" /><Relationship Id="rId295" Type="http://schemas.openxmlformats.org/officeDocument/2006/relationships/slide" Target="slides/slide294.xml" /><Relationship Id="rId296" Type="http://schemas.openxmlformats.org/officeDocument/2006/relationships/slide" Target="slides/slide295.xml" /><Relationship Id="rId297" Type="http://schemas.openxmlformats.org/officeDocument/2006/relationships/slide" Target="slides/slide296.xml" /><Relationship Id="rId298" Type="http://schemas.openxmlformats.org/officeDocument/2006/relationships/slide" Target="slides/slide297.xml" /><Relationship Id="rId299" Type="http://schemas.openxmlformats.org/officeDocument/2006/relationships/slide" Target="slides/slide298.xml" /><Relationship Id="rId300" Type="http://schemas.openxmlformats.org/officeDocument/2006/relationships/slide" Target="slides/slide299.xml" /><Relationship Id="rId301" Type="http://schemas.openxmlformats.org/officeDocument/2006/relationships/slide" Target="slides/slide300.xml" /><Relationship Id="rId302" Type="http://schemas.openxmlformats.org/officeDocument/2006/relationships/slide" Target="slides/slide301.xml" /><Relationship Id="rId303" Type="http://schemas.openxmlformats.org/officeDocument/2006/relationships/slide" Target="slides/slide302.xml" /><Relationship Id="rId304" Type="http://schemas.openxmlformats.org/officeDocument/2006/relationships/slide" Target="slides/slide303.xml" /><Relationship Id="rId305" Type="http://schemas.openxmlformats.org/officeDocument/2006/relationships/slide" Target="slides/slide304.xml" /><Relationship Id="rId306" Type="http://schemas.openxmlformats.org/officeDocument/2006/relationships/slide" Target="slides/slide305.xml" /><Relationship Id="rId307" Type="http://schemas.openxmlformats.org/officeDocument/2006/relationships/slide" Target="slides/slide306.xml" /><Relationship Id="rId308" Type="http://schemas.openxmlformats.org/officeDocument/2006/relationships/slide" Target="slides/slide307.xml" /><Relationship Id="rId309" Type="http://schemas.openxmlformats.org/officeDocument/2006/relationships/slide" Target="slides/slide308.xml" /><Relationship Id="rId310" Type="http://schemas.openxmlformats.org/officeDocument/2006/relationships/slide" Target="slides/slide309.xml" /><Relationship Id="rId311" Type="http://schemas.openxmlformats.org/officeDocument/2006/relationships/slide" Target="slides/slide310.xml" /><Relationship Id="rId312" Type="http://schemas.openxmlformats.org/officeDocument/2006/relationships/slide" Target="slides/slide311.xml" /><Relationship Id="rId313" Type="http://schemas.openxmlformats.org/officeDocument/2006/relationships/slide" Target="slides/slide312.xml" /><Relationship Id="rId314" Type="http://schemas.openxmlformats.org/officeDocument/2006/relationships/slide" Target="slides/slide313.xml" /><Relationship Id="rId315" Type="http://schemas.openxmlformats.org/officeDocument/2006/relationships/slide" Target="slides/slide314.xml" /><Relationship Id="rId316" Type="http://schemas.openxmlformats.org/officeDocument/2006/relationships/slide" Target="slides/slide315.xml" /><Relationship Id="rId317" Type="http://schemas.openxmlformats.org/officeDocument/2006/relationships/slide" Target="slides/slide316.xml" /><Relationship Id="rId318" Type="http://schemas.openxmlformats.org/officeDocument/2006/relationships/slide" Target="slides/slide317.xml" /><Relationship Id="rId319" Type="http://schemas.openxmlformats.org/officeDocument/2006/relationships/slide" Target="slides/slide318.xml" /><Relationship Id="rId320" Type="http://schemas.openxmlformats.org/officeDocument/2006/relationships/slide" Target="slides/slide319.xml" /><Relationship Id="rId321" Type="http://schemas.openxmlformats.org/officeDocument/2006/relationships/slide" Target="slides/slide320.xml" /><Relationship Id="rId322" Type="http://schemas.openxmlformats.org/officeDocument/2006/relationships/slide" Target="slides/slide321.xml" /><Relationship Id="rId323" Type="http://schemas.openxmlformats.org/officeDocument/2006/relationships/slide" Target="slides/slide322.xml" /><Relationship Id="rId324" Type="http://schemas.openxmlformats.org/officeDocument/2006/relationships/slide" Target="slides/slide323.xml" /><Relationship Id="rId325" Type="http://schemas.openxmlformats.org/officeDocument/2006/relationships/slide" Target="slides/slide324.xml" /><Relationship Id="rId326" Type="http://schemas.openxmlformats.org/officeDocument/2006/relationships/slide" Target="slides/slide325.xml" /><Relationship Id="rId327" Type="http://schemas.openxmlformats.org/officeDocument/2006/relationships/slide" Target="slides/slide326.xml" /><Relationship Id="rId328" Type="http://schemas.openxmlformats.org/officeDocument/2006/relationships/slide" Target="slides/slide327.xml" /><Relationship Id="rId329" Type="http://schemas.openxmlformats.org/officeDocument/2006/relationships/slide" Target="slides/slide328.xml" /><Relationship Id="rId330" Type="http://schemas.openxmlformats.org/officeDocument/2006/relationships/slide" Target="slides/slide329.xml" /><Relationship Id="rId331" Type="http://schemas.openxmlformats.org/officeDocument/2006/relationships/slide" Target="slides/slide330.xml" /><Relationship Id="rId332" Type="http://schemas.openxmlformats.org/officeDocument/2006/relationships/slide" Target="slides/slide331.xml" /><Relationship Id="rId333" Type="http://schemas.openxmlformats.org/officeDocument/2006/relationships/slide" Target="slides/slide332.xml" /><Relationship Id="rId334" Type="http://schemas.openxmlformats.org/officeDocument/2006/relationships/slide" Target="slides/slide333.xml" /><Relationship Id="rId335" Type="http://schemas.openxmlformats.org/officeDocument/2006/relationships/slide" Target="slides/slide334.xml" /><Relationship Id="rId336" Type="http://schemas.openxmlformats.org/officeDocument/2006/relationships/slide" Target="slides/slide335.xml" /><Relationship Id="rId337" Type="http://schemas.openxmlformats.org/officeDocument/2006/relationships/slide" Target="slides/slide336.xml" /><Relationship Id="rId338" Type="http://schemas.openxmlformats.org/officeDocument/2006/relationships/slide" Target="slides/slide337.xml" /><Relationship Id="rId339" Type="http://schemas.openxmlformats.org/officeDocument/2006/relationships/slide" Target="slides/slide338.xml" /><Relationship Id="rId340" Type="http://schemas.openxmlformats.org/officeDocument/2006/relationships/slide" Target="slides/slide339.xml" /><Relationship Id="rId341" Type="http://schemas.openxmlformats.org/officeDocument/2006/relationships/slide" Target="slides/slide340.xml" /><Relationship Id="rId342" Type="http://schemas.openxmlformats.org/officeDocument/2006/relationships/slide" Target="slides/slide341.xml" /><Relationship Id="rId343" Type="http://schemas.openxmlformats.org/officeDocument/2006/relationships/notesMaster" Target="notesMasters/notesMaster1.xml" /><Relationship Id="rId345" Type="http://schemas.openxmlformats.org/officeDocument/2006/relationships/viewProps" Target="viewProps.xml" /><Relationship Id="rId344" Type="http://schemas.openxmlformats.org/officeDocument/2006/relationships/presProps" Target="presProps.xml" /><Relationship Id="rId1" Type="http://schemas.openxmlformats.org/officeDocument/2006/relationships/slideMaster" Target="slideMasters/slideMaster1.xml" /><Relationship Id="rId347" Type="http://schemas.openxmlformats.org/officeDocument/2006/relationships/tableStyles" Target="tableStyles.xml" /><Relationship Id="rId346" Type="http://schemas.openxmlformats.org/officeDocument/2006/relationships/theme" Target="theme/theme1.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F9C1CCF-B725-44A7-AA57-5E433BD85C9F}" type="datetimeFigureOut">
              <a:rPr lang="en-US" smtClean="0"/>
              <a:t>12/30/2018</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8BDFEC3-8487-43E8-A154-7C12CBC1FFF2}" type="slidenum">
              <a:rPr lang="en-US" smtClean="0"/>
              <a:t>‹#›</a:t>
            </a:fld>
            <a:endParaRPr lang="en-US"/>
          </a:p>
        </p:txBody>
      </p:sp>
    </p:spTree>
    <p:extLst>
      <p:ext uri="{BB962C8B-B14F-4D97-AF65-F5344CB8AC3E}">
        <p14:creationId xmlns:p14="http://schemas.microsoft.com/office/powerpoint/2010/main" val="37827097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ype="http://schemas.openxmlformats.org/officeDocument/2006/relationships/slide" Target="../slides/slide2.xml" /><Relationship Id="rId1" Type="http://schemas.openxmlformats.org/officeDocument/2006/relationships/notesMaster" Target="../notesMasters/notesMaster1.xml" /></Relationships>
</file>

<file path=ppt/notesSlides/_rels/notesSlide10.xml.rels><?xml version="1.0" encoding="UTF-8"?>
<Relationships xmlns="http://schemas.openxmlformats.org/package/2006/relationships"><Relationship Id="rId2" Type="http://schemas.openxmlformats.org/officeDocument/2006/relationships/slide" Target="../slides/slide11.xml" /><Relationship Id="rId1" Type="http://schemas.openxmlformats.org/officeDocument/2006/relationships/notesMaster" Target="../notesMasters/notesMaster1.xml" /></Relationships>
</file>

<file path=ppt/notesSlides/_rels/notesSlide100.xml.rels><?xml version="1.0" encoding="UTF-8"?>
<Relationships xmlns="http://schemas.openxmlformats.org/package/2006/relationships"><Relationship Id="rId2" Type="http://schemas.openxmlformats.org/officeDocument/2006/relationships/slide" Target="../slides/slide177.xml" /><Relationship Id="rId1" Type="http://schemas.openxmlformats.org/officeDocument/2006/relationships/notesMaster" Target="../notesMasters/notesMaster1.xml" /></Relationships>
</file>

<file path=ppt/notesSlides/_rels/notesSlide101.xml.rels><?xml version="1.0" encoding="UTF-8"?>
<Relationships xmlns="http://schemas.openxmlformats.org/package/2006/relationships"><Relationship Id="rId2" Type="http://schemas.openxmlformats.org/officeDocument/2006/relationships/slide" Target="../slides/slide178.xml" /><Relationship Id="rId1" Type="http://schemas.openxmlformats.org/officeDocument/2006/relationships/notesMaster" Target="../notesMasters/notesMaster1.xml" /></Relationships>
</file>

<file path=ppt/notesSlides/_rels/notesSlide102.xml.rels><?xml version="1.0" encoding="UTF-8"?>
<Relationships xmlns="http://schemas.openxmlformats.org/package/2006/relationships"><Relationship Id="rId2" Type="http://schemas.openxmlformats.org/officeDocument/2006/relationships/slide" Target="../slides/slide179.xml" /><Relationship Id="rId1" Type="http://schemas.openxmlformats.org/officeDocument/2006/relationships/notesMaster" Target="../notesMasters/notesMaster1.xml" /></Relationships>
</file>

<file path=ppt/notesSlides/_rels/notesSlide103.xml.rels><?xml version="1.0" encoding="UTF-8"?>
<Relationships xmlns="http://schemas.openxmlformats.org/package/2006/relationships"><Relationship Id="rId2" Type="http://schemas.openxmlformats.org/officeDocument/2006/relationships/slide" Target="../slides/slide180.xml" /><Relationship Id="rId1" Type="http://schemas.openxmlformats.org/officeDocument/2006/relationships/notesMaster" Target="../notesMasters/notesMaster1.xml" /></Relationships>
</file>

<file path=ppt/notesSlides/_rels/notesSlide104.xml.rels><?xml version="1.0" encoding="UTF-8"?>
<Relationships xmlns="http://schemas.openxmlformats.org/package/2006/relationships"><Relationship Id="rId2" Type="http://schemas.openxmlformats.org/officeDocument/2006/relationships/slide" Target="../slides/slide181.xml" /><Relationship Id="rId1" Type="http://schemas.openxmlformats.org/officeDocument/2006/relationships/notesMaster" Target="../notesMasters/notesMaster1.xml" /></Relationships>
</file>

<file path=ppt/notesSlides/_rels/notesSlide105.xml.rels><?xml version="1.0" encoding="UTF-8"?>
<Relationships xmlns="http://schemas.openxmlformats.org/package/2006/relationships"><Relationship Id="rId2" Type="http://schemas.openxmlformats.org/officeDocument/2006/relationships/slide" Target="../slides/slide185.xml" /><Relationship Id="rId1" Type="http://schemas.openxmlformats.org/officeDocument/2006/relationships/notesMaster" Target="../notesMasters/notesMaster1.xml" /></Relationships>
</file>

<file path=ppt/notesSlides/_rels/notesSlide106.xml.rels><?xml version="1.0" encoding="UTF-8"?>
<Relationships xmlns="http://schemas.openxmlformats.org/package/2006/relationships"><Relationship Id="rId2" Type="http://schemas.openxmlformats.org/officeDocument/2006/relationships/slide" Target="../slides/slide189.xml" /><Relationship Id="rId1" Type="http://schemas.openxmlformats.org/officeDocument/2006/relationships/notesMaster" Target="../notesMasters/notesMaster1.xml" /></Relationships>
</file>

<file path=ppt/notesSlides/_rels/notesSlide107.xml.rels><?xml version="1.0" encoding="UTF-8"?>
<Relationships xmlns="http://schemas.openxmlformats.org/package/2006/relationships"><Relationship Id="rId2" Type="http://schemas.openxmlformats.org/officeDocument/2006/relationships/slide" Target="../slides/slide190.xml" /><Relationship Id="rId1" Type="http://schemas.openxmlformats.org/officeDocument/2006/relationships/notesMaster" Target="../notesMasters/notesMaster1.xml" /></Relationships>
</file>

<file path=ppt/notesSlides/_rels/notesSlide108.xml.rels><?xml version="1.0" encoding="UTF-8"?>
<Relationships xmlns="http://schemas.openxmlformats.org/package/2006/relationships"><Relationship Id="rId2" Type="http://schemas.openxmlformats.org/officeDocument/2006/relationships/slide" Target="../slides/slide191.xml" /><Relationship Id="rId1" Type="http://schemas.openxmlformats.org/officeDocument/2006/relationships/notesMaster" Target="../notesMasters/notesMaster1.xml" /></Relationships>
</file>

<file path=ppt/notesSlides/_rels/notesSlide109.xml.rels><?xml version="1.0" encoding="UTF-8"?>
<Relationships xmlns="http://schemas.openxmlformats.org/package/2006/relationships"><Relationship Id="rId2" Type="http://schemas.openxmlformats.org/officeDocument/2006/relationships/slide" Target="../slides/slide193.xml" /><Relationship Id="rId1" Type="http://schemas.openxmlformats.org/officeDocument/2006/relationships/notesMaster" Target="../notesMasters/notesMaster1.xml" /></Relationships>
</file>

<file path=ppt/notesSlides/_rels/notesSlide11.xml.rels><?xml version="1.0" encoding="UTF-8"?>
<Relationships xmlns="http://schemas.openxmlformats.org/package/2006/relationships"><Relationship Id="rId2" Type="http://schemas.openxmlformats.org/officeDocument/2006/relationships/slide" Target="../slides/slide39.xml" /><Relationship Id="rId1" Type="http://schemas.openxmlformats.org/officeDocument/2006/relationships/notesMaster" Target="../notesMasters/notesMaster1.xml" /></Relationships>
</file>

<file path=ppt/notesSlides/_rels/notesSlide110.xml.rels><?xml version="1.0" encoding="UTF-8"?>
<Relationships xmlns="http://schemas.openxmlformats.org/package/2006/relationships"><Relationship Id="rId2" Type="http://schemas.openxmlformats.org/officeDocument/2006/relationships/slide" Target="../slides/slide194.xml" /><Relationship Id="rId1" Type="http://schemas.openxmlformats.org/officeDocument/2006/relationships/notesMaster" Target="../notesMasters/notesMaster1.xml" /></Relationships>
</file>

<file path=ppt/notesSlides/_rels/notesSlide111.xml.rels><?xml version="1.0" encoding="UTF-8"?>
<Relationships xmlns="http://schemas.openxmlformats.org/package/2006/relationships"><Relationship Id="rId2" Type="http://schemas.openxmlformats.org/officeDocument/2006/relationships/slide" Target="../slides/slide195.xml" /><Relationship Id="rId1" Type="http://schemas.openxmlformats.org/officeDocument/2006/relationships/notesMaster" Target="../notesMasters/notesMaster1.xml" /></Relationships>
</file>

<file path=ppt/notesSlides/_rels/notesSlide112.xml.rels><?xml version="1.0" encoding="UTF-8"?>
<Relationships xmlns="http://schemas.openxmlformats.org/package/2006/relationships"><Relationship Id="rId2" Type="http://schemas.openxmlformats.org/officeDocument/2006/relationships/slide" Target="../slides/slide196.xml" /><Relationship Id="rId1" Type="http://schemas.openxmlformats.org/officeDocument/2006/relationships/notesMaster" Target="../notesMasters/notesMaster1.xml" /></Relationships>
</file>

<file path=ppt/notesSlides/_rels/notesSlide113.xml.rels><?xml version="1.0" encoding="UTF-8"?>
<Relationships xmlns="http://schemas.openxmlformats.org/package/2006/relationships"><Relationship Id="rId2" Type="http://schemas.openxmlformats.org/officeDocument/2006/relationships/slide" Target="../slides/slide197.xml" /><Relationship Id="rId1" Type="http://schemas.openxmlformats.org/officeDocument/2006/relationships/notesMaster" Target="../notesMasters/notesMaster1.xml" /></Relationships>
</file>

<file path=ppt/notesSlides/_rels/notesSlide114.xml.rels><?xml version="1.0" encoding="UTF-8"?>
<Relationships xmlns="http://schemas.openxmlformats.org/package/2006/relationships"><Relationship Id="rId2" Type="http://schemas.openxmlformats.org/officeDocument/2006/relationships/slide" Target="../slides/slide198.xml" /><Relationship Id="rId1" Type="http://schemas.openxmlformats.org/officeDocument/2006/relationships/notesMaster" Target="../notesMasters/notesMaster1.xml" /></Relationships>
</file>

<file path=ppt/notesSlides/_rels/notesSlide115.xml.rels><?xml version="1.0" encoding="UTF-8"?>
<Relationships xmlns="http://schemas.openxmlformats.org/package/2006/relationships"><Relationship Id="rId2" Type="http://schemas.openxmlformats.org/officeDocument/2006/relationships/slide" Target="../slides/slide199.xml" /><Relationship Id="rId1" Type="http://schemas.openxmlformats.org/officeDocument/2006/relationships/notesMaster" Target="../notesMasters/notesMaster1.xml" /></Relationships>
</file>

<file path=ppt/notesSlides/_rels/notesSlide116.xml.rels><?xml version="1.0" encoding="UTF-8"?>
<Relationships xmlns="http://schemas.openxmlformats.org/package/2006/relationships"><Relationship Id="rId2" Type="http://schemas.openxmlformats.org/officeDocument/2006/relationships/slide" Target="../slides/slide200.xml" /><Relationship Id="rId1" Type="http://schemas.openxmlformats.org/officeDocument/2006/relationships/notesMaster" Target="../notesMasters/notesMaster1.xml" /></Relationships>
</file>

<file path=ppt/notesSlides/_rels/notesSlide117.xml.rels><?xml version="1.0" encoding="UTF-8"?>
<Relationships xmlns="http://schemas.openxmlformats.org/package/2006/relationships"><Relationship Id="rId2" Type="http://schemas.openxmlformats.org/officeDocument/2006/relationships/slide" Target="../slides/slide201.xml" /><Relationship Id="rId1" Type="http://schemas.openxmlformats.org/officeDocument/2006/relationships/notesMaster" Target="../notesMasters/notesMaster1.xml" /></Relationships>
</file>

<file path=ppt/notesSlides/_rels/notesSlide118.xml.rels><?xml version="1.0" encoding="UTF-8"?>
<Relationships xmlns="http://schemas.openxmlformats.org/package/2006/relationships"><Relationship Id="rId2" Type="http://schemas.openxmlformats.org/officeDocument/2006/relationships/slide" Target="../slides/slide202.xml" /><Relationship Id="rId1" Type="http://schemas.openxmlformats.org/officeDocument/2006/relationships/notesMaster" Target="../notesMasters/notesMaster1.xml" /></Relationships>
</file>

<file path=ppt/notesSlides/_rels/notesSlide119.xml.rels><?xml version="1.0" encoding="UTF-8"?>
<Relationships xmlns="http://schemas.openxmlformats.org/package/2006/relationships"><Relationship Id="rId2" Type="http://schemas.openxmlformats.org/officeDocument/2006/relationships/slide" Target="../slides/slide203.xml" /><Relationship Id="rId1" Type="http://schemas.openxmlformats.org/officeDocument/2006/relationships/notesMaster" Target="../notesMasters/notesMaster1.xml" /></Relationships>
</file>

<file path=ppt/notesSlides/_rels/notesSlide12.xml.rels><?xml version="1.0" encoding="UTF-8"?>
<Relationships xmlns="http://schemas.openxmlformats.org/package/2006/relationships"><Relationship Id="rId2" Type="http://schemas.openxmlformats.org/officeDocument/2006/relationships/slide" Target="../slides/slide47.xml" /><Relationship Id="rId1" Type="http://schemas.openxmlformats.org/officeDocument/2006/relationships/notesMaster" Target="../notesMasters/notesMaster1.xml" /></Relationships>
</file>

<file path=ppt/notesSlides/_rels/notesSlide120.xml.rels><?xml version="1.0" encoding="UTF-8"?>
<Relationships xmlns="http://schemas.openxmlformats.org/package/2006/relationships"><Relationship Id="rId2" Type="http://schemas.openxmlformats.org/officeDocument/2006/relationships/slide" Target="../slides/slide204.xml" /><Relationship Id="rId1" Type="http://schemas.openxmlformats.org/officeDocument/2006/relationships/notesMaster" Target="../notesMasters/notesMaster1.xml" /></Relationships>
</file>

<file path=ppt/notesSlides/_rels/notesSlide121.xml.rels><?xml version="1.0" encoding="UTF-8"?>
<Relationships xmlns="http://schemas.openxmlformats.org/package/2006/relationships"><Relationship Id="rId2" Type="http://schemas.openxmlformats.org/officeDocument/2006/relationships/slide" Target="../slides/slide205.xml" /><Relationship Id="rId1" Type="http://schemas.openxmlformats.org/officeDocument/2006/relationships/notesMaster" Target="../notesMasters/notesMaster1.xml" /></Relationships>
</file>

<file path=ppt/notesSlides/_rels/notesSlide122.xml.rels><?xml version="1.0" encoding="UTF-8"?>
<Relationships xmlns="http://schemas.openxmlformats.org/package/2006/relationships"><Relationship Id="rId2" Type="http://schemas.openxmlformats.org/officeDocument/2006/relationships/slide" Target="../slides/slide206.xml" /><Relationship Id="rId1" Type="http://schemas.openxmlformats.org/officeDocument/2006/relationships/notesMaster" Target="../notesMasters/notesMaster1.xml" /></Relationships>
</file>

<file path=ppt/notesSlides/_rels/notesSlide123.xml.rels><?xml version="1.0" encoding="UTF-8"?>
<Relationships xmlns="http://schemas.openxmlformats.org/package/2006/relationships"><Relationship Id="rId2" Type="http://schemas.openxmlformats.org/officeDocument/2006/relationships/slide" Target="../slides/slide207.xml" /><Relationship Id="rId1" Type="http://schemas.openxmlformats.org/officeDocument/2006/relationships/notesMaster" Target="../notesMasters/notesMaster1.xml" /></Relationships>
</file>

<file path=ppt/notesSlides/_rels/notesSlide124.xml.rels><?xml version="1.0" encoding="UTF-8"?>
<Relationships xmlns="http://schemas.openxmlformats.org/package/2006/relationships"><Relationship Id="rId2" Type="http://schemas.openxmlformats.org/officeDocument/2006/relationships/slide" Target="../slides/slide208.xml" /><Relationship Id="rId1" Type="http://schemas.openxmlformats.org/officeDocument/2006/relationships/notesMaster" Target="../notesMasters/notesMaster1.xml" /></Relationships>
</file>

<file path=ppt/notesSlides/_rels/notesSlide125.xml.rels><?xml version="1.0" encoding="UTF-8"?>
<Relationships xmlns="http://schemas.openxmlformats.org/package/2006/relationships"><Relationship Id="rId2" Type="http://schemas.openxmlformats.org/officeDocument/2006/relationships/slide" Target="../slides/slide209.xml" /><Relationship Id="rId1" Type="http://schemas.openxmlformats.org/officeDocument/2006/relationships/notesMaster" Target="../notesMasters/notesMaster1.xml" /></Relationships>
</file>

<file path=ppt/notesSlides/_rels/notesSlide126.xml.rels><?xml version="1.0" encoding="UTF-8"?>
<Relationships xmlns="http://schemas.openxmlformats.org/package/2006/relationships"><Relationship Id="rId2" Type="http://schemas.openxmlformats.org/officeDocument/2006/relationships/slide" Target="../slides/slide210.xml" /><Relationship Id="rId1" Type="http://schemas.openxmlformats.org/officeDocument/2006/relationships/notesMaster" Target="../notesMasters/notesMaster1.xml" /></Relationships>
</file>

<file path=ppt/notesSlides/_rels/notesSlide127.xml.rels><?xml version="1.0" encoding="UTF-8"?>
<Relationships xmlns="http://schemas.openxmlformats.org/package/2006/relationships"><Relationship Id="rId2" Type="http://schemas.openxmlformats.org/officeDocument/2006/relationships/slide" Target="../slides/slide211.xml" /><Relationship Id="rId1" Type="http://schemas.openxmlformats.org/officeDocument/2006/relationships/notesMaster" Target="../notesMasters/notesMaster1.xml" /></Relationships>
</file>

<file path=ppt/notesSlides/_rels/notesSlide128.xml.rels><?xml version="1.0" encoding="UTF-8"?>
<Relationships xmlns="http://schemas.openxmlformats.org/package/2006/relationships"><Relationship Id="rId2" Type="http://schemas.openxmlformats.org/officeDocument/2006/relationships/slide" Target="../slides/slide212.xml" /><Relationship Id="rId1" Type="http://schemas.openxmlformats.org/officeDocument/2006/relationships/notesMaster" Target="../notesMasters/notesMaster1.xml" /></Relationships>
</file>

<file path=ppt/notesSlides/_rels/notesSlide129.xml.rels><?xml version="1.0" encoding="UTF-8"?>
<Relationships xmlns="http://schemas.openxmlformats.org/package/2006/relationships"><Relationship Id="rId2" Type="http://schemas.openxmlformats.org/officeDocument/2006/relationships/slide" Target="../slides/slide213.xml" /><Relationship Id="rId1" Type="http://schemas.openxmlformats.org/officeDocument/2006/relationships/notesMaster" Target="../notesMasters/notesMaster1.xml" /></Relationships>
</file>

<file path=ppt/notesSlides/_rels/notesSlide13.xml.rels><?xml version="1.0" encoding="UTF-8"?>
<Relationships xmlns="http://schemas.openxmlformats.org/package/2006/relationships"><Relationship Id="rId2" Type="http://schemas.openxmlformats.org/officeDocument/2006/relationships/slide" Target="../slides/slide48.xml" /><Relationship Id="rId1" Type="http://schemas.openxmlformats.org/officeDocument/2006/relationships/notesMaster" Target="../notesMasters/notesMaster1.xml" /></Relationships>
</file>

<file path=ppt/notesSlides/_rels/notesSlide130.xml.rels><?xml version="1.0" encoding="UTF-8"?>
<Relationships xmlns="http://schemas.openxmlformats.org/package/2006/relationships"><Relationship Id="rId2" Type="http://schemas.openxmlformats.org/officeDocument/2006/relationships/slide" Target="../slides/slide214.xml" /><Relationship Id="rId1" Type="http://schemas.openxmlformats.org/officeDocument/2006/relationships/notesMaster" Target="../notesMasters/notesMaster1.xml" /></Relationships>
</file>

<file path=ppt/notesSlides/_rels/notesSlide131.xml.rels><?xml version="1.0" encoding="UTF-8"?>
<Relationships xmlns="http://schemas.openxmlformats.org/package/2006/relationships"><Relationship Id="rId2" Type="http://schemas.openxmlformats.org/officeDocument/2006/relationships/slide" Target="../slides/slide215.xml" /><Relationship Id="rId1" Type="http://schemas.openxmlformats.org/officeDocument/2006/relationships/notesMaster" Target="../notesMasters/notesMaster1.xml" /></Relationships>
</file>

<file path=ppt/notesSlides/_rels/notesSlide132.xml.rels><?xml version="1.0" encoding="UTF-8"?>
<Relationships xmlns="http://schemas.openxmlformats.org/package/2006/relationships"><Relationship Id="rId2" Type="http://schemas.openxmlformats.org/officeDocument/2006/relationships/slide" Target="../slides/slide217.xml" /><Relationship Id="rId1" Type="http://schemas.openxmlformats.org/officeDocument/2006/relationships/notesMaster" Target="../notesMasters/notesMaster1.xml" /></Relationships>
</file>

<file path=ppt/notesSlides/_rels/notesSlide133.xml.rels><?xml version="1.0" encoding="UTF-8"?>
<Relationships xmlns="http://schemas.openxmlformats.org/package/2006/relationships"><Relationship Id="rId2" Type="http://schemas.openxmlformats.org/officeDocument/2006/relationships/slide" Target="../slides/slide218.xml" /><Relationship Id="rId1" Type="http://schemas.openxmlformats.org/officeDocument/2006/relationships/notesMaster" Target="../notesMasters/notesMaster1.xml" /></Relationships>
</file>

<file path=ppt/notesSlides/_rels/notesSlide134.xml.rels><?xml version="1.0" encoding="UTF-8"?>
<Relationships xmlns="http://schemas.openxmlformats.org/package/2006/relationships"><Relationship Id="rId2" Type="http://schemas.openxmlformats.org/officeDocument/2006/relationships/slide" Target="../slides/slide219.xml" /><Relationship Id="rId1" Type="http://schemas.openxmlformats.org/officeDocument/2006/relationships/notesMaster" Target="../notesMasters/notesMaster1.xml" /></Relationships>
</file>

<file path=ppt/notesSlides/_rels/notesSlide135.xml.rels><?xml version="1.0" encoding="UTF-8"?>
<Relationships xmlns="http://schemas.openxmlformats.org/package/2006/relationships"><Relationship Id="rId2" Type="http://schemas.openxmlformats.org/officeDocument/2006/relationships/slide" Target="../slides/slide220.xml" /><Relationship Id="rId1" Type="http://schemas.openxmlformats.org/officeDocument/2006/relationships/notesMaster" Target="../notesMasters/notesMaster1.xml" /></Relationships>
</file>

<file path=ppt/notesSlides/_rels/notesSlide136.xml.rels><?xml version="1.0" encoding="UTF-8"?>
<Relationships xmlns="http://schemas.openxmlformats.org/package/2006/relationships"><Relationship Id="rId2" Type="http://schemas.openxmlformats.org/officeDocument/2006/relationships/slide" Target="../slides/slide229.xml" /><Relationship Id="rId1" Type="http://schemas.openxmlformats.org/officeDocument/2006/relationships/notesMaster" Target="../notesMasters/notesMaster1.xml" /></Relationships>
</file>

<file path=ppt/notesSlides/_rels/notesSlide137.xml.rels><?xml version="1.0" encoding="UTF-8"?>
<Relationships xmlns="http://schemas.openxmlformats.org/package/2006/relationships"><Relationship Id="rId2" Type="http://schemas.openxmlformats.org/officeDocument/2006/relationships/slide" Target="../slides/slide230.xml" /><Relationship Id="rId1" Type="http://schemas.openxmlformats.org/officeDocument/2006/relationships/notesMaster" Target="../notesMasters/notesMaster1.xml" /></Relationships>
</file>

<file path=ppt/notesSlides/_rels/notesSlide138.xml.rels><?xml version="1.0" encoding="UTF-8"?>
<Relationships xmlns="http://schemas.openxmlformats.org/package/2006/relationships"><Relationship Id="rId2" Type="http://schemas.openxmlformats.org/officeDocument/2006/relationships/slide" Target="../slides/slide231.xml" /><Relationship Id="rId1" Type="http://schemas.openxmlformats.org/officeDocument/2006/relationships/notesMaster" Target="../notesMasters/notesMaster1.xml" /></Relationships>
</file>

<file path=ppt/notesSlides/_rels/notesSlide139.xml.rels><?xml version="1.0" encoding="UTF-8"?>
<Relationships xmlns="http://schemas.openxmlformats.org/package/2006/relationships"><Relationship Id="rId2" Type="http://schemas.openxmlformats.org/officeDocument/2006/relationships/slide" Target="../slides/slide233.xml" /><Relationship Id="rId1" Type="http://schemas.openxmlformats.org/officeDocument/2006/relationships/notesMaster" Target="../notesMasters/notesMaster1.xml" /></Relationships>
</file>

<file path=ppt/notesSlides/_rels/notesSlide14.xml.rels><?xml version="1.0" encoding="UTF-8"?>
<Relationships xmlns="http://schemas.openxmlformats.org/package/2006/relationships"><Relationship Id="rId2" Type="http://schemas.openxmlformats.org/officeDocument/2006/relationships/slide" Target="../slides/slide49.xml" /><Relationship Id="rId1" Type="http://schemas.openxmlformats.org/officeDocument/2006/relationships/notesMaster" Target="../notesMasters/notesMaster1.xml" /></Relationships>
</file>

<file path=ppt/notesSlides/_rels/notesSlide140.xml.rels><?xml version="1.0" encoding="UTF-8"?>
<Relationships xmlns="http://schemas.openxmlformats.org/package/2006/relationships"><Relationship Id="rId2" Type="http://schemas.openxmlformats.org/officeDocument/2006/relationships/slide" Target="../slides/slide234.xml" /><Relationship Id="rId1" Type="http://schemas.openxmlformats.org/officeDocument/2006/relationships/notesMaster" Target="../notesMasters/notesMaster1.xml" /></Relationships>
</file>

<file path=ppt/notesSlides/_rels/notesSlide141.xml.rels><?xml version="1.0" encoding="UTF-8"?>
<Relationships xmlns="http://schemas.openxmlformats.org/package/2006/relationships"><Relationship Id="rId2" Type="http://schemas.openxmlformats.org/officeDocument/2006/relationships/slide" Target="../slides/slide235.xml" /><Relationship Id="rId1" Type="http://schemas.openxmlformats.org/officeDocument/2006/relationships/notesMaster" Target="../notesMasters/notesMaster1.xml" /></Relationships>
</file>

<file path=ppt/notesSlides/_rels/notesSlide142.xml.rels><?xml version="1.0" encoding="UTF-8"?>
<Relationships xmlns="http://schemas.openxmlformats.org/package/2006/relationships"><Relationship Id="rId2" Type="http://schemas.openxmlformats.org/officeDocument/2006/relationships/slide" Target="../slides/slide236.xml" /><Relationship Id="rId1" Type="http://schemas.openxmlformats.org/officeDocument/2006/relationships/notesMaster" Target="../notesMasters/notesMaster1.xml" /></Relationships>
</file>

<file path=ppt/notesSlides/_rels/notesSlide143.xml.rels><?xml version="1.0" encoding="UTF-8"?>
<Relationships xmlns="http://schemas.openxmlformats.org/package/2006/relationships"><Relationship Id="rId2" Type="http://schemas.openxmlformats.org/officeDocument/2006/relationships/slide" Target="../slides/slide237.xml" /><Relationship Id="rId1" Type="http://schemas.openxmlformats.org/officeDocument/2006/relationships/notesMaster" Target="../notesMasters/notesMaster1.xml" /></Relationships>
</file>

<file path=ppt/notesSlides/_rels/notesSlide144.xml.rels><?xml version="1.0" encoding="UTF-8"?>
<Relationships xmlns="http://schemas.openxmlformats.org/package/2006/relationships"><Relationship Id="rId2" Type="http://schemas.openxmlformats.org/officeDocument/2006/relationships/slide" Target="../slides/slide238.xml" /><Relationship Id="rId1" Type="http://schemas.openxmlformats.org/officeDocument/2006/relationships/notesMaster" Target="../notesMasters/notesMaster1.xml" /></Relationships>
</file>

<file path=ppt/notesSlides/_rels/notesSlide145.xml.rels><?xml version="1.0" encoding="UTF-8"?>
<Relationships xmlns="http://schemas.openxmlformats.org/package/2006/relationships"><Relationship Id="rId2" Type="http://schemas.openxmlformats.org/officeDocument/2006/relationships/slide" Target="../slides/slide239.xml" /><Relationship Id="rId1" Type="http://schemas.openxmlformats.org/officeDocument/2006/relationships/notesMaster" Target="../notesMasters/notesMaster1.xml" /></Relationships>
</file>

<file path=ppt/notesSlides/_rels/notesSlide146.xml.rels><?xml version="1.0" encoding="UTF-8"?>
<Relationships xmlns="http://schemas.openxmlformats.org/package/2006/relationships"><Relationship Id="rId2" Type="http://schemas.openxmlformats.org/officeDocument/2006/relationships/slide" Target="../slides/slide240.xml" /><Relationship Id="rId1" Type="http://schemas.openxmlformats.org/officeDocument/2006/relationships/notesMaster" Target="../notesMasters/notesMaster1.xml" /></Relationships>
</file>

<file path=ppt/notesSlides/_rels/notesSlide147.xml.rels><?xml version="1.0" encoding="UTF-8"?>
<Relationships xmlns="http://schemas.openxmlformats.org/package/2006/relationships"><Relationship Id="rId2" Type="http://schemas.openxmlformats.org/officeDocument/2006/relationships/slide" Target="../slides/slide241.xml" /><Relationship Id="rId1" Type="http://schemas.openxmlformats.org/officeDocument/2006/relationships/notesMaster" Target="../notesMasters/notesMaster1.xml" /></Relationships>
</file>

<file path=ppt/notesSlides/_rels/notesSlide148.xml.rels><?xml version="1.0" encoding="UTF-8"?>
<Relationships xmlns="http://schemas.openxmlformats.org/package/2006/relationships"><Relationship Id="rId2" Type="http://schemas.openxmlformats.org/officeDocument/2006/relationships/slide" Target="../slides/slide242.xml" /><Relationship Id="rId1" Type="http://schemas.openxmlformats.org/officeDocument/2006/relationships/notesMaster" Target="../notesMasters/notesMaster1.xml" /></Relationships>
</file>

<file path=ppt/notesSlides/_rels/notesSlide149.xml.rels><?xml version="1.0" encoding="UTF-8"?>
<Relationships xmlns="http://schemas.openxmlformats.org/package/2006/relationships"><Relationship Id="rId2" Type="http://schemas.openxmlformats.org/officeDocument/2006/relationships/slide" Target="../slides/slide243.xml" /><Relationship Id="rId1" Type="http://schemas.openxmlformats.org/officeDocument/2006/relationships/notesMaster" Target="../notesMasters/notesMaster1.xml" /></Relationships>
</file>

<file path=ppt/notesSlides/_rels/notesSlide15.xml.rels><?xml version="1.0" encoding="UTF-8"?>
<Relationships xmlns="http://schemas.openxmlformats.org/package/2006/relationships"><Relationship Id="rId2" Type="http://schemas.openxmlformats.org/officeDocument/2006/relationships/slide" Target="../slides/slide50.xml" /><Relationship Id="rId1" Type="http://schemas.openxmlformats.org/officeDocument/2006/relationships/notesMaster" Target="../notesMasters/notesMaster1.xml" /></Relationships>
</file>

<file path=ppt/notesSlides/_rels/notesSlide150.xml.rels><?xml version="1.0" encoding="UTF-8"?>
<Relationships xmlns="http://schemas.openxmlformats.org/package/2006/relationships"><Relationship Id="rId2" Type="http://schemas.openxmlformats.org/officeDocument/2006/relationships/slide" Target="../slides/slide244.xml" /><Relationship Id="rId1" Type="http://schemas.openxmlformats.org/officeDocument/2006/relationships/notesMaster" Target="../notesMasters/notesMaster1.xml" /></Relationships>
</file>

<file path=ppt/notesSlides/_rels/notesSlide151.xml.rels><?xml version="1.0" encoding="UTF-8"?>
<Relationships xmlns="http://schemas.openxmlformats.org/package/2006/relationships"><Relationship Id="rId2" Type="http://schemas.openxmlformats.org/officeDocument/2006/relationships/slide" Target="../slides/slide245.xml" /><Relationship Id="rId1" Type="http://schemas.openxmlformats.org/officeDocument/2006/relationships/notesMaster" Target="../notesMasters/notesMaster1.xml" /></Relationships>
</file>

<file path=ppt/notesSlides/_rels/notesSlide152.xml.rels><?xml version="1.0" encoding="UTF-8"?>
<Relationships xmlns="http://schemas.openxmlformats.org/package/2006/relationships"><Relationship Id="rId2" Type="http://schemas.openxmlformats.org/officeDocument/2006/relationships/slide" Target="../slides/slide246.xml" /><Relationship Id="rId1" Type="http://schemas.openxmlformats.org/officeDocument/2006/relationships/notesMaster" Target="../notesMasters/notesMaster1.xml" /></Relationships>
</file>

<file path=ppt/notesSlides/_rels/notesSlide153.xml.rels><?xml version="1.0" encoding="UTF-8"?>
<Relationships xmlns="http://schemas.openxmlformats.org/package/2006/relationships"><Relationship Id="rId2" Type="http://schemas.openxmlformats.org/officeDocument/2006/relationships/slide" Target="../slides/slide247.xml" /><Relationship Id="rId1" Type="http://schemas.openxmlformats.org/officeDocument/2006/relationships/notesMaster" Target="../notesMasters/notesMaster1.xml" /></Relationships>
</file>

<file path=ppt/notesSlides/_rels/notesSlide154.xml.rels><?xml version="1.0" encoding="UTF-8"?>
<Relationships xmlns="http://schemas.openxmlformats.org/package/2006/relationships"><Relationship Id="rId2" Type="http://schemas.openxmlformats.org/officeDocument/2006/relationships/slide" Target="../slides/slide248.xml" /><Relationship Id="rId1" Type="http://schemas.openxmlformats.org/officeDocument/2006/relationships/notesMaster" Target="../notesMasters/notesMaster1.xml" /></Relationships>
</file>

<file path=ppt/notesSlides/_rels/notesSlide155.xml.rels><?xml version="1.0" encoding="UTF-8"?>
<Relationships xmlns="http://schemas.openxmlformats.org/package/2006/relationships"><Relationship Id="rId2" Type="http://schemas.openxmlformats.org/officeDocument/2006/relationships/slide" Target="../slides/slide249.xml" /><Relationship Id="rId1" Type="http://schemas.openxmlformats.org/officeDocument/2006/relationships/notesMaster" Target="../notesMasters/notesMaster1.xml" /></Relationships>
</file>

<file path=ppt/notesSlides/_rels/notesSlide156.xml.rels><?xml version="1.0" encoding="UTF-8"?>
<Relationships xmlns="http://schemas.openxmlformats.org/package/2006/relationships"><Relationship Id="rId2" Type="http://schemas.openxmlformats.org/officeDocument/2006/relationships/slide" Target="../slides/slide250.xml" /><Relationship Id="rId1" Type="http://schemas.openxmlformats.org/officeDocument/2006/relationships/notesMaster" Target="../notesMasters/notesMaster1.xml" /></Relationships>
</file>

<file path=ppt/notesSlides/_rels/notesSlide157.xml.rels><?xml version="1.0" encoding="UTF-8"?>
<Relationships xmlns="http://schemas.openxmlformats.org/package/2006/relationships"><Relationship Id="rId2" Type="http://schemas.openxmlformats.org/officeDocument/2006/relationships/slide" Target="../slides/slide251.xml" /><Relationship Id="rId1" Type="http://schemas.openxmlformats.org/officeDocument/2006/relationships/notesMaster" Target="../notesMasters/notesMaster1.xml" /></Relationships>
</file>

<file path=ppt/notesSlides/_rels/notesSlide158.xml.rels><?xml version="1.0" encoding="UTF-8"?>
<Relationships xmlns="http://schemas.openxmlformats.org/package/2006/relationships"><Relationship Id="rId2" Type="http://schemas.openxmlformats.org/officeDocument/2006/relationships/slide" Target="../slides/slide252.xml" /><Relationship Id="rId1" Type="http://schemas.openxmlformats.org/officeDocument/2006/relationships/notesMaster" Target="../notesMasters/notesMaster1.xml" /></Relationships>
</file>

<file path=ppt/notesSlides/_rels/notesSlide159.xml.rels><?xml version="1.0" encoding="UTF-8"?>
<Relationships xmlns="http://schemas.openxmlformats.org/package/2006/relationships"><Relationship Id="rId2" Type="http://schemas.openxmlformats.org/officeDocument/2006/relationships/slide" Target="../slides/slide253.xml" /><Relationship Id="rId1" Type="http://schemas.openxmlformats.org/officeDocument/2006/relationships/notesMaster" Target="../notesMasters/notesMaster1.xml" /></Relationships>
</file>

<file path=ppt/notesSlides/_rels/notesSlide16.xml.rels><?xml version="1.0" encoding="UTF-8"?>
<Relationships xmlns="http://schemas.openxmlformats.org/package/2006/relationships"><Relationship Id="rId2" Type="http://schemas.openxmlformats.org/officeDocument/2006/relationships/slide" Target="../slides/slide51.xml" /><Relationship Id="rId1" Type="http://schemas.openxmlformats.org/officeDocument/2006/relationships/notesMaster" Target="../notesMasters/notesMaster1.xml" /></Relationships>
</file>

<file path=ppt/notesSlides/_rels/notesSlide160.xml.rels><?xml version="1.0" encoding="UTF-8"?>
<Relationships xmlns="http://schemas.openxmlformats.org/package/2006/relationships"><Relationship Id="rId2" Type="http://schemas.openxmlformats.org/officeDocument/2006/relationships/slide" Target="../slides/slide254.xml" /><Relationship Id="rId1" Type="http://schemas.openxmlformats.org/officeDocument/2006/relationships/notesMaster" Target="../notesMasters/notesMaster1.xml" /></Relationships>
</file>

<file path=ppt/notesSlides/_rels/notesSlide161.xml.rels><?xml version="1.0" encoding="UTF-8"?>
<Relationships xmlns="http://schemas.openxmlformats.org/package/2006/relationships"><Relationship Id="rId2" Type="http://schemas.openxmlformats.org/officeDocument/2006/relationships/slide" Target="../slides/slide255.xml" /><Relationship Id="rId1" Type="http://schemas.openxmlformats.org/officeDocument/2006/relationships/notesMaster" Target="../notesMasters/notesMaster1.xml" /></Relationships>
</file>

<file path=ppt/notesSlides/_rels/notesSlide162.xml.rels><?xml version="1.0" encoding="UTF-8"?>
<Relationships xmlns="http://schemas.openxmlformats.org/package/2006/relationships"><Relationship Id="rId2" Type="http://schemas.openxmlformats.org/officeDocument/2006/relationships/slide" Target="../slides/slide256.xml" /><Relationship Id="rId1" Type="http://schemas.openxmlformats.org/officeDocument/2006/relationships/notesMaster" Target="../notesMasters/notesMaster1.xml" /></Relationships>
</file>

<file path=ppt/notesSlides/_rels/notesSlide163.xml.rels><?xml version="1.0" encoding="UTF-8"?>
<Relationships xmlns="http://schemas.openxmlformats.org/package/2006/relationships"><Relationship Id="rId2" Type="http://schemas.openxmlformats.org/officeDocument/2006/relationships/slide" Target="../slides/slide257.xml" /><Relationship Id="rId1" Type="http://schemas.openxmlformats.org/officeDocument/2006/relationships/notesMaster" Target="../notesMasters/notesMaster1.xml" /></Relationships>
</file>

<file path=ppt/notesSlides/_rels/notesSlide164.xml.rels><?xml version="1.0" encoding="UTF-8"?>
<Relationships xmlns="http://schemas.openxmlformats.org/package/2006/relationships"><Relationship Id="rId2" Type="http://schemas.openxmlformats.org/officeDocument/2006/relationships/slide" Target="../slides/slide258.xml" /><Relationship Id="rId1" Type="http://schemas.openxmlformats.org/officeDocument/2006/relationships/notesMaster" Target="../notesMasters/notesMaster1.xml" /></Relationships>
</file>

<file path=ppt/notesSlides/_rels/notesSlide165.xml.rels><?xml version="1.0" encoding="UTF-8"?>
<Relationships xmlns="http://schemas.openxmlformats.org/package/2006/relationships"><Relationship Id="rId2" Type="http://schemas.openxmlformats.org/officeDocument/2006/relationships/slide" Target="../slides/slide259.xml" /><Relationship Id="rId1" Type="http://schemas.openxmlformats.org/officeDocument/2006/relationships/notesMaster" Target="../notesMasters/notesMaster1.xml" /></Relationships>
</file>

<file path=ppt/notesSlides/_rels/notesSlide166.xml.rels><?xml version="1.0" encoding="UTF-8"?>
<Relationships xmlns="http://schemas.openxmlformats.org/package/2006/relationships"><Relationship Id="rId2" Type="http://schemas.openxmlformats.org/officeDocument/2006/relationships/slide" Target="../slides/slide260.xml" /><Relationship Id="rId1" Type="http://schemas.openxmlformats.org/officeDocument/2006/relationships/notesMaster" Target="../notesMasters/notesMaster1.xml" /></Relationships>
</file>

<file path=ppt/notesSlides/_rels/notesSlide167.xml.rels><?xml version="1.0" encoding="UTF-8"?>
<Relationships xmlns="http://schemas.openxmlformats.org/package/2006/relationships"><Relationship Id="rId2" Type="http://schemas.openxmlformats.org/officeDocument/2006/relationships/slide" Target="../slides/slide261.xml" /><Relationship Id="rId1" Type="http://schemas.openxmlformats.org/officeDocument/2006/relationships/notesMaster" Target="../notesMasters/notesMaster1.xml" /></Relationships>
</file>

<file path=ppt/notesSlides/_rels/notesSlide168.xml.rels><?xml version="1.0" encoding="UTF-8"?>
<Relationships xmlns="http://schemas.openxmlformats.org/package/2006/relationships"><Relationship Id="rId2" Type="http://schemas.openxmlformats.org/officeDocument/2006/relationships/slide" Target="../slides/slide268.xml" /><Relationship Id="rId1" Type="http://schemas.openxmlformats.org/officeDocument/2006/relationships/notesMaster" Target="../notesMasters/notesMaster1.xml" /></Relationships>
</file>

<file path=ppt/notesSlides/_rels/notesSlide169.xml.rels><?xml version="1.0" encoding="UTF-8"?>
<Relationships xmlns="http://schemas.openxmlformats.org/package/2006/relationships"><Relationship Id="rId2" Type="http://schemas.openxmlformats.org/officeDocument/2006/relationships/slide" Target="../slides/slide271.xml" /><Relationship Id="rId1" Type="http://schemas.openxmlformats.org/officeDocument/2006/relationships/notesMaster" Target="../notesMasters/notesMaster1.xml" /></Relationships>
</file>

<file path=ppt/notesSlides/_rels/notesSlide17.xml.rels><?xml version="1.0" encoding="UTF-8"?>
<Relationships xmlns="http://schemas.openxmlformats.org/package/2006/relationships"><Relationship Id="rId2" Type="http://schemas.openxmlformats.org/officeDocument/2006/relationships/slide" Target="../slides/slide52.xml" /><Relationship Id="rId1" Type="http://schemas.openxmlformats.org/officeDocument/2006/relationships/notesMaster" Target="../notesMasters/notesMaster1.xml" /></Relationships>
</file>

<file path=ppt/notesSlides/_rels/notesSlide170.xml.rels><?xml version="1.0" encoding="UTF-8"?>
<Relationships xmlns="http://schemas.openxmlformats.org/package/2006/relationships"><Relationship Id="rId2" Type="http://schemas.openxmlformats.org/officeDocument/2006/relationships/slide" Target="../slides/slide275.xml" /><Relationship Id="rId1" Type="http://schemas.openxmlformats.org/officeDocument/2006/relationships/notesMaster" Target="../notesMasters/notesMaster1.xml" /></Relationships>
</file>

<file path=ppt/notesSlides/_rels/notesSlide171.xml.rels><?xml version="1.0" encoding="UTF-8"?>
<Relationships xmlns="http://schemas.openxmlformats.org/package/2006/relationships"><Relationship Id="rId2" Type="http://schemas.openxmlformats.org/officeDocument/2006/relationships/slide" Target="../slides/slide281.xml" /><Relationship Id="rId1" Type="http://schemas.openxmlformats.org/officeDocument/2006/relationships/notesMaster" Target="../notesMasters/notesMaster1.xml" /></Relationships>
</file>

<file path=ppt/notesSlides/_rels/notesSlide172.xml.rels><?xml version="1.0" encoding="UTF-8"?>
<Relationships xmlns="http://schemas.openxmlformats.org/package/2006/relationships"><Relationship Id="rId2" Type="http://schemas.openxmlformats.org/officeDocument/2006/relationships/slide" Target="../slides/slide283.xml" /><Relationship Id="rId1" Type="http://schemas.openxmlformats.org/officeDocument/2006/relationships/notesMaster" Target="../notesMasters/notesMaster1.xml" /></Relationships>
</file>

<file path=ppt/notesSlides/_rels/notesSlide173.xml.rels><?xml version="1.0" encoding="UTF-8"?>
<Relationships xmlns="http://schemas.openxmlformats.org/package/2006/relationships"><Relationship Id="rId2" Type="http://schemas.openxmlformats.org/officeDocument/2006/relationships/slide" Target="../slides/slide289.xml" /><Relationship Id="rId1" Type="http://schemas.openxmlformats.org/officeDocument/2006/relationships/notesMaster" Target="../notesMasters/notesMaster1.xml" /></Relationships>
</file>

<file path=ppt/notesSlides/_rels/notesSlide174.xml.rels><?xml version="1.0" encoding="UTF-8"?>
<Relationships xmlns="http://schemas.openxmlformats.org/package/2006/relationships"><Relationship Id="rId2" Type="http://schemas.openxmlformats.org/officeDocument/2006/relationships/slide" Target="../slides/slide292.xml" /><Relationship Id="rId1" Type="http://schemas.openxmlformats.org/officeDocument/2006/relationships/notesMaster" Target="../notesMasters/notesMaster1.xml" /></Relationships>
</file>

<file path=ppt/notesSlides/_rels/notesSlide175.xml.rels><?xml version="1.0" encoding="UTF-8"?>
<Relationships xmlns="http://schemas.openxmlformats.org/package/2006/relationships"><Relationship Id="rId2" Type="http://schemas.openxmlformats.org/officeDocument/2006/relationships/slide" Target="../slides/slide293.xml" /><Relationship Id="rId1" Type="http://schemas.openxmlformats.org/officeDocument/2006/relationships/notesMaster" Target="../notesMasters/notesMaster1.xml" /></Relationships>
</file>

<file path=ppt/notesSlides/_rels/notesSlide176.xml.rels><?xml version="1.0" encoding="UTF-8"?>
<Relationships xmlns="http://schemas.openxmlformats.org/package/2006/relationships"><Relationship Id="rId2" Type="http://schemas.openxmlformats.org/officeDocument/2006/relationships/slide" Target="../slides/slide297.xml" /><Relationship Id="rId1" Type="http://schemas.openxmlformats.org/officeDocument/2006/relationships/notesMaster" Target="../notesMasters/notesMaster1.xml" /></Relationships>
</file>

<file path=ppt/notesSlides/_rels/notesSlide177.xml.rels><?xml version="1.0" encoding="UTF-8"?>
<Relationships xmlns="http://schemas.openxmlformats.org/package/2006/relationships"><Relationship Id="rId2" Type="http://schemas.openxmlformats.org/officeDocument/2006/relationships/slide" Target="../slides/slide305.xml" /><Relationship Id="rId1" Type="http://schemas.openxmlformats.org/officeDocument/2006/relationships/notesMaster" Target="../notesMasters/notesMaster1.xml" /></Relationships>
</file>

<file path=ppt/notesSlides/_rels/notesSlide178.xml.rels><?xml version="1.0" encoding="UTF-8"?>
<Relationships xmlns="http://schemas.openxmlformats.org/package/2006/relationships"><Relationship Id="rId2" Type="http://schemas.openxmlformats.org/officeDocument/2006/relationships/slide" Target="../slides/slide306.xml" /><Relationship Id="rId1" Type="http://schemas.openxmlformats.org/officeDocument/2006/relationships/notesMaster" Target="../notesMasters/notesMaster1.xml" /></Relationships>
</file>

<file path=ppt/notesSlides/_rels/notesSlide179.xml.rels><?xml version="1.0" encoding="UTF-8"?>
<Relationships xmlns="http://schemas.openxmlformats.org/package/2006/relationships"><Relationship Id="rId2" Type="http://schemas.openxmlformats.org/officeDocument/2006/relationships/slide" Target="../slides/slide309.xml" /><Relationship Id="rId1" Type="http://schemas.openxmlformats.org/officeDocument/2006/relationships/notesMaster" Target="../notesMasters/notesMaster1.xml" /></Relationships>
</file>

<file path=ppt/notesSlides/_rels/notesSlide18.xml.rels><?xml version="1.0" encoding="UTF-8"?>
<Relationships xmlns="http://schemas.openxmlformats.org/package/2006/relationships"><Relationship Id="rId2" Type="http://schemas.openxmlformats.org/officeDocument/2006/relationships/slide" Target="../slides/slide53.xml" /><Relationship Id="rId1" Type="http://schemas.openxmlformats.org/officeDocument/2006/relationships/notesMaster" Target="../notesMasters/notesMaster1.xml" /></Relationships>
</file>

<file path=ppt/notesSlides/_rels/notesSlide180.xml.rels><?xml version="1.0" encoding="UTF-8"?>
<Relationships xmlns="http://schemas.openxmlformats.org/package/2006/relationships"><Relationship Id="rId2" Type="http://schemas.openxmlformats.org/officeDocument/2006/relationships/slide" Target="../slides/slide310.xml" /><Relationship Id="rId1" Type="http://schemas.openxmlformats.org/officeDocument/2006/relationships/notesMaster" Target="../notesMasters/notesMaster1.xml" /></Relationships>
</file>

<file path=ppt/notesSlides/_rels/notesSlide181.xml.rels><?xml version="1.0" encoding="UTF-8"?>
<Relationships xmlns="http://schemas.openxmlformats.org/package/2006/relationships"><Relationship Id="rId2" Type="http://schemas.openxmlformats.org/officeDocument/2006/relationships/slide" Target="../slides/slide312.xml" /><Relationship Id="rId1" Type="http://schemas.openxmlformats.org/officeDocument/2006/relationships/notesMaster" Target="../notesMasters/notesMaster1.xml" /></Relationships>
</file>

<file path=ppt/notesSlides/_rels/notesSlide182.xml.rels><?xml version="1.0" encoding="UTF-8"?>
<Relationships xmlns="http://schemas.openxmlformats.org/package/2006/relationships"><Relationship Id="rId2" Type="http://schemas.openxmlformats.org/officeDocument/2006/relationships/slide" Target="../slides/slide313.xml" /><Relationship Id="rId1" Type="http://schemas.openxmlformats.org/officeDocument/2006/relationships/notesMaster" Target="../notesMasters/notesMaster1.xml" /></Relationships>
</file>

<file path=ppt/notesSlides/_rels/notesSlide183.xml.rels><?xml version="1.0" encoding="UTF-8"?>
<Relationships xmlns="http://schemas.openxmlformats.org/package/2006/relationships"><Relationship Id="rId2" Type="http://schemas.openxmlformats.org/officeDocument/2006/relationships/slide" Target="../slides/slide314.xml" /><Relationship Id="rId1" Type="http://schemas.openxmlformats.org/officeDocument/2006/relationships/notesMaster" Target="../notesMasters/notesMaster1.xml" /></Relationships>
</file>

<file path=ppt/notesSlides/_rels/notesSlide184.xml.rels><?xml version="1.0" encoding="UTF-8"?>
<Relationships xmlns="http://schemas.openxmlformats.org/package/2006/relationships"><Relationship Id="rId2" Type="http://schemas.openxmlformats.org/officeDocument/2006/relationships/slide" Target="../slides/slide315.xml" /><Relationship Id="rId1" Type="http://schemas.openxmlformats.org/officeDocument/2006/relationships/notesMaster" Target="../notesMasters/notesMaster1.xml" /></Relationships>
</file>

<file path=ppt/notesSlides/_rels/notesSlide185.xml.rels><?xml version="1.0" encoding="UTF-8"?>
<Relationships xmlns="http://schemas.openxmlformats.org/package/2006/relationships"><Relationship Id="rId2" Type="http://schemas.openxmlformats.org/officeDocument/2006/relationships/slide" Target="../slides/slide316.xml" /><Relationship Id="rId1" Type="http://schemas.openxmlformats.org/officeDocument/2006/relationships/notesMaster" Target="../notesMasters/notesMaster1.xml" /></Relationships>
</file>

<file path=ppt/notesSlides/_rels/notesSlide186.xml.rels><?xml version="1.0" encoding="UTF-8"?>
<Relationships xmlns="http://schemas.openxmlformats.org/package/2006/relationships"><Relationship Id="rId2" Type="http://schemas.openxmlformats.org/officeDocument/2006/relationships/slide" Target="../slides/slide317.xml" /><Relationship Id="rId1" Type="http://schemas.openxmlformats.org/officeDocument/2006/relationships/notesMaster" Target="../notesMasters/notesMaster1.xml" /></Relationships>
</file>

<file path=ppt/notesSlides/_rels/notesSlide187.xml.rels><?xml version="1.0" encoding="UTF-8"?>
<Relationships xmlns="http://schemas.openxmlformats.org/package/2006/relationships"><Relationship Id="rId2" Type="http://schemas.openxmlformats.org/officeDocument/2006/relationships/slide" Target="../slides/slide318.xml" /><Relationship Id="rId1" Type="http://schemas.openxmlformats.org/officeDocument/2006/relationships/notesMaster" Target="../notesMasters/notesMaster1.xml" /></Relationships>
</file>

<file path=ppt/notesSlides/_rels/notesSlide188.xml.rels><?xml version="1.0" encoding="UTF-8"?>
<Relationships xmlns="http://schemas.openxmlformats.org/package/2006/relationships"><Relationship Id="rId2" Type="http://schemas.openxmlformats.org/officeDocument/2006/relationships/slide" Target="../slides/slide319.xml" /><Relationship Id="rId1" Type="http://schemas.openxmlformats.org/officeDocument/2006/relationships/notesMaster" Target="../notesMasters/notesMaster1.xml" /></Relationships>
</file>

<file path=ppt/notesSlides/_rels/notesSlide189.xml.rels><?xml version="1.0" encoding="UTF-8"?>
<Relationships xmlns="http://schemas.openxmlformats.org/package/2006/relationships"><Relationship Id="rId2" Type="http://schemas.openxmlformats.org/officeDocument/2006/relationships/slide" Target="../slides/slide321.xml" /><Relationship Id="rId1" Type="http://schemas.openxmlformats.org/officeDocument/2006/relationships/notesMaster" Target="../notesMasters/notesMaster1.xml" /></Relationships>
</file>

<file path=ppt/notesSlides/_rels/notesSlide19.xml.rels><?xml version="1.0" encoding="UTF-8"?>
<Relationships xmlns="http://schemas.openxmlformats.org/package/2006/relationships"><Relationship Id="rId2" Type="http://schemas.openxmlformats.org/officeDocument/2006/relationships/slide" Target="../slides/slide54.xml" /><Relationship Id="rId1" Type="http://schemas.openxmlformats.org/officeDocument/2006/relationships/notesMaster" Target="../notesMasters/notesMaster1.xml" /></Relationships>
</file>

<file path=ppt/notesSlides/_rels/notesSlide190.xml.rels><?xml version="1.0" encoding="UTF-8"?>
<Relationships xmlns="http://schemas.openxmlformats.org/package/2006/relationships"><Relationship Id="rId2" Type="http://schemas.openxmlformats.org/officeDocument/2006/relationships/slide" Target="../slides/slide322.xml" /><Relationship Id="rId1" Type="http://schemas.openxmlformats.org/officeDocument/2006/relationships/notesMaster" Target="../notesMasters/notesMaster1.xml" /></Relationships>
</file>

<file path=ppt/notesSlides/_rels/notesSlide191.xml.rels><?xml version="1.0" encoding="UTF-8"?>
<Relationships xmlns="http://schemas.openxmlformats.org/package/2006/relationships"><Relationship Id="rId2" Type="http://schemas.openxmlformats.org/officeDocument/2006/relationships/slide" Target="../slides/slide323.xml" /><Relationship Id="rId1" Type="http://schemas.openxmlformats.org/officeDocument/2006/relationships/notesMaster" Target="../notesMasters/notesMaster1.xml" /></Relationships>
</file>

<file path=ppt/notesSlides/_rels/notesSlide192.xml.rels><?xml version="1.0" encoding="UTF-8"?>
<Relationships xmlns="http://schemas.openxmlformats.org/package/2006/relationships"><Relationship Id="rId2" Type="http://schemas.openxmlformats.org/officeDocument/2006/relationships/slide" Target="../slides/slide324.xml" /><Relationship Id="rId1" Type="http://schemas.openxmlformats.org/officeDocument/2006/relationships/notesMaster" Target="../notesMasters/notesMaster1.xml" /></Relationships>
</file>

<file path=ppt/notesSlides/_rels/notesSlide193.xml.rels><?xml version="1.0" encoding="UTF-8"?>
<Relationships xmlns="http://schemas.openxmlformats.org/package/2006/relationships"><Relationship Id="rId2" Type="http://schemas.openxmlformats.org/officeDocument/2006/relationships/slide" Target="../slides/slide325.xml" /><Relationship Id="rId1" Type="http://schemas.openxmlformats.org/officeDocument/2006/relationships/notesMaster" Target="../notesMasters/notesMaster1.xml" /></Relationships>
</file>

<file path=ppt/notesSlides/_rels/notesSlide194.xml.rels><?xml version="1.0" encoding="UTF-8"?>
<Relationships xmlns="http://schemas.openxmlformats.org/package/2006/relationships"><Relationship Id="rId2" Type="http://schemas.openxmlformats.org/officeDocument/2006/relationships/slide" Target="../slides/slide326.xml" /><Relationship Id="rId1" Type="http://schemas.openxmlformats.org/officeDocument/2006/relationships/notesMaster" Target="../notesMasters/notesMaster1.xml" /></Relationships>
</file>

<file path=ppt/notesSlides/_rels/notesSlide195.xml.rels><?xml version="1.0" encoding="UTF-8"?>
<Relationships xmlns="http://schemas.openxmlformats.org/package/2006/relationships"><Relationship Id="rId2" Type="http://schemas.openxmlformats.org/officeDocument/2006/relationships/slide" Target="../slides/slide327.xml" /><Relationship Id="rId1" Type="http://schemas.openxmlformats.org/officeDocument/2006/relationships/notesMaster" Target="../notesMasters/notesMaster1.xml" /></Relationships>
</file>

<file path=ppt/notesSlides/_rels/notesSlide196.xml.rels><?xml version="1.0" encoding="UTF-8"?>
<Relationships xmlns="http://schemas.openxmlformats.org/package/2006/relationships"><Relationship Id="rId2" Type="http://schemas.openxmlformats.org/officeDocument/2006/relationships/slide" Target="../slides/slide328.xml" /><Relationship Id="rId1" Type="http://schemas.openxmlformats.org/officeDocument/2006/relationships/notesMaster" Target="../notesMasters/notesMaster1.xml" /></Relationships>
</file>

<file path=ppt/notesSlides/_rels/notesSlide197.xml.rels><?xml version="1.0" encoding="UTF-8"?>
<Relationships xmlns="http://schemas.openxmlformats.org/package/2006/relationships"><Relationship Id="rId2" Type="http://schemas.openxmlformats.org/officeDocument/2006/relationships/slide" Target="../slides/slide329.xml" /><Relationship Id="rId1" Type="http://schemas.openxmlformats.org/officeDocument/2006/relationships/notesMaster" Target="../notesMasters/notesMaster1.xml" /></Relationships>
</file>

<file path=ppt/notesSlides/_rels/notesSlide198.xml.rels><?xml version="1.0" encoding="UTF-8"?>
<Relationships xmlns="http://schemas.openxmlformats.org/package/2006/relationships"><Relationship Id="rId2" Type="http://schemas.openxmlformats.org/officeDocument/2006/relationships/slide" Target="../slides/slide330.xml" /><Relationship Id="rId1" Type="http://schemas.openxmlformats.org/officeDocument/2006/relationships/notesMaster" Target="../notesMasters/notesMaster1.xml" /></Relationships>
</file>

<file path=ppt/notesSlides/_rels/notesSlide199.xml.rels><?xml version="1.0" encoding="UTF-8"?>
<Relationships xmlns="http://schemas.openxmlformats.org/package/2006/relationships"><Relationship Id="rId2" Type="http://schemas.openxmlformats.org/officeDocument/2006/relationships/slide" Target="../slides/slide331.xml" /><Relationship Id="rId1" Type="http://schemas.openxmlformats.org/officeDocument/2006/relationships/notesMaster" Target="../notesMasters/notesMaster1.xml" /></Relationships>
</file>

<file path=ppt/notesSlides/_rels/notesSlide2.xml.rels><?xml version="1.0" encoding="UTF-8"?>
<Relationships xmlns="http://schemas.openxmlformats.org/package/2006/relationships"><Relationship Id="rId2" Type="http://schemas.openxmlformats.org/officeDocument/2006/relationships/slide" Target="../slides/slide3.xml" /><Relationship Id="rId1" Type="http://schemas.openxmlformats.org/officeDocument/2006/relationships/notesMaster" Target="../notesMasters/notesMaster1.xml" /></Relationships>
</file>

<file path=ppt/notesSlides/_rels/notesSlide20.xml.rels><?xml version="1.0" encoding="UTF-8"?>
<Relationships xmlns="http://schemas.openxmlformats.org/package/2006/relationships"><Relationship Id="rId2" Type="http://schemas.openxmlformats.org/officeDocument/2006/relationships/slide" Target="../slides/slide55.xml" /><Relationship Id="rId1" Type="http://schemas.openxmlformats.org/officeDocument/2006/relationships/notesMaster" Target="../notesMasters/notesMaster1.xml" /></Relationships>
</file>

<file path=ppt/notesSlides/_rels/notesSlide200.xml.rels><?xml version="1.0" encoding="UTF-8"?>
<Relationships xmlns="http://schemas.openxmlformats.org/package/2006/relationships"><Relationship Id="rId2" Type="http://schemas.openxmlformats.org/officeDocument/2006/relationships/slide" Target="../slides/slide332.xml" /><Relationship Id="rId1" Type="http://schemas.openxmlformats.org/officeDocument/2006/relationships/notesMaster" Target="../notesMasters/notesMaster1.xml" /></Relationships>
</file>

<file path=ppt/notesSlides/_rels/notesSlide201.xml.rels><?xml version="1.0" encoding="UTF-8"?>
<Relationships xmlns="http://schemas.openxmlformats.org/package/2006/relationships"><Relationship Id="rId2" Type="http://schemas.openxmlformats.org/officeDocument/2006/relationships/slide" Target="../slides/slide333.xml" /><Relationship Id="rId1" Type="http://schemas.openxmlformats.org/officeDocument/2006/relationships/notesMaster" Target="../notesMasters/notesMaster1.xml" /></Relationships>
</file>

<file path=ppt/notesSlides/_rels/notesSlide202.xml.rels><?xml version="1.0" encoding="UTF-8"?>
<Relationships xmlns="http://schemas.openxmlformats.org/package/2006/relationships"><Relationship Id="rId2" Type="http://schemas.openxmlformats.org/officeDocument/2006/relationships/slide" Target="../slides/slide334.xml" /><Relationship Id="rId1" Type="http://schemas.openxmlformats.org/officeDocument/2006/relationships/notesMaster" Target="../notesMasters/notesMaster1.xml" /></Relationships>
</file>

<file path=ppt/notesSlides/_rels/notesSlide203.xml.rels><?xml version="1.0" encoding="UTF-8"?>
<Relationships xmlns="http://schemas.openxmlformats.org/package/2006/relationships"><Relationship Id="rId2" Type="http://schemas.openxmlformats.org/officeDocument/2006/relationships/slide" Target="../slides/slide335.xml" /><Relationship Id="rId1" Type="http://schemas.openxmlformats.org/officeDocument/2006/relationships/notesMaster" Target="../notesMasters/notesMaster1.xml" /></Relationships>
</file>

<file path=ppt/notesSlides/_rels/notesSlide204.xml.rels><?xml version="1.0" encoding="UTF-8"?>
<Relationships xmlns="http://schemas.openxmlformats.org/package/2006/relationships"><Relationship Id="rId2" Type="http://schemas.openxmlformats.org/officeDocument/2006/relationships/slide" Target="../slides/slide339.xml" /><Relationship Id="rId1" Type="http://schemas.openxmlformats.org/officeDocument/2006/relationships/notesMaster" Target="../notesMasters/notesMaster1.xml" /></Relationships>
</file>

<file path=ppt/notesSlides/_rels/notesSlide205.xml.rels><?xml version="1.0" encoding="UTF-8"?>
<Relationships xmlns="http://schemas.openxmlformats.org/package/2006/relationships"><Relationship Id="rId2" Type="http://schemas.openxmlformats.org/officeDocument/2006/relationships/slide" Target="../slides/slide340.xml" /><Relationship Id="rId1" Type="http://schemas.openxmlformats.org/officeDocument/2006/relationships/notesMaster" Target="../notesMasters/notesMaster1.xml" /></Relationships>
</file>

<file path=ppt/notesSlides/_rels/notesSlide206.xml.rels><?xml version="1.0" encoding="UTF-8"?>
<Relationships xmlns="http://schemas.openxmlformats.org/package/2006/relationships"><Relationship Id="rId2" Type="http://schemas.openxmlformats.org/officeDocument/2006/relationships/slide" Target="../slides/slide341.xml" /><Relationship Id="rId1" Type="http://schemas.openxmlformats.org/officeDocument/2006/relationships/notesMaster" Target="../notesMasters/notesMaster1.xml" /></Relationships>
</file>

<file path=ppt/notesSlides/_rels/notesSlide21.xml.rels><?xml version="1.0" encoding="UTF-8"?>
<Relationships xmlns="http://schemas.openxmlformats.org/package/2006/relationships"><Relationship Id="rId2" Type="http://schemas.openxmlformats.org/officeDocument/2006/relationships/slide" Target="../slides/slide56.xml" /><Relationship Id="rId1" Type="http://schemas.openxmlformats.org/officeDocument/2006/relationships/notesMaster" Target="../notesMasters/notesMaster1.xml" /></Relationships>
</file>

<file path=ppt/notesSlides/_rels/notesSlide22.xml.rels><?xml version="1.0" encoding="UTF-8"?>
<Relationships xmlns="http://schemas.openxmlformats.org/package/2006/relationships"><Relationship Id="rId2" Type="http://schemas.openxmlformats.org/officeDocument/2006/relationships/slide" Target="../slides/slide57.xml" /><Relationship Id="rId1" Type="http://schemas.openxmlformats.org/officeDocument/2006/relationships/notesMaster" Target="../notesMasters/notesMaster1.xml" /></Relationships>
</file>

<file path=ppt/notesSlides/_rels/notesSlide23.xml.rels><?xml version="1.0" encoding="UTF-8"?>
<Relationships xmlns="http://schemas.openxmlformats.org/package/2006/relationships"><Relationship Id="rId2" Type="http://schemas.openxmlformats.org/officeDocument/2006/relationships/slide" Target="../slides/slide58.xml" /><Relationship Id="rId1" Type="http://schemas.openxmlformats.org/officeDocument/2006/relationships/notesMaster" Target="../notesMasters/notesMaster1.xml" /></Relationships>
</file>

<file path=ppt/notesSlides/_rels/notesSlide24.xml.rels><?xml version="1.0" encoding="UTF-8"?>
<Relationships xmlns="http://schemas.openxmlformats.org/package/2006/relationships"><Relationship Id="rId2" Type="http://schemas.openxmlformats.org/officeDocument/2006/relationships/slide" Target="../slides/slide59.xml" /><Relationship Id="rId1" Type="http://schemas.openxmlformats.org/officeDocument/2006/relationships/notesMaster" Target="../notesMasters/notesMaster1.xml" /></Relationships>
</file>

<file path=ppt/notesSlides/_rels/notesSlide25.xml.rels><?xml version="1.0" encoding="UTF-8"?>
<Relationships xmlns="http://schemas.openxmlformats.org/package/2006/relationships"><Relationship Id="rId2" Type="http://schemas.openxmlformats.org/officeDocument/2006/relationships/slide" Target="../slides/slide60.xml" /><Relationship Id="rId1" Type="http://schemas.openxmlformats.org/officeDocument/2006/relationships/notesMaster" Target="../notesMasters/notesMaster1.xml" /></Relationships>
</file>

<file path=ppt/notesSlides/_rels/notesSlide26.xml.rels><?xml version="1.0" encoding="UTF-8"?>
<Relationships xmlns="http://schemas.openxmlformats.org/package/2006/relationships"><Relationship Id="rId2" Type="http://schemas.openxmlformats.org/officeDocument/2006/relationships/slide" Target="../slides/slide61.xml" /><Relationship Id="rId1" Type="http://schemas.openxmlformats.org/officeDocument/2006/relationships/notesMaster" Target="../notesMasters/notesMaster1.xml" /></Relationships>
</file>

<file path=ppt/notesSlides/_rels/notesSlide27.xml.rels><?xml version="1.0" encoding="UTF-8"?>
<Relationships xmlns="http://schemas.openxmlformats.org/package/2006/relationships"><Relationship Id="rId2" Type="http://schemas.openxmlformats.org/officeDocument/2006/relationships/slide" Target="../slides/slide62.xml" /><Relationship Id="rId1" Type="http://schemas.openxmlformats.org/officeDocument/2006/relationships/notesMaster" Target="../notesMasters/notesMaster1.xml" /></Relationships>
</file>

<file path=ppt/notesSlides/_rels/notesSlide28.xml.rels><?xml version="1.0" encoding="UTF-8"?>
<Relationships xmlns="http://schemas.openxmlformats.org/package/2006/relationships"><Relationship Id="rId2" Type="http://schemas.openxmlformats.org/officeDocument/2006/relationships/slide" Target="../slides/slide63.xml" /><Relationship Id="rId1" Type="http://schemas.openxmlformats.org/officeDocument/2006/relationships/notesMaster" Target="../notesMasters/notesMaster1.xml" /></Relationships>
</file>

<file path=ppt/notesSlides/_rels/notesSlide29.xml.rels><?xml version="1.0" encoding="UTF-8"?>
<Relationships xmlns="http://schemas.openxmlformats.org/package/2006/relationships"><Relationship Id="rId2" Type="http://schemas.openxmlformats.org/officeDocument/2006/relationships/slide" Target="../slides/slide64.xml" /><Relationship Id="rId1"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2" Type="http://schemas.openxmlformats.org/officeDocument/2006/relationships/slide" Target="../slides/slide4.xml" /><Relationship Id="rId1" Type="http://schemas.openxmlformats.org/officeDocument/2006/relationships/notesMaster" Target="../notesMasters/notesMaster1.xml" /></Relationships>
</file>

<file path=ppt/notesSlides/_rels/notesSlide30.xml.rels><?xml version="1.0" encoding="UTF-8"?>
<Relationships xmlns="http://schemas.openxmlformats.org/package/2006/relationships"><Relationship Id="rId2" Type="http://schemas.openxmlformats.org/officeDocument/2006/relationships/slide" Target="../slides/slide65.xml" /><Relationship Id="rId1" Type="http://schemas.openxmlformats.org/officeDocument/2006/relationships/notesMaster" Target="../notesMasters/notesMaster1.xml" /></Relationships>
</file>

<file path=ppt/notesSlides/_rels/notesSlide31.xml.rels><?xml version="1.0" encoding="UTF-8"?>
<Relationships xmlns="http://schemas.openxmlformats.org/package/2006/relationships"><Relationship Id="rId2" Type="http://schemas.openxmlformats.org/officeDocument/2006/relationships/slide" Target="../slides/slide66.xml" /><Relationship Id="rId1" Type="http://schemas.openxmlformats.org/officeDocument/2006/relationships/notesMaster" Target="../notesMasters/notesMaster1.xml" /></Relationships>
</file>

<file path=ppt/notesSlides/_rels/notesSlide32.xml.rels><?xml version="1.0" encoding="UTF-8"?>
<Relationships xmlns="http://schemas.openxmlformats.org/package/2006/relationships"><Relationship Id="rId2" Type="http://schemas.openxmlformats.org/officeDocument/2006/relationships/slide" Target="../slides/slide67.xml" /><Relationship Id="rId1" Type="http://schemas.openxmlformats.org/officeDocument/2006/relationships/notesMaster" Target="../notesMasters/notesMaster1.xml" /></Relationships>
</file>

<file path=ppt/notesSlides/_rels/notesSlide33.xml.rels><?xml version="1.0" encoding="UTF-8"?>
<Relationships xmlns="http://schemas.openxmlformats.org/package/2006/relationships"><Relationship Id="rId2" Type="http://schemas.openxmlformats.org/officeDocument/2006/relationships/slide" Target="../slides/slide68.xml" /><Relationship Id="rId1" Type="http://schemas.openxmlformats.org/officeDocument/2006/relationships/notesMaster" Target="../notesMasters/notesMaster1.xml" /></Relationships>
</file>

<file path=ppt/notesSlides/_rels/notesSlide34.xml.rels><?xml version="1.0" encoding="UTF-8"?>
<Relationships xmlns="http://schemas.openxmlformats.org/package/2006/relationships"><Relationship Id="rId2" Type="http://schemas.openxmlformats.org/officeDocument/2006/relationships/slide" Target="../slides/slide69.xml" /><Relationship Id="rId1" Type="http://schemas.openxmlformats.org/officeDocument/2006/relationships/notesMaster" Target="../notesMasters/notesMaster1.xml" /></Relationships>
</file>

<file path=ppt/notesSlides/_rels/notesSlide35.xml.rels><?xml version="1.0" encoding="UTF-8"?>
<Relationships xmlns="http://schemas.openxmlformats.org/package/2006/relationships"><Relationship Id="rId2" Type="http://schemas.openxmlformats.org/officeDocument/2006/relationships/slide" Target="../slides/slide71.xml" /><Relationship Id="rId1" Type="http://schemas.openxmlformats.org/officeDocument/2006/relationships/notesMaster" Target="../notesMasters/notesMaster1.xml" /></Relationships>
</file>

<file path=ppt/notesSlides/_rels/notesSlide36.xml.rels><?xml version="1.0" encoding="UTF-8"?>
<Relationships xmlns="http://schemas.openxmlformats.org/package/2006/relationships"><Relationship Id="rId2" Type="http://schemas.openxmlformats.org/officeDocument/2006/relationships/slide" Target="../slides/slide72.xml" /><Relationship Id="rId1" Type="http://schemas.openxmlformats.org/officeDocument/2006/relationships/notesMaster" Target="../notesMasters/notesMaster1.xml" /></Relationships>
</file>

<file path=ppt/notesSlides/_rels/notesSlide37.xml.rels><?xml version="1.0" encoding="UTF-8"?>
<Relationships xmlns="http://schemas.openxmlformats.org/package/2006/relationships"><Relationship Id="rId2" Type="http://schemas.openxmlformats.org/officeDocument/2006/relationships/slide" Target="../slides/slide73.xml" /><Relationship Id="rId1" Type="http://schemas.openxmlformats.org/officeDocument/2006/relationships/notesMaster" Target="../notesMasters/notesMaster1.xml" /></Relationships>
</file>

<file path=ppt/notesSlides/_rels/notesSlide38.xml.rels><?xml version="1.0" encoding="UTF-8"?>
<Relationships xmlns="http://schemas.openxmlformats.org/package/2006/relationships"><Relationship Id="rId2" Type="http://schemas.openxmlformats.org/officeDocument/2006/relationships/slide" Target="../slides/slide74.xml" /><Relationship Id="rId1" Type="http://schemas.openxmlformats.org/officeDocument/2006/relationships/notesMaster" Target="../notesMasters/notesMaster1.xml" /></Relationships>
</file>

<file path=ppt/notesSlides/_rels/notesSlide39.xml.rels><?xml version="1.0" encoding="UTF-8"?>
<Relationships xmlns="http://schemas.openxmlformats.org/package/2006/relationships"><Relationship Id="rId2" Type="http://schemas.openxmlformats.org/officeDocument/2006/relationships/slide" Target="../slides/slide83.xml" /><Relationship Id="rId1"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2" Type="http://schemas.openxmlformats.org/officeDocument/2006/relationships/slide" Target="../slides/slide5.xml" /><Relationship Id="rId1" Type="http://schemas.openxmlformats.org/officeDocument/2006/relationships/notesMaster" Target="../notesMasters/notesMaster1.xml" /></Relationships>
</file>

<file path=ppt/notesSlides/_rels/notesSlide40.xml.rels><?xml version="1.0" encoding="UTF-8"?>
<Relationships xmlns="http://schemas.openxmlformats.org/package/2006/relationships"><Relationship Id="rId2" Type="http://schemas.openxmlformats.org/officeDocument/2006/relationships/slide" Target="../slides/slide84.xml" /><Relationship Id="rId1" Type="http://schemas.openxmlformats.org/officeDocument/2006/relationships/notesMaster" Target="../notesMasters/notesMaster1.xml" /></Relationships>
</file>

<file path=ppt/notesSlides/_rels/notesSlide41.xml.rels><?xml version="1.0" encoding="UTF-8"?>
<Relationships xmlns="http://schemas.openxmlformats.org/package/2006/relationships"><Relationship Id="rId2" Type="http://schemas.openxmlformats.org/officeDocument/2006/relationships/slide" Target="../slides/slide85.xml" /><Relationship Id="rId1" Type="http://schemas.openxmlformats.org/officeDocument/2006/relationships/notesMaster" Target="../notesMasters/notesMaster1.xml" /></Relationships>
</file>

<file path=ppt/notesSlides/_rels/notesSlide42.xml.rels><?xml version="1.0" encoding="UTF-8"?>
<Relationships xmlns="http://schemas.openxmlformats.org/package/2006/relationships"><Relationship Id="rId2" Type="http://schemas.openxmlformats.org/officeDocument/2006/relationships/slide" Target="../slides/slide87.xml" /><Relationship Id="rId1" Type="http://schemas.openxmlformats.org/officeDocument/2006/relationships/notesMaster" Target="../notesMasters/notesMaster1.xml" /></Relationships>
</file>

<file path=ppt/notesSlides/_rels/notesSlide43.xml.rels><?xml version="1.0" encoding="UTF-8"?>
<Relationships xmlns="http://schemas.openxmlformats.org/package/2006/relationships"><Relationship Id="rId2" Type="http://schemas.openxmlformats.org/officeDocument/2006/relationships/slide" Target="../slides/slide88.xml" /><Relationship Id="rId1" Type="http://schemas.openxmlformats.org/officeDocument/2006/relationships/notesMaster" Target="../notesMasters/notesMaster1.xml" /></Relationships>
</file>

<file path=ppt/notesSlides/_rels/notesSlide44.xml.rels><?xml version="1.0" encoding="UTF-8"?>
<Relationships xmlns="http://schemas.openxmlformats.org/package/2006/relationships"><Relationship Id="rId2" Type="http://schemas.openxmlformats.org/officeDocument/2006/relationships/slide" Target="../slides/slide89.xml" /><Relationship Id="rId1" Type="http://schemas.openxmlformats.org/officeDocument/2006/relationships/notesMaster" Target="../notesMasters/notesMaster1.xml" /></Relationships>
</file>

<file path=ppt/notesSlides/_rels/notesSlide45.xml.rels><?xml version="1.0" encoding="UTF-8"?>
<Relationships xmlns="http://schemas.openxmlformats.org/package/2006/relationships"><Relationship Id="rId2" Type="http://schemas.openxmlformats.org/officeDocument/2006/relationships/slide" Target="../slides/slide90.xml" /><Relationship Id="rId1" Type="http://schemas.openxmlformats.org/officeDocument/2006/relationships/notesMaster" Target="../notesMasters/notesMaster1.xml" /></Relationships>
</file>

<file path=ppt/notesSlides/_rels/notesSlide46.xml.rels><?xml version="1.0" encoding="UTF-8"?>
<Relationships xmlns="http://schemas.openxmlformats.org/package/2006/relationships"><Relationship Id="rId2" Type="http://schemas.openxmlformats.org/officeDocument/2006/relationships/slide" Target="../slides/slide91.xml" /><Relationship Id="rId1" Type="http://schemas.openxmlformats.org/officeDocument/2006/relationships/notesMaster" Target="../notesMasters/notesMaster1.xml" /></Relationships>
</file>

<file path=ppt/notesSlides/_rels/notesSlide47.xml.rels><?xml version="1.0" encoding="UTF-8"?>
<Relationships xmlns="http://schemas.openxmlformats.org/package/2006/relationships"><Relationship Id="rId2" Type="http://schemas.openxmlformats.org/officeDocument/2006/relationships/slide" Target="../slides/slide92.xml" /><Relationship Id="rId1" Type="http://schemas.openxmlformats.org/officeDocument/2006/relationships/notesMaster" Target="../notesMasters/notesMaster1.xml" /></Relationships>
</file>

<file path=ppt/notesSlides/_rels/notesSlide48.xml.rels><?xml version="1.0" encoding="UTF-8"?>
<Relationships xmlns="http://schemas.openxmlformats.org/package/2006/relationships"><Relationship Id="rId2" Type="http://schemas.openxmlformats.org/officeDocument/2006/relationships/slide" Target="../slides/slide93.xml" /><Relationship Id="rId1" Type="http://schemas.openxmlformats.org/officeDocument/2006/relationships/notesMaster" Target="../notesMasters/notesMaster1.xml" /></Relationships>
</file>

<file path=ppt/notesSlides/_rels/notesSlide49.xml.rels><?xml version="1.0" encoding="UTF-8"?>
<Relationships xmlns="http://schemas.openxmlformats.org/package/2006/relationships"><Relationship Id="rId2" Type="http://schemas.openxmlformats.org/officeDocument/2006/relationships/slide" Target="../slides/slide94.xml" /><Relationship Id="rId1"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2" Type="http://schemas.openxmlformats.org/officeDocument/2006/relationships/slide" Target="../slides/slide6.xml" /><Relationship Id="rId1" Type="http://schemas.openxmlformats.org/officeDocument/2006/relationships/notesMaster" Target="../notesMasters/notesMaster1.xml" /></Relationships>
</file>

<file path=ppt/notesSlides/_rels/notesSlide50.xml.rels><?xml version="1.0" encoding="UTF-8"?>
<Relationships xmlns="http://schemas.openxmlformats.org/package/2006/relationships"><Relationship Id="rId2" Type="http://schemas.openxmlformats.org/officeDocument/2006/relationships/slide" Target="../slides/slide95.xml" /><Relationship Id="rId1" Type="http://schemas.openxmlformats.org/officeDocument/2006/relationships/notesMaster" Target="../notesMasters/notesMaster1.xml" /></Relationships>
</file>

<file path=ppt/notesSlides/_rels/notesSlide51.xml.rels><?xml version="1.0" encoding="UTF-8"?>
<Relationships xmlns="http://schemas.openxmlformats.org/package/2006/relationships"><Relationship Id="rId2" Type="http://schemas.openxmlformats.org/officeDocument/2006/relationships/slide" Target="../slides/slide96.xml" /><Relationship Id="rId1" Type="http://schemas.openxmlformats.org/officeDocument/2006/relationships/notesMaster" Target="../notesMasters/notesMaster1.xml" /></Relationships>
</file>

<file path=ppt/notesSlides/_rels/notesSlide52.xml.rels><?xml version="1.0" encoding="UTF-8"?>
<Relationships xmlns="http://schemas.openxmlformats.org/package/2006/relationships"><Relationship Id="rId2" Type="http://schemas.openxmlformats.org/officeDocument/2006/relationships/slide" Target="../slides/slide97.xml" /><Relationship Id="rId1" Type="http://schemas.openxmlformats.org/officeDocument/2006/relationships/notesMaster" Target="../notesMasters/notesMaster1.xml" /></Relationships>
</file>

<file path=ppt/notesSlides/_rels/notesSlide53.xml.rels><?xml version="1.0" encoding="UTF-8"?>
<Relationships xmlns="http://schemas.openxmlformats.org/package/2006/relationships"><Relationship Id="rId2" Type="http://schemas.openxmlformats.org/officeDocument/2006/relationships/slide" Target="../slides/slide98.xml" /><Relationship Id="rId1" Type="http://schemas.openxmlformats.org/officeDocument/2006/relationships/notesMaster" Target="../notesMasters/notesMaster1.xml" /></Relationships>
</file>

<file path=ppt/notesSlides/_rels/notesSlide54.xml.rels><?xml version="1.0" encoding="UTF-8"?>
<Relationships xmlns="http://schemas.openxmlformats.org/package/2006/relationships"><Relationship Id="rId2" Type="http://schemas.openxmlformats.org/officeDocument/2006/relationships/slide" Target="../slides/slide99.xml" /><Relationship Id="rId1" Type="http://schemas.openxmlformats.org/officeDocument/2006/relationships/notesMaster" Target="../notesMasters/notesMaster1.xml" /></Relationships>
</file>

<file path=ppt/notesSlides/_rels/notesSlide55.xml.rels><?xml version="1.0" encoding="UTF-8"?>
<Relationships xmlns="http://schemas.openxmlformats.org/package/2006/relationships"><Relationship Id="rId2" Type="http://schemas.openxmlformats.org/officeDocument/2006/relationships/slide" Target="../slides/slide100.xml" /><Relationship Id="rId1" Type="http://schemas.openxmlformats.org/officeDocument/2006/relationships/notesMaster" Target="../notesMasters/notesMaster1.xml" /></Relationships>
</file>

<file path=ppt/notesSlides/_rels/notesSlide56.xml.rels><?xml version="1.0" encoding="UTF-8"?>
<Relationships xmlns="http://schemas.openxmlformats.org/package/2006/relationships"><Relationship Id="rId2" Type="http://schemas.openxmlformats.org/officeDocument/2006/relationships/slide" Target="../slides/slide101.xml" /><Relationship Id="rId1" Type="http://schemas.openxmlformats.org/officeDocument/2006/relationships/notesMaster" Target="../notesMasters/notesMaster1.xml" /></Relationships>
</file>

<file path=ppt/notesSlides/_rels/notesSlide57.xml.rels><?xml version="1.0" encoding="UTF-8"?>
<Relationships xmlns="http://schemas.openxmlformats.org/package/2006/relationships"><Relationship Id="rId2" Type="http://schemas.openxmlformats.org/officeDocument/2006/relationships/slide" Target="../slides/slide102.xml" /><Relationship Id="rId1" Type="http://schemas.openxmlformats.org/officeDocument/2006/relationships/notesMaster" Target="../notesMasters/notesMaster1.xml" /></Relationships>
</file>

<file path=ppt/notesSlides/_rels/notesSlide58.xml.rels><?xml version="1.0" encoding="UTF-8"?>
<Relationships xmlns="http://schemas.openxmlformats.org/package/2006/relationships"><Relationship Id="rId2" Type="http://schemas.openxmlformats.org/officeDocument/2006/relationships/slide" Target="../slides/slide103.xml" /><Relationship Id="rId1" Type="http://schemas.openxmlformats.org/officeDocument/2006/relationships/notesMaster" Target="../notesMasters/notesMaster1.xml" /></Relationships>
</file>

<file path=ppt/notesSlides/_rels/notesSlide59.xml.rels><?xml version="1.0" encoding="UTF-8"?>
<Relationships xmlns="http://schemas.openxmlformats.org/package/2006/relationships"><Relationship Id="rId2" Type="http://schemas.openxmlformats.org/officeDocument/2006/relationships/slide" Target="../slides/slide104.xml" /><Relationship Id="rId1"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2" Type="http://schemas.openxmlformats.org/officeDocument/2006/relationships/slide" Target="../slides/slide7.xml" /><Relationship Id="rId1" Type="http://schemas.openxmlformats.org/officeDocument/2006/relationships/notesMaster" Target="../notesMasters/notesMaster1.xml" /></Relationships>
</file>

<file path=ppt/notesSlides/_rels/notesSlide60.xml.rels><?xml version="1.0" encoding="UTF-8"?>
<Relationships xmlns="http://schemas.openxmlformats.org/package/2006/relationships"><Relationship Id="rId2" Type="http://schemas.openxmlformats.org/officeDocument/2006/relationships/slide" Target="../slides/slide105.xml" /><Relationship Id="rId1" Type="http://schemas.openxmlformats.org/officeDocument/2006/relationships/notesMaster" Target="../notesMasters/notesMaster1.xml" /></Relationships>
</file>

<file path=ppt/notesSlides/_rels/notesSlide61.xml.rels><?xml version="1.0" encoding="UTF-8"?>
<Relationships xmlns="http://schemas.openxmlformats.org/package/2006/relationships"><Relationship Id="rId2" Type="http://schemas.openxmlformats.org/officeDocument/2006/relationships/slide" Target="../slides/slide106.xml" /><Relationship Id="rId1" Type="http://schemas.openxmlformats.org/officeDocument/2006/relationships/notesMaster" Target="../notesMasters/notesMaster1.xml" /></Relationships>
</file>

<file path=ppt/notesSlides/_rels/notesSlide62.xml.rels><?xml version="1.0" encoding="UTF-8"?>
<Relationships xmlns="http://schemas.openxmlformats.org/package/2006/relationships"><Relationship Id="rId2" Type="http://schemas.openxmlformats.org/officeDocument/2006/relationships/slide" Target="../slides/slide107.xml" /><Relationship Id="rId1" Type="http://schemas.openxmlformats.org/officeDocument/2006/relationships/notesMaster" Target="../notesMasters/notesMaster1.xml" /></Relationships>
</file>

<file path=ppt/notesSlides/_rels/notesSlide63.xml.rels><?xml version="1.0" encoding="UTF-8"?>
<Relationships xmlns="http://schemas.openxmlformats.org/package/2006/relationships"><Relationship Id="rId2" Type="http://schemas.openxmlformats.org/officeDocument/2006/relationships/slide" Target="../slides/slide108.xml" /><Relationship Id="rId1" Type="http://schemas.openxmlformats.org/officeDocument/2006/relationships/notesMaster" Target="../notesMasters/notesMaster1.xml" /></Relationships>
</file>

<file path=ppt/notesSlides/_rels/notesSlide64.xml.rels><?xml version="1.0" encoding="UTF-8"?>
<Relationships xmlns="http://schemas.openxmlformats.org/package/2006/relationships"><Relationship Id="rId2" Type="http://schemas.openxmlformats.org/officeDocument/2006/relationships/slide" Target="../slides/slide109.xml" /><Relationship Id="rId1" Type="http://schemas.openxmlformats.org/officeDocument/2006/relationships/notesMaster" Target="../notesMasters/notesMaster1.xml" /></Relationships>
</file>

<file path=ppt/notesSlides/_rels/notesSlide65.xml.rels><?xml version="1.0" encoding="UTF-8"?>
<Relationships xmlns="http://schemas.openxmlformats.org/package/2006/relationships"><Relationship Id="rId2" Type="http://schemas.openxmlformats.org/officeDocument/2006/relationships/slide" Target="../slides/slide110.xml" /><Relationship Id="rId1" Type="http://schemas.openxmlformats.org/officeDocument/2006/relationships/notesMaster" Target="../notesMasters/notesMaster1.xml" /></Relationships>
</file>

<file path=ppt/notesSlides/_rels/notesSlide66.xml.rels><?xml version="1.0" encoding="UTF-8"?>
<Relationships xmlns="http://schemas.openxmlformats.org/package/2006/relationships"><Relationship Id="rId2" Type="http://schemas.openxmlformats.org/officeDocument/2006/relationships/slide" Target="../slides/slide111.xml" /><Relationship Id="rId1" Type="http://schemas.openxmlformats.org/officeDocument/2006/relationships/notesMaster" Target="../notesMasters/notesMaster1.xml" /></Relationships>
</file>

<file path=ppt/notesSlides/_rels/notesSlide67.xml.rels><?xml version="1.0" encoding="UTF-8"?>
<Relationships xmlns="http://schemas.openxmlformats.org/package/2006/relationships"><Relationship Id="rId2" Type="http://schemas.openxmlformats.org/officeDocument/2006/relationships/slide" Target="../slides/slide112.xml" /><Relationship Id="rId1" Type="http://schemas.openxmlformats.org/officeDocument/2006/relationships/notesMaster" Target="../notesMasters/notesMaster1.xml" /></Relationships>
</file>

<file path=ppt/notesSlides/_rels/notesSlide68.xml.rels><?xml version="1.0" encoding="UTF-8"?>
<Relationships xmlns="http://schemas.openxmlformats.org/package/2006/relationships"><Relationship Id="rId2" Type="http://schemas.openxmlformats.org/officeDocument/2006/relationships/slide" Target="../slides/slide113.xml" /><Relationship Id="rId1" Type="http://schemas.openxmlformats.org/officeDocument/2006/relationships/notesMaster" Target="../notesMasters/notesMaster1.xml" /></Relationships>
</file>

<file path=ppt/notesSlides/_rels/notesSlide69.xml.rels><?xml version="1.0" encoding="UTF-8"?>
<Relationships xmlns="http://schemas.openxmlformats.org/package/2006/relationships"><Relationship Id="rId2" Type="http://schemas.openxmlformats.org/officeDocument/2006/relationships/slide" Target="../slides/slide114.xml" /><Relationship Id="rId1" Type="http://schemas.openxmlformats.org/officeDocument/2006/relationships/notesMaster" Target="../notesMasters/notesMaster1.xml" /></Relationships>
</file>

<file path=ppt/notesSlides/_rels/notesSlide7.xml.rels><?xml version="1.0" encoding="UTF-8"?>
<Relationships xmlns="http://schemas.openxmlformats.org/package/2006/relationships"><Relationship Id="rId2" Type="http://schemas.openxmlformats.org/officeDocument/2006/relationships/slide" Target="../slides/slide8.xml" /><Relationship Id="rId1" Type="http://schemas.openxmlformats.org/officeDocument/2006/relationships/notesMaster" Target="../notesMasters/notesMaster1.xml" /></Relationships>
</file>

<file path=ppt/notesSlides/_rels/notesSlide70.xml.rels><?xml version="1.0" encoding="UTF-8"?>
<Relationships xmlns="http://schemas.openxmlformats.org/package/2006/relationships"><Relationship Id="rId2" Type="http://schemas.openxmlformats.org/officeDocument/2006/relationships/slide" Target="../slides/slide115.xml" /><Relationship Id="rId1" Type="http://schemas.openxmlformats.org/officeDocument/2006/relationships/notesMaster" Target="../notesMasters/notesMaster1.xml" /></Relationships>
</file>

<file path=ppt/notesSlides/_rels/notesSlide71.xml.rels><?xml version="1.0" encoding="UTF-8"?>
<Relationships xmlns="http://schemas.openxmlformats.org/package/2006/relationships"><Relationship Id="rId2" Type="http://schemas.openxmlformats.org/officeDocument/2006/relationships/slide" Target="../slides/slide122.xml" /><Relationship Id="rId1" Type="http://schemas.openxmlformats.org/officeDocument/2006/relationships/notesMaster" Target="../notesMasters/notesMaster1.xml" /></Relationships>
</file>

<file path=ppt/notesSlides/_rels/notesSlide72.xml.rels><?xml version="1.0" encoding="UTF-8"?>
<Relationships xmlns="http://schemas.openxmlformats.org/package/2006/relationships"><Relationship Id="rId2" Type="http://schemas.openxmlformats.org/officeDocument/2006/relationships/slide" Target="../slides/slide125.xml" /><Relationship Id="rId1" Type="http://schemas.openxmlformats.org/officeDocument/2006/relationships/notesMaster" Target="../notesMasters/notesMaster1.xml" /></Relationships>
</file>

<file path=ppt/notesSlides/_rels/notesSlide73.xml.rels><?xml version="1.0" encoding="UTF-8"?>
<Relationships xmlns="http://schemas.openxmlformats.org/package/2006/relationships"><Relationship Id="rId2" Type="http://schemas.openxmlformats.org/officeDocument/2006/relationships/slide" Target="../slides/slide129.xml" /><Relationship Id="rId1" Type="http://schemas.openxmlformats.org/officeDocument/2006/relationships/notesMaster" Target="../notesMasters/notesMaster1.xml" /></Relationships>
</file>

<file path=ppt/notesSlides/_rels/notesSlide74.xml.rels><?xml version="1.0" encoding="UTF-8"?>
<Relationships xmlns="http://schemas.openxmlformats.org/package/2006/relationships"><Relationship Id="rId2" Type="http://schemas.openxmlformats.org/officeDocument/2006/relationships/slide" Target="../slides/slide135.xml" /><Relationship Id="rId1" Type="http://schemas.openxmlformats.org/officeDocument/2006/relationships/notesMaster" Target="../notesMasters/notesMaster1.xml" /></Relationships>
</file>

<file path=ppt/notesSlides/_rels/notesSlide75.xml.rels><?xml version="1.0" encoding="UTF-8"?>
<Relationships xmlns="http://schemas.openxmlformats.org/package/2006/relationships"><Relationship Id="rId2" Type="http://schemas.openxmlformats.org/officeDocument/2006/relationships/slide" Target="../slides/slide137.xml" /><Relationship Id="rId1" Type="http://schemas.openxmlformats.org/officeDocument/2006/relationships/notesMaster" Target="../notesMasters/notesMaster1.xml" /></Relationships>
</file>

<file path=ppt/notesSlides/_rels/notesSlide76.xml.rels><?xml version="1.0" encoding="UTF-8"?>
<Relationships xmlns="http://schemas.openxmlformats.org/package/2006/relationships"><Relationship Id="rId2" Type="http://schemas.openxmlformats.org/officeDocument/2006/relationships/slide" Target="../slides/slide143.xml" /><Relationship Id="rId1" Type="http://schemas.openxmlformats.org/officeDocument/2006/relationships/notesMaster" Target="../notesMasters/notesMaster1.xml" /></Relationships>
</file>

<file path=ppt/notesSlides/_rels/notesSlide77.xml.rels><?xml version="1.0" encoding="UTF-8"?>
<Relationships xmlns="http://schemas.openxmlformats.org/package/2006/relationships"><Relationship Id="rId2" Type="http://schemas.openxmlformats.org/officeDocument/2006/relationships/slide" Target="../slides/slide146.xml" /><Relationship Id="rId1" Type="http://schemas.openxmlformats.org/officeDocument/2006/relationships/notesMaster" Target="../notesMasters/notesMaster1.xml" /></Relationships>
</file>

<file path=ppt/notesSlides/_rels/notesSlide78.xml.rels><?xml version="1.0" encoding="UTF-8"?>
<Relationships xmlns="http://schemas.openxmlformats.org/package/2006/relationships"><Relationship Id="rId2" Type="http://schemas.openxmlformats.org/officeDocument/2006/relationships/slide" Target="../slides/slide147.xml" /><Relationship Id="rId1" Type="http://schemas.openxmlformats.org/officeDocument/2006/relationships/notesMaster" Target="../notesMasters/notesMaster1.xml" /></Relationships>
</file>

<file path=ppt/notesSlides/_rels/notesSlide79.xml.rels><?xml version="1.0" encoding="UTF-8"?>
<Relationships xmlns="http://schemas.openxmlformats.org/package/2006/relationships"><Relationship Id="rId2" Type="http://schemas.openxmlformats.org/officeDocument/2006/relationships/slide" Target="../slides/slide152.xml" /><Relationship Id="rId1"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2" Type="http://schemas.openxmlformats.org/officeDocument/2006/relationships/slide" Target="../slides/slide9.xml" /><Relationship Id="rId1" Type="http://schemas.openxmlformats.org/officeDocument/2006/relationships/notesMaster" Target="../notesMasters/notesMaster1.xml" /></Relationships>
</file>

<file path=ppt/notesSlides/_rels/notesSlide80.xml.rels><?xml version="1.0" encoding="UTF-8"?>
<Relationships xmlns="http://schemas.openxmlformats.org/package/2006/relationships"><Relationship Id="rId2" Type="http://schemas.openxmlformats.org/officeDocument/2006/relationships/slide" Target="../slides/slide153.xml" /><Relationship Id="rId1" Type="http://schemas.openxmlformats.org/officeDocument/2006/relationships/notesMaster" Target="../notesMasters/notesMaster1.xml" /></Relationships>
</file>

<file path=ppt/notesSlides/_rels/notesSlide81.xml.rels><?xml version="1.0" encoding="UTF-8"?>
<Relationships xmlns="http://schemas.openxmlformats.org/package/2006/relationships"><Relationship Id="rId2" Type="http://schemas.openxmlformats.org/officeDocument/2006/relationships/slide" Target="../slides/slide156.xml" /><Relationship Id="rId1" Type="http://schemas.openxmlformats.org/officeDocument/2006/relationships/notesMaster" Target="../notesMasters/notesMaster1.xml" /></Relationships>
</file>

<file path=ppt/notesSlides/_rels/notesSlide82.xml.rels><?xml version="1.0" encoding="UTF-8"?>
<Relationships xmlns="http://schemas.openxmlformats.org/package/2006/relationships"><Relationship Id="rId2" Type="http://schemas.openxmlformats.org/officeDocument/2006/relationships/slide" Target="../slides/slide157.xml" /><Relationship Id="rId1" Type="http://schemas.openxmlformats.org/officeDocument/2006/relationships/notesMaster" Target="../notesMasters/notesMaster1.xml" /></Relationships>
</file>

<file path=ppt/notesSlides/_rels/notesSlide83.xml.rels><?xml version="1.0" encoding="UTF-8"?>
<Relationships xmlns="http://schemas.openxmlformats.org/package/2006/relationships"><Relationship Id="rId2" Type="http://schemas.openxmlformats.org/officeDocument/2006/relationships/slide" Target="../slides/slide159.xml" /><Relationship Id="rId1" Type="http://schemas.openxmlformats.org/officeDocument/2006/relationships/notesMaster" Target="../notesMasters/notesMaster1.xml" /></Relationships>
</file>

<file path=ppt/notesSlides/_rels/notesSlide84.xml.rels><?xml version="1.0" encoding="UTF-8"?>
<Relationships xmlns="http://schemas.openxmlformats.org/package/2006/relationships"><Relationship Id="rId2" Type="http://schemas.openxmlformats.org/officeDocument/2006/relationships/slide" Target="../slides/slide160.xml" /><Relationship Id="rId1" Type="http://schemas.openxmlformats.org/officeDocument/2006/relationships/notesMaster" Target="../notesMasters/notesMaster1.xml" /></Relationships>
</file>

<file path=ppt/notesSlides/_rels/notesSlide85.xml.rels><?xml version="1.0" encoding="UTF-8"?>
<Relationships xmlns="http://schemas.openxmlformats.org/package/2006/relationships"><Relationship Id="rId2" Type="http://schemas.openxmlformats.org/officeDocument/2006/relationships/slide" Target="../slides/slide161.xml" /><Relationship Id="rId1" Type="http://schemas.openxmlformats.org/officeDocument/2006/relationships/notesMaster" Target="../notesMasters/notesMaster1.xml" /></Relationships>
</file>

<file path=ppt/notesSlides/_rels/notesSlide86.xml.rels><?xml version="1.0" encoding="UTF-8"?>
<Relationships xmlns="http://schemas.openxmlformats.org/package/2006/relationships"><Relationship Id="rId2" Type="http://schemas.openxmlformats.org/officeDocument/2006/relationships/slide" Target="../slides/slide162.xml" /><Relationship Id="rId1" Type="http://schemas.openxmlformats.org/officeDocument/2006/relationships/notesMaster" Target="../notesMasters/notesMaster1.xml" /></Relationships>
</file>

<file path=ppt/notesSlides/_rels/notesSlide87.xml.rels><?xml version="1.0" encoding="UTF-8"?>
<Relationships xmlns="http://schemas.openxmlformats.org/package/2006/relationships"><Relationship Id="rId2" Type="http://schemas.openxmlformats.org/officeDocument/2006/relationships/slide" Target="../slides/slide163.xml" /><Relationship Id="rId1" Type="http://schemas.openxmlformats.org/officeDocument/2006/relationships/notesMaster" Target="../notesMasters/notesMaster1.xml" /></Relationships>
</file>

<file path=ppt/notesSlides/_rels/notesSlide88.xml.rels><?xml version="1.0" encoding="UTF-8"?>
<Relationships xmlns="http://schemas.openxmlformats.org/package/2006/relationships"><Relationship Id="rId2" Type="http://schemas.openxmlformats.org/officeDocument/2006/relationships/slide" Target="../slides/slide164.xml" /><Relationship Id="rId1" Type="http://schemas.openxmlformats.org/officeDocument/2006/relationships/notesMaster" Target="../notesMasters/notesMaster1.xml" /></Relationships>
</file>

<file path=ppt/notesSlides/_rels/notesSlide89.xml.rels><?xml version="1.0" encoding="UTF-8"?>
<Relationships xmlns="http://schemas.openxmlformats.org/package/2006/relationships"><Relationship Id="rId2" Type="http://schemas.openxmlformats.org/officeDocument/2006/relationships/slide" Target="../slides/slide165.xml" /><Relationship Id="rId1" Type="http://schemas.openxmlformats.org/officeDocument/2006/relationships/notesMaster" Target="../notesMasters/notesMaster1.xml" /></Relationships>
</file>

<file path=ppt/notesSlides/_rels/notesSlide9.xml.rels><?xml version="1.0" encoding="UTF-8"?>
<Relationships xmlns="http://schemas.openxmlformats.org/package/2006/relationships"><Relationship Id="rId2" Type="http://schemas.openxmlformats.org/officeDocument/2006/relationships/slide" Target="../slides/slide10.xml" /><Relationship Id="rId1" Type="http://schemas.openxmlformats.org/officeDocument/2006/relationships/notesMaster" Target="../notesMasters/notesMaster1.xml" /></Relationships>
</file>

<file path=ppt/notesSlides/_rels/notesSlide90.xml.rels><?xml version="1.0" encoding="UTF-8"?>
<Relationships xmlns="http://schemas.openxmlformats.org/package/2006/relationships"><Relationship Id="rId2" Type="http://schemas.openxmlformats.org/officeDocument/2006/relationships/slide" Target="../slides/slide166.xml" /><Relationship Id="rId1" Type="http://schemas.openxmlformats.org/officeDocument/2006/relationships/notesMaster" Target="../notesMasters/notesMaster1.xml" /></Relationships>
</file>

<file path=ppt/notesSlides/_rels/notesSlide91.xml.rels><?xml version="1.0" encoding="UTF-8"?>
<Relationships xmlns="http://schemas.openxmlformats.org/package/2006/relationships"><Relationship Id="rId2" Type="http://schemas.openxmlformats.org/officeDocument/2006/relationships/slide" Target="../slides/slide168.xml" /><Relationship Id="rId1" Type="http://schemas.openxmlformats.org/officeDocument/2006/relationships/notesMaster" Target="../notesMasters/notesMaster1.xml" /></Relationships>
</file>

<file path=ppt/notesSlides/_rels/notesSlide92.xml.rels><?xml version="1.0" encoding="UTF-8"?>
<Relationships xmlns="http://schemas.openxmlformats.org/package/2006/relationships"><Relationship Id="rId2" Type="http://schemas.openxmlformats.org/officeDocument/2006/relationships/slide" Target="../slides/slide169.xml" /><Relationship Id="rId1" Type="http://schemas.openxmlformats.org/officeDocument/2006/relationships/notesMaster" Target="../notesMasters/notesMaster1.xml" /></Relationships>
</file>

<file path=ppt/notesSlides/_rels/notesSlide93.xml.rels><?xml version="1.0" encoding="UTF-8"?>
<Relationships xmlns="http://schemas.openxmlformats.org/package/2006/relationships"><Relationship Id="rId2" Type="http://schemas.openxmlformats.org/officeDocument/2006/relationships/slide" Target="../slides/slide170.xml" /><Relationship Id="rId1" Type="http://schemas.openxmlformats.org/officeDocument/2006/relationships/notesMaster" Target="../notesMasters/notesMaster1.xml" /></Relationships>
</file>

<file path=ppt/notesSlides/_rels/notesSlide94.xml.rels><?xml version="1.0" encoding="UTF-8"?>
<Relationships xmlns="http://schemas.openxmlformats.org/package/2006/relationships"><Relationship Id="rId2" Type="http://schemas.openxmlformats.org/officeDocument/2006/relationships/slide" Target="../slides/slide171.xml" /><Relationship Id="rId1" Type="http://schemas.openxmlformats.org/officeDocument/2006/relationships/notesMaster" Target="../notesMasters/notesMaster1.xml" /></Relationships>
</file>

<file path=ppt/notesSlides/_rels/notesSlide95.xml.rels><?xml version="1.0" encoding="UTF-8"?>
<Relationships xmlns="http://schemas.openxmlformats.org/package/2006/relationships"><Relationship Id="rId2" Type="http://schemas.openxmlformats.org/officeDocument/2006/relationships/slide" Target="../slides/slide172.xml" /><Relationship Id="rId1" Type="http://schemas.openxmlformats.org/officeDocument/2006/relationships/notesMaster" Target="../notesMasters/notesMaster1.xml" /></Relationships>
</file>

<file path=ppt/notesSlides/_rels/notesSlide96.xml.rels><?xml version="1.0" encoding="UTF-8"?>
<Relationships xmlns="http://schemas.openxmlformats.org/package/2006/relationships"><Relationship Id="rId2" Type="http://schemas.openxmlformats.org/officeDocument/2006/relationships/slide" Target="../slides/slide173.xml" /><Relationship Id="rId1" Type="http://schemas.openxmlformats.org/officeDocument/2006/relationships/notesMaster" Target="../notesMasters/notesMaster1.xml" /></Relationships>
</file>

<file path=ppt/notesSlides/_rels/notesSlide97.xml.rels><?xml version="1.0" encoding="UTF-8"?>
<Relationships xmlns="http://schemas.openxmlformats.org/package/2006/relationships"><Relationship Id="rId2" Type="http://schemas.openxmlformats.org/officeDocument/2006/relationships/slide" Target="../slides/slide174.xml" /><Relationship Id="rId1" Type="http://schemas.openxmlformats.org/officeDocument/2006/relationships/notesMaster" Target="../notesMasters/notesMaster1.xml" /></Relationships>
</file>

<file path=ppt/notesSlides/_rels/notesSlide98.xml.rels><?xml version="1.0" encoding="UTF-8"?>
<Relationships xmlns="http://schemas.openxmlformats.org/package/2006/relationships"><Relationship Id="rId2" Type="http://schemas.openxmlformats.org/officeDocument/2006/relationships/slide" Target="../slides/slide175.xml" /><Relationship Id="rId1" Type="http://schemas.openxmlformats.org/officeDocument/2006/relationships/notesMaster" Target="../notesMasters/notesMaster1.xml" /></Relationships>
</file>

<file path=ppt/notesSlides/_rels/notesSlide99.xml.rels><?xml version="1.0" encoding="UTF-8"?>
<Relationships xmlns="http://schemas.openxmlformats.org/package/2006/relationships"><Relationship Id="rId2" Type="http://schemas.openxmlformats.org/officeDocument/2006/relationships/slide" Target="../slides/slide176.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I</a:t>
            </a:r>
            <a:r>
              <a:rPr/>
              <a:t> </a:t>
            </a:r>
            <a:r>
              <a:rPr/>
              <a:t>gave</a:t>
            </a:r>
            <a:r>
              <a:rPr/>
              <a:t> </a:t>
            </a:r>
            <a:r>
              <a:rPr/>
              <a:t>a</a:t>
            </a:r>
            <a:r>
              <a:rPr/>
              <a:t> </a:t>
            </a:r>
            <a:r>
              <a:rPr/>
              <a:t>talk</a:t>
            </a:r>
            <a:r>
              <a:rPr/>
              <a:t> </a:t>
            </a:r>
            <a:r>
              <a:rPr/>
              <a:t>about</a:t>
            </a:r>
            <a:r>
              <a:rPr/>
              <a:t> </a:t>
            </a:r>
            <a:r>
              <a:rPr/>
              <a:t>ten</a:t>
            </a:r>
            <a:r>
              <a:rPr/>
              <a:t> </a:t>
            </a:r>
            <a:r>
              <a:rPr/>
              <a:t>years</a:t>
            </a:r>
            <a:r>
              <a:rPr/>
              <a:t> </a:t>
            </a:r>
            <a:r>
              <a:rPr/>
              <a:t>ago,</a:t>
            </a:r>
            <a:r>
              <a:rPr/>
              <a:t> </a:t>
            </a:r>
            <a:r>
              <a:rPr/>
              <a:t>and</a:t>
            </a:r>
            <a:r>
              <a:rPr/>
              <a:t> </a:t>
            </a:r>
            <a:r>
              <a:rPr/>
              <a:t>I</a:t>
            </a:r>
            <a:r>
              <a:rPr/>
              <a:t> </a:t>
            </a:r>
            <a:r>
              <a:rPr/>
              <a:t>had</a:t>
            </a:r>
            <a:r>
              <a:rPr/>
              <a:t> </a:t>
            </a:r>
            <a:r>
              <a:rPr/>
              <a:t>a</a:t>
            </a:r>
            <a:r>
              <a:rPr/>
              <a:t> </a:t>
            </a:r>
            <a:r>
              <a:rPr/>
              <a:t>“</a:t>
            </a:r>
            <a:r>
              <a:rPr/>
              <a:t>pop</a:t>
            </a:r>
            <a:r>
              <a:rPr/>
              <a:t> </a:t>
            </a:r>
            <a:r>
              <a:rPr/>
              <a:t>quiz</a:t>
            </a:r>
            <a:r>
              <a:rPr/>
              <a:t>”</a:t>
            </a:r>
            <a:r>
              <a:rPr/>
              <a:t> </a:t>
            </a:r>
            <a:r>
              <a:rPr/>
              <a:t>to</a:t>
            </a:r>
            <a:r>
              <a:rPr/>
              <a:t> </a:t>
            </a:r>
            <a:r>
              <a:rPr/>
              <a:t>start</a:t>
            </a:r>
            <a:r>
              <a:rPr/>
              <a:t> </a:t>
            </a:r>
            <a:r>
              <a:rPr/>
              <a:t>out</a:t>
            </a:r>
            <a:r>
              <a:rPr/>
              <a:t> </a:t>
            </a:r>
            <a:r>
              <a:rPr/>
              <a:t>the</a:t>
            </a:r>
            <a:r>
              <a:rPr/>
              <a:t> </a:t>
            </a:r>
            <a:r>
              <a:rPr/>
              <a:t>talk.</a:t>
            </a:r>
            <a:r>
              <a:rPr/>
              <a:t> </a:t>
            </a:r>
            <a:r>
              <a:rPr/>
              <a:t>It</a:t>
            </a:r>
            <a:r>
              <a:rPr/>
              <a:t> </a:t>
            </a:r>
            <a:r>
              <a:rPr/>
              <a:t>turns</a:t>
            </a:r>
            <a:r>
              <a:rPr/>
              <a:t> </a:t>
            </a:r>
            <a:r>
              <a:rPr/>
              <a:t>out</a:t>
            </a:r>
            <a:r>
              <a:rPr/>
              <a:t> </a:t>
            </a:r>
            <a:r>
              <a:rPr/>
              <a:t>that</a:t>
            </a:r>
            <a:r>
              <a:rPr/>
              <a:t> </a:t>
            </a:r>
            <a:r>
              <a:rPr/>
              <a:t>I</a:t>
            </a:r>
            <a:r>
              <a:rPr/>
              <a:t> </a:t>
            </a:r>
            <a:r>
              <a:rPr/>
              <a:t>was</a:t>
            </a:r>
            <a:r>
              <a:rPr/>
              <a:t> </a:t>
            </a:r>
            <a:r>
              <a:rPr/>
              <a:t>a</a:t>
            </a:r>
            <a:r>
              <a:rPr/>
              <a:t> </a:t>
            </a:r>
            <a:r>
              <a:rPr/>
              <a:t>bit</a:t>
            </a:r>
            <a:r>
              <a:rPr/>
              <a:t> </a:t>
            </a:r>
            <a:r>
              <a:rPr/>
              <a:t>careless</a:t>
            </a:r>
            <a:r>
              <a:rPr/>
              <a:t> </a:t>
            </a:r>
            <a:r>
              <a:rPr/>
              <a:t>in</a:t>
            </a:r>
            <a:r>
              <a:rPr/>
              <a:t> </a:t>
            </a:r>
            <a:r>
              <a:rPr/>
              <a:t>how</a:t>
            </a:r>
            <a:r>
              <a:rPr/>
              <a:t> </a:t>
            </a:r>
            <a:r>
              <a:rPr/>
              <a:t>I</a:t>
            </a:r>
            <a:r>
              <a:rPr/>
              <a:t> </a:t>
            </a:r>
            <a:r>
              <a:rPr/>
              <a:t>worded</a:t>
            </a:r>
            <a:r>
              <a:rPr/>
              <a:t> </a:t>
            </a:r>
            <a:r>
              <a:rPr/>
              <a:t>the</a:t>
            </a:r>
            <a:r>
              <a:rPr/>
              <a:t> </a:t>
            </a:r>
            <a:r>
              <a:rPr/>
              <a:t>question,</a:t>
            </a:r>
            <a:r>
              <a:rPr/>
              <a:t> </a:t>
            </a:r>
            <a:r>
              <a:rPr/>
              <a:t>but</a:t>
            </a:r>
            <a:r>
              <a:rPr/>
              <a:t> </a:t>
            </a:r>
            <a:r>
              <a:rPr/>
              <a:t>I</a:t>
            </a:r>
            <a:r>
              <a:rPr/>
              <a:t> </a:t>
            </a:r>
            <a:r>
              <a:rPr/>
              <a:t>decided</a:t>
            </a:r>
            <a:r>
              <a:rPr/>
              <a:t> </a:t>
            </a:r>
            <a:r>
              <a:rPr/>
              <a:t>to</a:t>
            </a:r>
            <a:r>
              <a:rPr/>
              <a:t> </a:t>
            </a:r>
            <a:r>
              <a:rPr/>
              <a:t>keep</a:t>
            </a:r>
            <a:r>
              <a:rPr/>
              <a:t> </a:t>
            </a:r>
            <a:r>
              <a:rPr/>
              <a:t>it</a:t>
            </a:r>
            <a:r>
              <a:rPr/>
              <a:t> </a:t>
            </a:r>
            <a:r>
              <a:rPr/>
              <a:t>in</a:t>
            </a:r>
            <a:r>
              <a:rPr/>
              <a:t> </a:t>
            </a:r>
            <a:r>
              <a:rPr/>
              <a:t>for</a:t>
            </a:r>
            <a:r>
              <a:rPr/>
              <a:t> </a:t>
            </a:r>
            <a:r>
              <a:rPr/>
              <a:t>future</a:t>
            </a:r>
            <a:r>
              <a:rPr/>
              <a:t> </a:t>
            </a:r>
            <a:r>
              <a:rPr/>
              <a:t>talks</a:t>
            </a:r>
            <a:r>
              <a:rPr/>
              <a:t> </a:t>
            </a:r>
            <a:r>
              <a:rPr/>
              <a:t>about</a:t>
            </a:r>
            <a:r>
              <a:rPr/>
              <a:t> </a:t>
            </a:r>
            <a:r>
              <a:rPr/>
              <a:t>p-values</a:t>
            </a:r>
            <a:r>
              <a:rPr/>
              <a:t> </a:t>
            </a:r>
            <a:r>
              <a:rPr/>
              <a:t>to</a:t>
            </a:r>
            <a:r>
              <a:rPr/>
              <a:t> </a:t>
            </a:r>
            <a:r>
              <a:rPr/>
              <a:t>help</a:t>
            </a:r>
            <a:r>
              <a:rPr/>
              <a:t> </a:t>
            </a:r>
            <a:r>
              <a:rPr/>
              <a:t>illustrate</a:t>
            </a:r>
            <a:r>
              <a:rPr/>
              <a:t> </a:t>
            </a:r>
            <a:r>
              <a:rPr/>
              <a:t>an</a:t>
            </a:r>
            <a:r>
              <a:rPr/>
              <a:t> </a:t>
            </a:r>
            <a:r>
              <a:rPr/>
              <a:t>important</a:t>
            </a:r>
            <a:r>
              <a:rPr/>
              <a:t> </a:t>
            </a:r>
            <a:r>
              <a:rPr/>
              <a:t>point.</a:t>
            </a:r>
            <a:r>
              <a:rPr/>
              <a:t> </a:t>
            </a:r>
            <a:r>
              <a:rPr/>
              <a:t>I</a:t>
            </a:r>
            <a:r>
              <a:rPr/>
              <a:t> </a:t>
            </a:r>
            <a:r>
              <a:rPr/>
              <a:t>won’t</a:t>
            </a:r>
            <a:r>
              <a:rPr/>
              <a:t> </a:t>
            </a:r>
            <a:r>
              <a:rPr/>
              <a:t>ask</a:t>
            </a:r>
            <a:r>
              <a:rPr/>
              <a:t> </a:t>
            </a:r>
            <a:r>
              <a:rPr/>
              <a:t>you</a:t>
            </a:r>
            <a:r>
              <a:rPr/>
              <a:t> </a:t>
            </a:r>
            <a:r>
              <a:rPr/>
              <a:t>for</a:t>
            </a:r>
            <a:r>
              <a:rPr/>
              <a:t> </a:t>
            </a:r>
            <a:r>
              <a:rPr/>
              <a:t>the</a:t>
            </a:r>
            <a:r>
              <a:rPr/>
              <a:t> </a:t>
            </a:r>
            <a:r>
              <a:rPr/>
              <a:t>answer</a:t>
            </a:r>
            <a:r>
              <a:rPr/>
              <a:t> </a:t>
            </a:r>
            <a:r>
              <a:rPr/>
              <a:t>just</a:t>
            </a:r>
            <a:r>
              <a:rPr/>
              <a:t> </a:t>
            </a:r>
            <a:r>
              <a:rPr/>
              <a:t>yet,</a:t>
            </a:r>
            <a:r>
              <a:rPr/>
              <a:t> </a:t>
            </a:r>
            <a:r>
              <a:rPr/>
              <a:t>but</a:t>
            </a:r>
            <a:r>
              <a:rPr/>
              <a:t> </a:t>
            </a:r>
            <a:r>
              <a:rPr/>
              <a:t>here</a:t>
            </a:r>
            <a:r>
              <a:rPr/>
              <a:t> </a:t>
            </a:r>
            <a:r>
              <a:rPr/>
              <a:t>is</a:t>
            </a:r>
            <a:r>
              <a:rPr/>
              <a:t> </a:t>
            </a:r>
            <a:r>
              <a:rPr/>
              <a:t>the</a:t>
            </a:r>
            <a:r>
              <a:rPr/>
              <a:t> </a:t>
            </a:r>
            <a:r>
              <a:rPr/>
              <a:t>question.</a:t>
            </a:r>
          </a:p>
          <a:p>
            <a:pPr lvl="0" marL="0" indent="0">
              <a:buNone/>
            </a:pPr>
          </a:p>
          <a:p>
            <a:pPr lvl="0" marL="0" indent="0">
              <a:buNone/>
            </a:pPr>
            <a:r>
              <a:rPr/>
              <a:t>A</a:t>
            </a:r>
            <a:r>
              <a:rPr/>
              <a:t> </a:t>
            </a:r>
            <a:r>
              <a:rPr/>
              <a:t>research</a:t>
            </a:r>
            <a:r>
              <a:rPr/>
              <a:t> </a:t>
            </a:r>
            <a:r>
              <a:rPr/>
              <a:t>paper</a:t>
            </a:r>
            <a:r>
              <a:rPr/>
              <a:t> </a:t>
            </a:r>
            <a:r>
              <a:rPr/>
              <a:t>computes</a:t>
            </a:r>
            <a:r>
              <a:rPr/>
              <a:t> </a:t>
            </a:r>
            <a:r>
              <a:rPr/>
              <a:t>a</a:t>
            </a:r>
            <a:r>
              <a:rPr/>
              <a:t> </a:t>
            </a:r>
            <a:r>
              <a:rPr/>
              <a:t>p-value</a:t>
            </a:r>
            <a:r>
              <a:rPr/>
              <a:t> </a:t>
            </a:r>
            <a:r>
              <a:rPr/>
              <a:t>of</a:t>
            </a:r>
            <a:r>
              <a:rPr/>
              <a:t> </a:t>
            </a:r>
            <a:r>
              <a:rPr/>
              <a:t>0.45.</a:t>
            </a:r>
            <a:r>
              <a:rPr/>
              <a:t> </a:t>
            </a:r>
            <a:r>
              <a:rPr/>
              <a:t>How</a:t>
            </a:r>
            <a:r>
              <a:rPr/>
              <a:t> </a:t>
            </a:r>
            <a:r>
              <a:rPr/>
              <a:t>would</a:t>
            </a:r>
            <a:r>
              <a:rPr/>
              <a:t> </a:t>
            </a:r>
            <a:r>
              <a:rPr/>
              <a:t>you</a:t>
            </a:r>
            <a:r>
              <a:rPr/>
              <a:t> </a:t>
            </a:r>
            <a:r>
              <a:rPr/>
              <a:t>interpret</a:t>
            </a:r>
            <a:r>
              <a:rPr/>
              <a:t> </a:t>
            </a:r>
            <a:r>
              <a:rPr/>
              <a:t>this</a:t>
            </a:r>
            <a:r>
              <a:rPr/>
              <a:t> </a:t>
            </a:r>
            <a:r>
              <a:rPr/>
              <a:t>p-value?</a:t>
            </a:r>
          </a:p>
          <a:p>
            <a:pPr lvl="0" marL="0" indent="0">
              <a:buNone/>
            </a:pPr>
          </a:p>
          <a:p>
            <a:pPr lvl="0" marL="0" indent="0">
              <a:buNone/>
            </a:pPr>
            <a:r>
              <a:rPr/>
              <a:t>Strong</a:t>
            </a:r>
            <a:r>
              <a:rPr/>
              <a:t> </a:t>
            </a:r>
            <a:r>
              <a:rPr/>
              <a:t>evidence</a:t>
            </a:r>
            <a:r>
              <a:rPr/>
              <a:t> </a:t>
            </a:r>
            <a:r>
              <a:rPr/>
              <a:t>for</a:t>
            </a:r>
            <a:r>
              <a:rPr/>
              <a:t> </a:t>
            </a:r>
            <a:r>
              <a:rPr/>
              <a:t>the</a:t>
            </a:r>
            <a:r>
              <a:rPr/>
              <a:t> </a:t>
            </a:r>
            <a:r>
              <a:rPr/>
              <a:t>null</a:t>
            </a:r>
            <a:r>
              <a:rPr/>
              <a:t> </a:t>
            </a:r>
            <a:r>
              <a:rPr/>
              <a:t>hypothesis;</a:t>
            </a:r>
          </a:p>
          <a:p>
            <a:pPr lvl="0" marL="0" indent="0">
              <a:buNone/>
            </a:pPr>
          </a:p>
          <a:p>
            <a:pPr lvl="0" marL="0" indent="0">
              <a:buNone/>
            </a:pPr>
            <a:r>
              <a:rPr/>
              <a:t>Strong</a:t>
            </a:r>
            <a:r>
              <a:rPr/>
              <a:t> </a:t>
            </a:r>
            <a:r>
              <a:rPr/>
              <a:t>evidence</a:t>
            </a:r>
            <a:r>
              <a:rPr/>
              <a:t> </a:t>
            </a:r>
            <a:r>
              <a:rPr/>
              <a:t>for</a:t>
            </a:r>
            <a:r>
              <a:rPr/>
              <a:t> </a:t>
            </a:r>
            <a:r>
              <a:rPr/>
              <a:t>the</a:t>
            </a:r>
            <a:r>
              <a:rPr/>
              <a:t> </a:t>
            </a:r>
            <a:r>
              <a:rPr/>
              <a:t>alternative</a:t>
            </a:r>
            <a:r>
              <a:rPr/>
              <a:t> </a:t>
            </a:r>
            <a:r>
              <a:rPr/>
              <a:t>hypothesis;</a:t>
            </a:r>
          </a:p>
          <a:p>
            <a:pPr lvl="0" marL="0" indent="0">
              <a:buNone/>
            </a:pPr>
          </a:p>
          <a:p>
            <a:pPr lvl="0" marL="0" indent="0">
              <a:buNone/>
            </a:pPr>
            <a:r>
              <a:rPr/>
              <a:t>Little</a:t>
            </a:r>
            <a:r>
              <a:rPr/>
              <a:t> </a:t>
            </a:r>
            <a:r>
              <a:rPr/>
              <a:t>or</a:t>
            </a:r>
            <a:r>
              <a:rPr/>
              <a:t> </a:t>
            </a:r>
            <a:r>
              <a:rPr/>
              <a:t>no</a:t>
            </a:r>
            <a:r>
              <a:rPr/>
              <a:t> </a:t>
            </a:r>
            <a:r>
              <a:rPr/>
              <a:t>evidence</a:t>
            </a:r>
            <a:r>
              <a:rPr/>
              <a:t> </a:t>
            </a:r>
            <a:r>
              <a:rPr/>
              <a:t>for</a:t>
            </a:r>
            <a:r>
              <a:rPr/>
              <a:t> </a:t>
            </a:r>
            <a:r>
              <a:rPr/>
              <a:t>the</a:t>
            </a:r>
            <a:r>
              <a:rPr/>
              <a:t> </a:t>
            </a:r>
            <a:r>
              <a:rPr/>
              <a:t>null</a:t>
            </a:r>
            <a:r>
              <a:rPr/>
              <a:t> </a:t>
            </a:r>
            <a:r>
              <a:rPr/>
              <a:t>hypothesis;</a:t>
            </a:r>
          </a:p>
          <a:p>
            <a:pPr lvl="0" marL="0" indent="0">
              <a:buNone/>
            </a:pPr>
          </a:p>
          <a:p>
            <a:pPr lvl="0" marL="0" indent="0">
              <a:buNone/>
            </a:pPr>
            <a:r>
              <a:rPr/>
              <a:t>Little</a:t>
            </a:r>
            <a:r>
              <a:rPr/>
              <a:t> </a:t>
            </a:r>
            <a:r>
              <a:rPr/>
              <a:t>or</a:t>
            </a:r>
            <a:r>
              <a:rPr/>
              <a:t> </a:t>
            </a:r>
            <a:r>
              <a:rPr/>
              <a:t>no</a:t>
            </a:r>
            <a:r>
              <a:rPr/>
              <a:t> </a:t>
            </a:r>
            <a:r>
              <a:rPr/>
              <a:t>evidence</a:t>
            </a:r>
            <a:r>
              <a:rPr/>
              <a:t> </a:t>
            </a:r>
            <a:r>
              <a:rPr/>
              <a:t>for</a:t>
            </a:r>
            <a:r>
              <a:rPr/>
              <a:t> </a:t>
            </a:r>
            <a:r>
              <a:rPr/>
              <a:t>the</a:t>
            </a:r>
            <a:r>
              <a:rPr/>
              <a:t> </a:t>
            </a:r>
            <a:r>
              <a:rPr/>
              <a:t>alternative</a:t>
            </a:r>
            <a:r>
              <a:rPr/>
              <a:t> </a:t>
            </a:r>
            <a:r>
              <a:rPr/>
              <a:t>hypothesis;</a:t>
            </a:r>
          </a:p>
          <a:p>
            <a:pPr lvl="0" marL="0" indent="0">
              <a:buNone/>
            </a:pPr>
          </a:p>
          <a:p>
            <a:pPr lvl="0" marL="0" indent="0">
              <a:buNone/>
            </a:pPr>
            <a:r>
              <a:rPr/>
              <a:t>More</a:t>
            </a:r>
            <a:r>
              <a:rPr/>
              <a:t> </a:t>
            </a:r>
            <a:r>
              <a:rPr/>
              <a:t>than</a:t>
            </a:r>
            <a:r>
              <a:rPr/>
              <a:t> </a:t>
            </a:r>
            <a:r>
              <a:rPr/>
              <a:t>one</a:t>
            </a:r>
            <a:r>
              <a:rPr/>
              <a:t> </a:t>
            </a:r>
            <a:r>
              <a:rPr/>
              <a:t>answer</a:t>
            </a:r>
            <a:r>
              <a:rPr/>
              <a:t> </a:t>
            </a:r>
            <a:r>
              <a:rPr/>
              <a:t>above</a:t>
            </a:r>
            <a:r>
              <a:rPr/>
              <a:t> </a:t>
            </a:r>
            <a:r>
              <a:rPr/>
              <a:t>is</a:t>
            </a:r>
            <a:r>
              <a:rPr/>
              <a:t> </a:t>
            </a:r>
            <a:r>
              <a:rPr/>
              <a:t>correct;</a:t>
            </a:r>
          </a:p>
          <a:p>
            <a:pPr lvl="0" marL="0" indent="0">
              <a:buNone/>
            </a:pPr>
          </a:p>
          <a:p>
            <a:pPr lvl="0" marL="0" indent="0">
              <a:buNone/>
            </a:pPr>
            <a:r>
              <a:rPr/>
              <a:t>I</a:t>
            </a:r>
            <a:r>
              <a:rPr/>
              <a:t> </a:t>
            </a:r>
            <a:r>
              <a:rPr/>
              <a:t>do</a:t>
            </a:r>
            <a:r>
              <a:rPr/>
              <a:t> </a:t>
            </a:r>
            <a:r>
              <a:rPr/>
              <a:t>not</a:t>
            </a:r>
            <a:r>
              <a:rPr/>
              <a:t> </a:t>
            </a:r>
            <a:r>
              <a:rPr/>
              <a:t>know</a:t>
            </a:r>
            <a:r>
              <a:rPr/>
              <a:t> </a:t>
            </a:r>
            <a:r>
              <a:rPr/>
              <a:t>the</a:t>
            </a:r>
            <a:r>
              <a:rPr/>
              <a:t> </a:t>
            </a:r>
            <a:r>
              <a:rPr/>
              <a:t>answer.</a:t>
            </a:r>
          </a:p>
        </p:txBody>
      </p:sp>
      <p:sp>
        <p:nvSpPr>
          <p:cNvPr id="4" name="Slide Number Placeholder 3"/>
          <p:cNvSpPr>
            <a:spLocks noGrp="1"/>
          </p:cNvSpPr>
          <p:nvPr>
            <p:ph type="sldNum" sz="quarter" idx="10"/>
          </p:nvPr>
        </p:nvSpPr>
        <p:spPr/>
        <p:txBody>
          <a:bodyPr/>
          <a:lstStyle/>
          <a:p>
            <a:fld id="{18BDFEC3-8487-43E8-A154-7C12CBC1FFF2}" type="slidenum">
              <a:rPr lang="en-US"/>
              <a:t>2</a:t>
            </a:fld>
            <a:endParaRPr lang="en-US"/>
          </a:p>
        </p:txBody>
      </p:sp>
    </p:spTree>
  </p:cSld>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I’ll</a:t>
            </a:r>
            <a:r>
              <a:rPr/>
              <a:t> </a:t>
            </a:r>
            <a:r>
              <a:rPr/>
              <a:t>talk</a:t>
            </a:r>
            <a:r>
              <a:rPr/>
              <a:t> </a:t>
            </a:r>
            <a:r>
              <a:rPr/>
              <a:t>a</a:t>
            </a:r>
            <a:r>
              <a:rPr/>
              <a:t> </a:t>
            </a:r>
            <a:r>
              <a:rPr/>
              <a:t>lot</a:t>
            </a:r>
            <a:r>
              <a:rPr/>
              <a:t> </a:t>
            </a:r>
            <a:r>
              <a:rPr/>
              <a:t>about</a:t>
            </a:r>
            <a:r>
              <a:rPr/>
              <a:t> </a:t>
            </a:r>
            <a:r>
              <a:rPr/>
              <a:t>regression</a:t>
            </a:r>
            <a:r>
              <a:rPr/>
              <a:t> </a:t>
            </a:r>
            <a:r>
              <a:rPr/>
              <a:t>models</a:t>
            </a:r>
            <a:r>
              <a:rPr/>
              <a:t> </a:t>
            </a:r>
            <a:r>
              <a:rPr/>
              <a:t>later,</a:t>
            </a:r>
            <a:r>
              <a:rPr/>
              <a:t> </a:t>
            </a:r>
            <a:r>
              <a:rPr/>
              <a:t>but</a:t>
            </a:r>
            <a:r>
              <a:rPr/>
              <a:t> </a:t>
            </a:r>
            <a:r>
              <a:rPr/>
              <a:t>let</a:t>
            </a:r>
            <a:r>
              <a:rPr/>
              <a:t> </a:t>
            </a:r>
            <a:r>
              <a:rPr/>
              <a:t>me</a:t>
            </a:r>
            <a:r>
              <a:rPr/>
              <a:t> </a:t>
            </a:r>
            <a:r>
              <a:rPr/>
              <a:t>introduce</a:t>
            </a:r>
            <a:r>
              <a:rPr/>
              <a:t> </a:t>
            </a:r>
            <a:r>
              <a:rPr/>
              <a:t>a</a:t>
            </a:r>
            <a:r>
              <a:rPr/>
              <a:t> </a:t>
            </a:r>
            <a:r>
              <a:rPr/>
              <a:t>hypothesis</a:t>
            </a:r>
            <a:r>
              <a:rPr/>
              <a:t> </a:t>
            </a:r>
            <a:r>
              <a:rPr/>
              <a:t>involving</a:t>
            </a:r>
            <a:r>
              <a:rPr/>
              <a:t> </a:t>
            </a:r>
            <a:r>
              <a:rPr/>
              <a:t>a</a:t>
            </a:r>
            <a:r>
              <a:rPr/>
              <a:t> </a:t>
            </a:r>
            <a:r>
              <a:rPr/>
              <a:t>regression</a:t>
            </a:r>
            <a:r>
              <a:rPr/>
              <a:t> </a:t>
            </a:r>
            <a:r>
              <a:rPr/>
              <a:t>model.</a:t>
            </a:r>
            <a:r>
              <a:rPr/>
              <a:t> </a:t>
            </a:r>
            <a:r>
              <a:rPr/>
              <a:t>Typically,</a:t>
            </a:r>
            <a:r>
              <a:rPr/>
              <a:t> </a:t>
            </a:r>
            <a:r>
              <a:rPr/>
              <a:t>but</a:t>
            </a:r>
            <a:r>
              <a:rPr/>
              <a:t> </a:t>
            </a:r>
            <a:r>
              <a:rPr/>
              <a:t>not</a:t>
            </a:r>
            <a:r>
              <a:rPr/>
              <a:t> </a:t>
            </a:r>
            <a:r>
              <a:rPr/>
              <a:t>always,</a:t>
            </a:r>
            <a:r>
              <a:rPr/>
              <a:t> </a:t>
            </a:r>
            <a:r>
              <a:rPr/>
              <a:t>a</a:t>
            </a:r>
            <a:r>
              <a:rPr/>
              <a:t> </a:t>
            </a:r>
            <a:r>
              <a:rPr/>
              <a:t>regression</a:t>
            </a:r>
            <a:r>
              <a:rPr/>
              <a:t> </a:t>
            </a:r>
            <a:r>
              <a:rPr/>
              <a:t>model</a:t>
            </a:r>
            <a:r>
              <a:rPr/>
              <a:t> </a:t>
            </a:r>
            <a:r>
              <a:rPr/>
              <a:t>has</a:t>
            </a:r>
            <a:r>
              <a:rPr/>
              <a:t> </a:t>
            </a:r>
            <a:r>
              <a:rPr/>
              <a:t>an</a:t>
            </a:r>
            <a:r>
              <a:rPr/>
              <a:t> </a:t>
            </a:r>
            <a:r>
              <a:rPr/>
              <a:t>intercept</a:t>
            </a:r>
            <a:r>
              <a:rPr/>
              <a:t> </a:t>
            </a:r>
            <a:r>
              <a:rPr/>
              <a:t>term</a:t>
            </a:r>
            <a:r>
              <a:rPr/>
              <a:t> </a:t>
            </a:r>
            <a:r>
              <a:rPr/>
              <a:t>and</a:t>
            </a:r>
            <a:r>
              <a:rPr/>
              <a:t> </a:t>
            </a:r>
            <a:r>
              <a:rPr/>
              <a:t>a</a:t>
            </a:r>
            <a:r>
              <a:rPr/>
              <a:t> </a:t>
            </a:r>
            <a:r>
              <a:rPr/>
              <a:t>slope</a:t>
            </a:r>
            <a:r>
              <a:rPr/>
              <a:t> </a:t>
            </a:r>
            <a:r>
              <a:rPr/>
              <a:t>term.</a:t>
            </a:r>
            <a:r>
              <a:rPr/>
              <a:t> </a:t>
            </a:r>
            <a:r>
              <a:rPr/>
              <a:t>The</a:t>
            </a:r>
            <a:r>
              <a:rPr/>
              <a:t> </a:t>
            </a:r>
            <a:r>
              <a:rPr/>
              <a:t>slope</a:t>
            </a:r>
            <a:r>
              <a:rPr/>
              <a:t> </a:t>
            </a:r>
            <a:r>
              <a:rPr/>
              <a:t>term</a:t>
            </a:r>
            <a:r>
              <a:rPr/>
              <a:t> </a:t>
            </a:r>
            <a:r>
              <a:rPr/>
              <a:t>quantifies</a:t>
            </a:r>
            <a:r>
              <a:rPr/>
              <a:t> </a:t>
            </a:r>
            <a:r>
              <a:rPr/>
              <a:t>the</a:t>
            </a:r>
            <a:r>
              <a:rPr/>
              <a:t> </a:t>
            </a:r>
            <a:r>
              <a:rPr/>
              <a:t>relationship</a:t>
            </a:r>
            <a:r>
              <a:rPr/>
              <a:t> </a:t>
            </a:r>
            <a:r>
              <a:rPr/>
              <a:t>between</a:t>
            </a:r>
            <a:r>
              <a:rPr/>
              <a:t> </a:t>
            </a:r>
            <a:r>
              <a:rPr/>
              <a:t>your</a:t>
            </a:r>
            <a:r>
              <a:rPr/>
              <a:t> </a:t>
            </a:r>
            <a:r>
              <a:rPr/>
              <a:t>independent</a:t>
            </a:r>
            <a:r>
              <a:rPr/>
              <a:t> </a:t>
            </a:r>
            <a:r>
              <a:rPr/>
              <a:t>variable</a:t>
            </a:r>
            <a:r>
              <a:rPr/>
              <a:t> </a:t>
            </a:r>
            <a:r>
              <a:rPr/>
              <a:t>and</a:t>
            </a:r>
            <a:r>
              <a:rPr/>
              <a:t> </a:t>
            </a:r>
            <a:r>
              <a:rPr/>
              <a:t>your</a:t>
            </a:r>
            <a:r>
              <a:rPr/>
              <a:t> </a:t>
            </a:r>
            <a:r>
              <a:rPr/>
              <a:t>dependent</a:t>
            </a:r>
            <a:r>
              <a:rPr/>
              <a:t> </a:t>
            </a:r>
            <a:r>
              <a:rPr/>
              <a:t>variable.</a:t>
            </a:r>
            <a:r>
              <a:rPr/>
              <a:t> </a:t>
            </a:r>
            <a:r>
              <a:rPr/>
              <a:t>If</a:t>
            </a:r>
            <a:r>
              <a:rPr/>
              <a:t> </a:t>
            </a:r>
            <a:r>
              <a:rPr/>
              <a:t>the</a:t>
            </a:r>
            <a:r>
              <a:rPr/>
              <a:t> </a:t>
            </a:r>
            <a:r>
              <a:rPr/>
              <a:t>population</a:t>
            </a:r>
            <a:r>
              <a:rPr/>
              <a:t> </a:t>
            </a:r>
            <a:r>
              <a:rPr/>
              <a:t>parameter</a:t>
            </a:r>
            <a:r>
              <a:rPr/>
              <a:t> </a:t>
            </a:r>
            <a:r>
              <a:rPr/>
              <a:t>is</a:t>
            </a:r>
            <a:r>
              <a:rPr/>
              <a:t> </a:t>
            </a:r>
            <a:r>
              <a:rPr/>
              <a:t>zero</a:t>
            </a:r>
            <a:r>
              <a:rPr/>
              <a:t> </a:t>
            </a:r>
            <a:r>
              <a:rPr/>
              <a:t>that</a:t>
            </a:r>
            <a:r>
              <a:rPr/>
              <a:t> </a:t>
            </a:r>
            <a:r>
              <a:rPr/>
              <a:t>means</a:t>
            </a:r>
            <a:r>
              <a:rPr/>
              <a:t> </a:t>
            </a:r>
            <a:r>
              <a:rPr/>
              <a:t>there</a:t>
            </a:r>
            <a:r>
              <a:rPr/>
              <a:t> </a:t>
            </a:r>
            <a:r>
              <a:rPr/>
              <a:t>is</a:t>
            </a:r>
            <a:r>
              <a:rPr/>
              <a:t> </a:t>
            </a:r>
            <a:r>
              <a:rPr/>
              <a:t>no</a:t>
            </a:r>
            <a:r>
              <a:rPr/>
              <a:t> </a:t>
            </a:r>
            <a:r>
              <a:rPr/>
              <a:t>relationship</a:t>
            </a:r>
            <a:r>
              <a:rPr/>
              <a:t> </a:t>
            </a:r>
            <a:r>
              <a:rPr/>
              <a:t>in</a:t>
            </a:r>
            <a:r>
              <a:rPr/>
              <a:t> </a:t>
            </a:r>
            <a:r>
              <a:rPr/>
              <a:t>the</a:t>
            </a:r>
            <a:r>
              <a:rPr/>
              <a:t> </a:t>
            </a:r>
            <a:r>
              <a:rPr/>
              <a:t>population.</a:t>
            </a:r>
            <a:r>
              <a:rPr/>
              <a:t> </a:t>
            </a:r>
            <a:r>
              <a:rPr/>
              <a:t>Like</a:t>
            </a:r>
            <a:r>
              <a:rPr/>
              <a:t> </a:t>
            </a:r>
            <a:r>
              <a:rPr/>
              <a:t>the</a:t>
            </a:r>
            <a:r>
              <a:rPr/>
              <a:t> </a:t>
            </a:r>
            <a:r>
              <a:rPr/>
              <a:t>other</a:t>
            </a:r>
            <a:r>
              <a:rPr/>
              <a:t> </a:t>
            </a:r>
            <a:r>
              <a:rPr/>
              <a:t>models,</a:t>
            </a:r>
            <a:r>
              <a:rPr/>
              <a:t> </a:t>
            </a:r>
            <a:r>
              <a:rPr/>
              <a:t>you</a:t>
            </a:r>
            <a:r>
              <a:rPr/>
              <a:t> </a:t>
            </a:r>
            <a:r>
              <a:rPr/>
              <a:t>compute</a:t>
            </a:r>
            <a:r>
              <a:rPr/>
              <a:t> </a:t>
            </a:r>
            <a:r>
              <a:rPr/>
              <a:t>a</a:t>
            </a:r>
            <a:r>
              <a:rPr/>
              <a:t> </a:t>
            </a:r>
            <a:r>
              <a:rPr/>
              <a:t>sample</a:t>
            </a:r>
            <a:r>
              <a:rPr/>
              <a:t> </a:t>
            </a:r>
            <a:r>
              <a:rPr/>
              <a:t>statistic</a:t>
            </a:r>
            <a:r>
              <a:rPr/>
              <a:t> </a:t>
            </a:r>
            <a:r>
              <a:rPr/>
              <a:t>and</a:t>
            </a:r>
            <a:r>
              <a:rPr/>
              <a:t> </a:t>
            </a:r>
            <a:r>
              <a:rPr/>
              <a:t>accept</a:t>
            </a:r>
            <a:r>
              <a:rPr/>
              <a:t> </a:t>
            </a:r>
            <a:r>
              <a:rPr/>
              <a:t>the</a:t>
            </a:r>
            <a:r>
              <a:rPr/>
              <a:t> </a:t>
            </a:r>
            <a:r>
              <a:rPr/>
              <a:t>null</a:t>
            </a:r>
            <a:r>
              <a:rPr/>
              <a:t> </a:t>
            </a:r>
            <a:r>
              <a:rPr/>
              <a:t>hypothesis</a:t>
            </a:r>
            <a:r>
              <a:rPr/>
              <a:t> </a:t>
            </a:r>
            <a:r>
              <a:rPr/>
              <a:t>if</a:t>
            </a:r>
            <a:r>
              <a:rPr/>
              <a:t> </a:t>
            </a:r>
            <a:r>
              <a:rPr/>
              <a:t>that</a:t>
            </a:r>
            <a:r>
              <a:rPr/>
              <a:t> </a:t>
            </a:r>
            <a:r>
              <a:rPr/>
              <a:t>sample</a:t>
            </a:r>
            <a:r>
              <a:rPr/>
              <a:t> </a:t>
            </a:r>
            <a:r>
              <a:rPr/>
              <a:t>statistic</a:t>
            </a:r>
            <a:r>
              <a:rPr/>
              <a:t> </a:t>
            </a:r>
            <a:r>
              <a:rPr/>
              <a:t>is</a:t>
            </a:r>
            <a:r>
              <a:rPr/>
              <a:t> </a:t>
            </a:r>
            <a:r>
              <a:rPr/>
              <a:t>close</a:t>
            </a:r>
            <a:r>
              <a:rPr/>
              <a:t> </a:t>
            </a:r>
            <a:r>
              <a:rPr/>
              <a:t>to</a:t>
            </a:r>
            <a:r>
              <a:rPr/>
              <a:t> </a:t>
            </a:r>
            <a:r>
              <a:rPr/>
              <a:t>zero.</a:t>
            </a:r>
          </a:p>
          <a:p>
            <a:pPr lvl="0" marL="0" indent="0">
              <a:buNone/>
            </a:pPr>
          </a:p>
          <a:p>
            <a:pPr lvl="0" marL="0" indent="0">
              <a:buNone/>
            </a:pPr>
            <a:r>
              <a:rPr/>
              <a:t>Regression</a:t>
            </a:r>
            <a:r>
              <a:rPr/>
              <a:t> </a:t>
            </a:r>
            <a:r>
              <a:rPr/>
              <a:t>models</a:t>
            </a:r>
            <a:r>
              <a:rPr/>
              <a:t> </a:t>
            </a:r>
            <a:r>
              <a:rPr/>
              <a:t>are</a:t>
            </a:r>
            <a:r>
              <a:rPr/>
              <a:t> </a:t>
            </a:r>
            <a:r>
              <a:rPr/>
              <a:t>quite</a:t>
            </a:r>
            <a:r>
              <a:rPr/>
              <a:t> </a:t>
            </a:r>
            <a:r>
              <a:rPr/>
              <a:t>flexible.</a:t>
            </a:r>
            <a:r>
              <a:rPr/>
              <a:t> </a:t>
            </a:r>
            <a:r>
              <a:rPr/>
              <a:t>They</a:t>
            </a:r>
            <a:r>
              <a:rPr/>
              <a:t> </a:t>
            </a:r>
            <a:r>
              <a:rPr/>
              <a:t>can</a:t>
            </a:r>
            <a:r>
              <a:rPr/>
              <a:t> </a:t>
            </a:r>
            <a:r>
              <a:rPr/>
              <a:t>incorporate</a:t>
            </a:r>
            <a:r>
              <a:rPr/>
              <a:t> </a:t>
            </a:r>
            <a:r>
              <a:rPr/>
              <a:t>a</a:t>
            </a:r>
            <a:r>
              <a:rPr/>
              <a:t> </a:t>
            </a:r>
            <a:r>
              <a:rPr/>
              <a:t>variety</a:t>
            </a:r>
            <a:r>
              <a:rPr/>
              <a:t> </a:t>
            </a:r>
            <a:r>
              <a:rPr/>
              <a:t>of</a:t>
            </a:r>
            <a:r>
              <a:rPr/>
              <a:t> </a:t>
            </a:r>
            <a:r>
              <a:rPr/>
              <a:t>measurements</a:t>
            </a:r>
            <a:r>
              <a:rPr/>
              <a:t> </a:t>
            </a:r>
            <a:r>
              <a:rPr/>
              <a:t>for</a:t>
            </a:r>
            <a:r>
              <a:rPr/>
              <a:t> </a:t>
            </a:r>
            <a:r>
              <a:rPr/>
              <a:t>your</a:t>
            </a:r>
            <a:r>
              <a:rPr/>
              <a:t> </a:t>
            </a:r>
            <a:r>
              <a:rPr/>
              <a:t>outcome</a:t>
            </a:r>
            <a:r>
              <a:rPr/>
              <a:t> </a:t>
            </a:r>
            <a:r>
              <a:rPr/>
              <a:t>variable</a:t>
            </a:r>
            <a:r>
              <a:rPr/>
              <a:t> </a:t>
            </a:r>
            <a:r>
              <a:rPr/>
              <a:t>and</a:t>
            </a:r>
            <a:r>
              <a:rPr/>
              <a:t> </a:t>
            </a:r>
            <a:r>
              <a:rPr/>
              <a:t>can</a:t>
            </a:r>
            <a:r>
              <a:rPr/>
              <a:t> </a:t>
            </a:r>
            <a:r>
              <a:rPr/>
              <a:t>provide</a:t>
            </a:r>
            <a:r>
              <a:rPr/>
              <a:t> </a:t>
            </a:r>
            <a:r>
              <a:rPr/>
              <a:t>for</a:t>
            </a:r>
            <a:r>
              <a:rPr/>
              <a:t> </a:t>
            </a:r>
            <a:r>
              <a:rPr/>
              <a:t>risk</a:t>
            </a:r>
            <a:r>
              <a:rPr/>
              <a:t> </a:t>
            </a:r>
            <a:r>
              <a:rPr/>
              <a:t>adjustments</a:t>
            </a:r>
            <a:r>
              <a:rPr/>
              <a:t> </a:t>
            </a:r>
            <a:r>
              <a:rPr/>
              <a:t>to</a:t>
            </a:r>
            <a:r>
              <a:rPr/>
              <a:t> </a:t>
            </a:r>
            <a:r>
              <a:rPr/>
              <a:t>your</a:t>
            </a:r>
            <a:r>
              <a:rPr/>
              <a:t> </a:t>
            </a:r>
            <a:r>
              <a:rPr/>
              <a:t>outcome</a:t>
            </a:r>
            <a:r>
              <a:rPr/>
              <a:t> </a:t>
            </a:r>
            <a:r>
              <a:rPr/>
              <a:t>variable.</a:t>
            </a:r>
          </a:p>
          <a:p>
            <a:pPr lvl="0" marL="0" indent="0">
              <a:buNone/>
            </a:pPr>
          </a:p>
          <a:p>
            <a:pPr lvl="0" marL="0" indent="0">
              <a:buNone/>
            </a:pPr>
            <a:r>
              <a:rPr/>
              <a:t>This</a:t>
            </a:r>
            <a:r>
              <a:rPr/>
              <a:t> </a:t>
            </a:r>
            <a:r>
              <a:rPr/>
              <a:t>is</a:t>
            </a:r>
            <a:r>
              <a:rPr/>
              <a:t> </a:t>
            </a:r>
            <a:r>
              <a:rPr/>
              <a:t>not</a:t>
            </a:r>
            <a:r>
              <a:rPr/>
              <a:t> </a:t>
            </a:r>
            <a:r>
              <a:rPr/>
              <a:t>a</a:t>
            </a:r>
            <a:r>
              <a:rPr/>
              <a:t> </a:t>
            </a:r>
            <a:r>
              <a:rPr/>
              <a:t>data</a:t>
            </a:r>
            <a:r>
              <a:rPr/>
              <a:t> </a:t>
            </a:r>
            <a:r>
              <a:rPr/>
              <a:t>analysis</a:t>
            </a:r>
            <a:r>
              <a:rPr/>
              <a:t> </a:t>
            </a:r>
            <a:r>
              <a:rPr/>
              <a:t>class,</a:t>
            </a:r>
            <a:r>
              <a:rPr/>
              <a:t> </a:t>
            </a:r>
            <a:r>
              <a:rPr/>
              <a:t>but</a:t>
            </a:r>
            <a:r>
              <a:rPr/>
              <a:t> </a:t>
            </a:r>
            <a:r>
              <a:rPr/>
              <a:t>I</a:t>
            </a:r>
            <a:r>
              <a:rPr/>
              <a:t> </a:t>
            </a:r>
            <a:r>
              <a:rPr/>
              <a:t>do</a:t>
            </a:r>
            <a:r>
              <a:rPr/>
              <a:t> </a:t>
            </a:r>
            <a:r>
              <a:rPr/>
              <a:t>want</a:t>
            </a:r>
            <a:r>
              <a:rPr/>
              <a:t> </a:t>
            </a:r>
            <a:r>
              <a:rPr/>
              <a:t>to</a:t>
            </a:r>
            <a:r>
              <a:rPr/>
              <a:t> </a:t>
            </a:r>
            <a:r>
              <a:rPr/>
              <a:t>provide</a:t>
            </a:r>
            <a:r>
              <a:rPr/>
              <a:t> </a:t>
            </a:r>
            <a:r>
              <a:rPr/>
              <a:t>you</a:t>
            </a:r>
            <a:r>
              <a:rPr/>
              <a:t> </a:t>
            </a:r>
            <a:r>
              <a:rPr/>
              <a:t>with</a:t>
            </a:r>
            <a:r>
              <a:rPr/>
              <a:t> </a:t>
            </a:r>
            <a:r>
              <a:rPr/>
              <a:t>enough</a:t>
            </a:r>
            <a:r>
              <a:rPr/>
              <a:t> </a:t>
            </a:r>
            <a:r>
              <a:rPr/>
              <a:t>information</a:t>
            </a:r>
            <a:r>
              <a:rPr/>
              <a:t> </a:t>
            </a:r>
            <a:r>
              <a:rPr/>
              <a:t>so</a:t>
            </a:r>
            <a:r>
              <a:rPr/>
              <a:t> </a:t>
            </a:r>
            <a:r>
              <a:rPr/>
              <a:t>you</a:t>
            </a:r>
            <a:r>
              <a:rPr/>
              <a:t> </a:t>
            </a:r>
            <a:r>
              <a:rPr/>
              <a:t>can</a:t>
            </a:r>
            <a:r>
              <a:rPr/>
              <a:t> </a:t>
            </a:r>
            <a:r>
              <a:rPr/>
              <a:t>write</a:t>
            </a:r>
            <a:r>
              <a:rPr/>
              <a:t> </a:t>
            </a:r>
            <a:r>
              <a:rPr/>
              <a:t>a</a:t>
            </a:r>
            <a:r>
              <a:rPr/>
              <a:t> </a:t>
            </a:r>
            <a:r>
              <a:rPr/>
              <a:t>good</a:t>
            </a:r>
            <a:r>
              <a:rPr/>
              <a:t> </a:t>
            </a:r>
            <a:r>
              <a:rPr/>
              <a:t>data</a:t>
            </a:r>
            <a:r>
              <a:rPr/>
              <a:t> </a:t>
            </a:r>
            <a:r>
              <a:rPr/>
              <a:t>analysis</a:t>
            </a:r>
            <a:r>
              <a:rPr/>
              <a:t> </a:t>
            </a:r>
            <a:r>
              <a:rPr/>
              <a:t>plan.</a:t>
            </a:r>
            <a:r>
              <a:rPr/>
              <a:t> </a:t>
            </a:r>
            <a:r>
              <a:rPr/>
              <a:t>More</a:t>
            </a:r>
            <a:r>
              <a:rPr/>
              <a:t> </a:t>
            </a:r>
            <a:r>
              <a:rPr/>
              <a:t>likely</a:t>
            </a:r>
            <a:r>
              <a:rPr/>
              <a:t> </a:t>
            </a:r>
            <a:r>
              <a:rPr/>
              <a:t>than</a:t>
            </a:r>
            <a:r>
              <a:rPr/>
              <a:t> </a:t>
            </a:r>
            <a:r>
              <a:rPr/>
              <a:t>not,</a:t>
            </a:r>
            <a:r>
              <a:rPr/>
              <a:t> </a:t>
            </a:r>
            <a:r>
              <a:rPr/>
              <a:t>your</a:t>
            </a:r>
            <a:r>
              <a:rPr/>
              <a:t> </a:t>
            </a:r>
            <a:r>
              <a:rPr/>
              <a:t>data</a:t>
            </a:r>
            <a:r>
              <a:rPr/>
              <a:t> </a:t>
            </a:r>
            <a:r>
              <a:rPr/>
              <a:t>analysis</a:t>
            </a:r>
            <a:r>
              <a:rPr/>
              <a:t> </a:t>
            </a:r>
            <a:r>
              <a:rPr/>
              <a:t>plan</a:t>
            </a:r>
            <a:r>
              <a:rPr/>
              <a:t> </a:t>
            </a:r>
            <a:r>
              <a:rPr/>
              <a:t>will</a:t>
            </a:r>
            <a:r>
              <a:rPr/>
              <a:t> </a:t>
            </a:r>
            <a:r>
              <a:rPr/>
              <a:t>involve</a:t>
            </a:r>
            <a:r>
              <a:rPr/>
              <a:t> </a:t>
            </a:r>
            <a:r>
              <a:rPr/>
              <a:t>a</a:t>
            </a:r>
            <a:r>
              <a:rPr/>
              <a:t> </a:t>
            </a:r>
            <a:r>
              <a:rPr/>
              <a:t>regression</a:t>
            </a:r>
            <a:r>
              <a:rPr/>
              <a:t> </a:t>
            </a:r>
            <a:r>
              <a:rPr/>
              <a:t>model</a:t>
            </a:r>
            <a:r>
              <a:rPr/>
              <a:t> </a:t>
            </a:r>
            <a:r>
              <a:rPr/>
              <a:t>of</a:t>
            </a:r>
            <a:r>
              <a:rPr/>
              <a:t> </a:t>
            </a:r>
            <a:r>
              <a:rPr/>
              <a:t>some</a:t>
            </a:r>
            <a:r>
              <a:rPr/>
              <a:t> </a:t>
            </a:r>
            <a:r>
              <a:rPr/>
              <a:t>type.</a:t>
            </a:r>
          </a:p>
        </p:txBody>
      </p:sp>
      <p:sp>
        <p:nvSpPr>
          <p:cNvPr id="4" name="Slide Number Placeholder 3"/>
          <p:cNvSpPr>
            <a:spLocks noGrp="1"/>
          </p:cNvSpPr>
          <p:nvPr>
            <p:ph type="sldNum" sz="quarter" idx="10"/>
          </p:nvPr>
        </p:nvSpPr>
        <p:spPr/>
        <p:txBody>
          <a:bodyPr/>
          <a:lstStyle/>
          <a:p>
            <a:fld id="{18BDFEC3-8487-43E8-A154-7C12CBC1FFF2}" type="slidenum">
              <a:rPr lang="en-US"/>
              <a:t>11</a:t>
            </a:fld>
            <a:endParaRPr lang="en-US"/>
          </a:p>
        </p:txBody>
      </p:sp>
    </p:spTree>
  </p:cSld>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Gliner</a:t>
            </a:r>
            <a:r>
              <a:rPr/>
              <a:t> </a:t>
            </a:r>
            <a:r>
              <a:rPr/>
              <a:t>et</a:t>
            </a:r>
            <a:r>
              <a:rPr/>
              <a:t> </a:t>
            </a:r>
            <a:r>
              <a:rPr/>
              <a:t>al</a:t>
            </a:r>
            <a:r>
              <a:rPr/>
              <a:t> </a:t>
            </a:r>
            <a:r>
              <a:rPr/>
              <a:t>have</a:t>
            </a:r>
            <a:r>
              <a:rPr/>
              <a:t> </a:t>
            </a:r>
            <a:r>
              <a:rPr/>
              <a:t>a</a:t>
            </a:r>
            <a:r>
              <a:rPr/>
              <a:t> </a:t>
            </a:r>
            <a:r>
              <a:rPr/>
              <a:t>slightly</a:t>
            </a:r>
            <a:r>
              <a:rPr/>
              <a:t> </a:t>
            </a:r>
            <a:r>
              <a:rPr/>
              <a:t>different</a:t>
            </a:r>
            <a:r>
              <a:rPr/>
              <a:t> </a:t>
            </a:r>
            <a:r>
              <a:rPr/>
              <a:t>take.</a:t>
            </a:r>
            <a:r>
              <a:rPr/>
              <a:t> </a:t>
            </a:r>
            <a:r>
              <a:rPr/>
              <a:t>They</a:t>
            </a:r>
            <a:r>
              <a:rPr/>
              <a:t> </a:t>
            </a:r>
            <a:r>
              <a:rPr/>
              <a:t>talk</a:t>
            </a:r>
            <a:r>
              <a:rPr/>
              <a:t> </a:t>
            </a:r>
            <a:r>
              <a:rPr/>
              <a:t>about</a:t>
            </a:r>
            <a:r>
              <a:rPr/>
              <a:t> </a:t>
            </a:r>
            <a:r>
              <a:rPr/>
              <a:t>a</a:t>
            </a:r>
            <a:r>
              <a:rPr/>
              <a:t> </a:t>
            </a:r>
            <a:r>
              <a:rPr/>
              <a:t>normally</a:t>
            </a:r>
            <a:r>
              <a:rPr/>
              <a:t> </a:t>
            </a:r>
            <a:r>
              <a:rPr/>
              <a:t>distributed</a:t>
            </a:r>
            <a:r>
              <a:rPr/>
              <a:t> </a:t>
            </a:r>
            <a:r>
              <a:rPr/>
              <a:t>scale.</a:t>
            </a:r>
            <a:r>
              <a:rPr/>
              <a:t> </a:t>
            </a:r>
            <a:r>
              <a:rPr/>
              <a:t>It</a:t>
            </a:r>
            <a:r>
              <a:rPr/>
              <a:t> </a:t>
            </a:r>
            <a:r>
              <a:rPr/>
              <a:t>is</a:t>
            </a:r>
            <a:r>
              <a:rPr/>
              <a:t> </a:t>
            </a:r>
            <a:r>
              <a:rPr/>
              <a:t>hard</a:t>
            </a:r>
            <a:r>
              <a:rPr/>
              <a:t> </a:t>
            </a:r>
            <a:r>
              <a:rPr/>
              <a:t>to</a:t>
            </a:r>
            <a:r>
              <a:rPr/>
              <a:t> </a:t>
            </a:r>
            <a:r>
              <a:rPr/>
              <a:t>talk</a:t>
            </a:r>
            <a:r>
              <a:rPr/>
              <a:t> </a:t>
            </a:r>
            <a:r>
              <a:rPr/>
              <a:t>about</a:t>
            </a:r>
            <a:r>
              <a:rPr/>
              <a:t> </a:t>
            </a:r>
            <a:r>
              <a:rPr/>
              <a:t>the</a:t>
            </a:r>
            <a:r>
              <a:rPr/>
              <a:t> </a:t>
            </a:r>
            <a:r>
              <a:rPr/>
              <a:t>difference</a:t>
            </a:r>
            <a:r>
              <a:rPr/>
              <a:t> </a:t>
            </a:r>
            <a:r>
              <a:rPr/>
              <a:t>between</a:t>
            </a:r>
            <a:r>
              <a:rPr/>
              <a:t> </a:t>
            </a:r>
            <a:r>
              <a:rPr/>
              <a:t>ordinal</a:t>
            </a:r>
            <a:r>
              <a:rPr/>
              <a:t> </a:t>
            </a:r>
            <a:r>
              <a:rPr/>
              <a:t>and</a:t>
            </a:r>
            <a:r>
              <a:rPr/>
              <a:t> </a:t>
            </a:r>
            <a:r>
              <a:rPr/>
              <a:t>interval.</a:t>
            </a:r>
          </a:p>
          <a:p>
            <a:pPr lvl="0" marL="0" indent="0">
              <a:buNone/>
            </a:pPr>
          </a:p>
          <a:p>
            <a:pPr lvl="0" marL="0" indent="0">
              <a:buNone/>
            </a:pPr>
            <a:r>
              <a:rPr/>
              <a:t>Look</a:t>
            </a:r>
            <a:r>
              <a:rPr/>
              <a:t> </a:t>
            </a:r>
            <a:r>
              <a:rPr/>
              <a:t>at</a:t>
            </a:r>
            <a:r>
              <a:rPr/>
              <a:t> </a:t>
            </a:r>
            <a:r>
              <a:rPr/>
              <a:t>the</a:t>
            </a:r>
            <a:r>
              <a:rPr/>
              <a:t> </a:t>
            </a:r>
            <a:r>
              <a:rPr/>
              <a:t>literature</a:t>
            </a:r>
            <a:r>
              <a:rPr/>
              <a:t> </a:t>
            </a:r>
            <a:r>
              <a:rPr/>
              <a:t>in</a:t>
            </a:r>
            <a:r>
              <a:rPr/>
              <a:t> </a:t>
            </a:r>
            <a:r>
              <a:rPr/>
              <a:t>the</a:t>
            </a:r>
            <a:r>
              <a:rPr/>
              <a:t> </a:t>
            </a:r>
            <a:r>
              <a:rPr/>
              <a:t>area</a:t>
            </a:r>
            <a:r>
              <a:rPr/>
              <a:t> </a:t>
            </a:r>
            <a:r>
              <a:rPr/>
              <a:t>you</a:t>
            </a:r>
            <a:r>
              <a:rPr/>
              <a:t> </a:t>
            </a:r>
            <a:r>
              <a:rPr/>
              <a:t>work</a:t>
            </a:r>
            <a:r>
              <a:rPr/>
              <a:t> </a:t>
            </a:r>
            <a:r>
              <a:rPr/>
              <a:t>with.</a:t>
            </a:r>
            <a:r>
              <a:rPr/>
              <a:t> </a:t>
            </a:r>
            <a:r>
              <a:rPr/>
              <a:t>Several</a:t>
            </a:r>
            <a:r>
              <a:rPr/>
              <a:t> </a:t>
            </a:r>
            <a:r>
              <a:rPr/>
              <a:t>Likert</a:t>
            </a:r>
            <a:r>
              <a:rPr/>
              <a:t> </a:t>
            </a:r>
            <a:r>
              <a:rPr/>
              <a:t>scales</a:t>
            </a:r>
            <a:r>
              <a:rPr/>
              <a:t> </a:t>
            </a:r>
            <a:r>
              <a:rPr/>
              <a:t>summed</a:t>
            </a:r>
            <a:r>
              <a:rPr/>
              <a:t> </a:t>
            </a:r>
            <a:r>
              <a:rPr/>
              <a:t>to</a:t>
            </a:r>
            <a:r>
              <a:rPr/>
              <a:t> </a:t>
            </a:r>
            <a:r>
              <a:rPr/>
              <a:t>get</a:t>
            </a:r>
            <a:r>
              <a:rPr/>
              <a:t> </a:t>
            </a:r>
            <a:r>
              <a:rPr/>
              <a:t>a</a:t>
            </a:r>
            <a:r>
              <a:rPr/>
              <a:t> </a:t>
            </a:r>
            <a:r>
              <a:rPr/>
              <a:t>subscale.</a:t>
            </a:r>
          </a:p>
        </p:txBody>
      </p:sp>
      <p:sp>
        <p:nvSpPr>
          <p:cNvPr id="4" name="Slide Number Placeholder 3"/>
          <p:cNvSpPr>
            <a:spLocks noGrp="1"/>
          </p:cNvSpPr>
          <p:nvPr>
            <p:ph type="sldNum" sz="quarter" idx="10"/>
          </p:nvPr>
        </p:nvSpPr>
        <p:spPr/>
        <p:txBody>
          <a:bodyPr/>
          <a:lstStyle/>
          <a:p>
            <a:fld id="{18BDFEC3-8487-43E8-A154-7C12CBC1FFF2}" type="slidenum">
              <a:rPr lang="en-US"/>
              <a:t>177</a:t>
            </a:fld>
            <a:endParaRPr lang="en-US"/>
          </a:p>
        </p:txBody>
      </p:sp>
    </p:spTree>
  </p:cSld>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Table</a:t>
            </a:r>
            <a:r>
              <a:rPr/>
              <a:t> </a:t>
            </a:r>
            <a:r>
              <a:rPr/>
              <a:t>10.1.</a:t>
            </a:r>
            <a:r>
              <a:rPr/>
              <a:t> </a:t>
            </a:r>
            <a:r>
              <a:rPr/>
              <a:t>This</a:t>
            </a:r>
            <a:r>
              <a:rPr/>
              <a:t> </a:t>
            </a:r>
            <a:r>
              <a:rPr/>
              <a:t>scale</a:t>
            </a:r>
            <a:r>
              <a:rPr/>
              <a:t> </a:t>
            </a:r>
            <a:r>
              <a:rPr/>
              <a:t>splits</a:t>
            </a:r>
            <a:r>
              <a:rPr/>
              <a:t> </a:t>
            </a:r>
            <a:r>
              <a:rPr/>
              <a:t>nominal</a:t>
            </a:r>
            <a:r>
              <a:rPr/>
              <a:t> </a:t>
            </a:r>
            <a:r>
              <a:rPr/>
              <a:t>into</a:t>
            </a:r>
            <a:r>
              <a:rPr/>
              <a:t> </a:t>
            </a:r>
            <a:r>
              <a:rPr/>
              <a:t>those</a:t>
            </a:r>
            <a:r>
              <a:rPr/>
              <a:t> </a:t>
            </a:r>
            <a:r>
              <a:rPr/>
              <a:t>with</a:t>
            </a:r>
            <a:r>
              <a:rPr/>
              <a:t> </a:t>
            </a:r>
            <a:r>
              <a:rPr/>
              <a:t>two</a:t>
            </a:r>
            <a:r>
              <a:rPr/>
              <a:t> </a:t>
            </a:r>
            <a:r>
              <a:rPr/>
              <a:t>levels</a:t>
            </a:r>
            <a:r>
              <a:rPr/>
              <a:t> </a:t>
            </a:r>
            <a:r>
              <a:rPr/>
              <a:t>(dichotomous,</a:t>
            </a:r>
            <a:r>
              <a:rPr/>
              <a:t> </a:t>
            </a:r>
            <a:r>
              <a:rPr/>
              <a:t>also</a:t>
            </a:r>
            <a:r>
              <a:rPr/>
              <a:t> </a:t>
            </a:r>
            <a:r>
              <a:rPr/>
              <a:t>known</a:t>
            </a:r>
            <a:r>
              <a:rPr/>
              <a:t> </a:t>
            </a:r>
            <a:r>
              <a:rPr/>
              <a:t>as</a:t>
            </a:r>
            <a:r>
              <a:rPr/>
              <a:t> </a:t>
            </a:r>
            <a:r>
              <a:rPr/>
              <a:t>binary)</a:t>
            </a:r>
            <a:r>
              <a:rPr/>
              <a:t> </a:t>
            </a:r>
            <a:r>
              <a:rPr/>
              <a:t>and</a:t>
            </a:r>
            <a:r>
              <a:rPr/>
              <a:t> </a:t>
            </a:r>
            <a:r>
              <a:rPr/>
              <a:t>more</a:t>
            </a:r>
            <a:r>
              <a:rPr/>
              <a:t> </a:t>
            </a:r>
            <a:r>
              <a:rPr/>
              <a:t>than</a:t>
            </a:r>
            <a:r>
              <a:rPr/>
              <a:t> </a:t>
            </a:r>
            <a:r>
              <a:rPr/>
              <a:t>two</a:t>
            </a:r>
            <a:r>
              <a:rPr/>
              <a:t> </a:t>
            </a:r>
            <a:r>
              <a:rPr/>
              <a:t>levels</a:t>
            </a:r>
            <a:r>
              <a:rPr/>
              <a:t> </a:t>
            </a:r>
            <a:r>
              <a:rPr/>
              <a:t>(nominal).</a:t>
            </a:r>
          </a:p>
          <a:p>
            <a:pPr lvl="0" marL="0" indent="0">
              <a:buNone/>
            </a:pPr>
          </a:p>
          <a:p>
            <a:pPr lvl="0" marL="0" indent="0">
              <a:buNone/>
            </a:pPr>
            <a:r>
              <a:rPr/>
              <a:t>Remember</a:t>
            </a:r>
            <a:r>
              <a:rPr/>
              <a:t> </a:t>
            </a:r>
            <a:r>
              <a:rPr/>
              <a:t>how</a:t>
            </a:r>
            <a:r>
              <a:rPr/>
              <a:t> </a:t>
            </a:r>
            <a:r>
              <a:rPr/>
              <a:t>you</a:t>
            </a:r>
            <a:r>
              <a:rPr/>
              <a:t> </a:t>
            </a:r>
            <a:r>
              <a:rPr/>
              <a:t>coded</a:t>
            </a:r>
            <a:r>
              <a:rPr/>
              <a:t> </a:t>
            </a:r>
            <a:r>
              <a:rPr/>
              <a:t>nominal</a:t>
            </a:r>
            <a:r>
              <a:rPr/>
              <a:t> </a:t>
            </a:r>
            <a:r>
              <a:rPr/>
              <a:t>variables.</a:t>
            </a:r>
            <a:r>
              <a:rPr/>
              <a:t> </a:t>
            </a:r>
            <a:r>
              <a:rPr/>
              <a:t>You</a:t>
            </a:r>
            <a:r>
              <a:rPr/>
              <a:t> </a:t>
            </a:r>
            <a:r>
              <a:rPr/>
              <a:t>can</a:t>
            </a:r>
            <a:r>
              <a:rPr/>
              <a:t> </a:t>
            </a:r>
            <a:r>
              <a:rPr/>
              <a:t>(and</a:t>
            </a:r>
            <a:r>
              <a:rPr/>
              <a:t> </a:t>
            </a:r>
            <a:r>
              <a:rPr/>
              <a:t>should)</a:t>
            </a:r>
            <a:r>
              <a:rPr/>
              <a:t> </a:t>
            </a:r>
            <a:r>
              <a:rPr/>
              <a:t>use</a:t>
            </a:r>
            <a:r>
              <a:rPr/>
              <a:t> </a:t>
            </a:r>
            <a:r>
              <a:rPr/>
              <a:t>zero-one</a:t>
            </a:r>
            <a:r>
              <a:rPr/>
              <a:t> </a:t>
            </a:r>
            <a:r>
              <a:rPr/>
              <a:t>coding</a:t>
            </a:r>
            <a:r>
              <a:rPr/>
              <a:t> </a:t>
            </a:r>
            <a:r>
              <a:rPr/>
              <a:t>for</a:t>
            </a:r>
            <a:r>
              <a:rPr/>
              <a:t> </a:t>
            </a:r>
            <a:r>
              <a:rPr/>
              <a:t>dichotomous</a:t>
            </a:r>
            <a:r>
              <a:rPr/>
              <a:t> </a:t>
            </a:r>
            <a:r>
              <a:rPr/>
              <a:t>variables.</a:t>
            </a:r>
          </a:p>
          <a:p>
            <a:pPr lvl="0" marL="0" indent="0">
              <a:buNone/>
            </a:pPr>
          </a:p>
          <a:p>
            <a:pPr lvl="0" marL="0" indent="0">
              <a:buNone/>
            </a:pPr>
            <a:r>
              <a:rPr/>
              <a:t>The</a:t>
            </a:r>
            <a:r>
              <a:rPr/>
              <a:t> </a:t>
            </a:r>
            <a:r>
              <a:rPr/>
              <a:t>average</a:t>
            </a:r>
            <a:r>
              <a:rPr/>
              <a:t> </a:t>
            </a:r>
            <a:r>
              <a:rPr/>
              <a:t>of</a:t>
            </a:r>
            <a:r>
              <a:rPr/>
              <a:t> </a:t>
            </a:r>
            <a:r>
              <a:rPr/>
              <a:t>a</a:t>
            </a:r>
            <a:r>
              <a:rPr/>
              <a:t> </a:t>
            </a:r>
            <a:r>
              <a:rPr/>
              <a:t>zero-one</a:t>
            </a:r>
            <a:r>
              <a:rPr/>
              <a:t> </a:t>
            </a:r>
            <a:r>
              <a:rPr/>
              <a:t>coded</a:t>
            </a:r>
            <a:r>
              <a:rPr/>
              <a:t> </a:t>
            </a:r>
            <a:r>
              <a:rPr/>
              <a:t>variable</a:t>
            </a:r>
            <a:r>
              <a:rPr/>
              <a:t> </a:t>
            </a:r>
            <a:r>
              <a:rPr/>
              <a:t>represents</a:t>
            </a:r>
            <a:r>
              <a:rPr/>
              <a:t> </a:t>
            </a:r>
            <a:r>
              <a:rPr/>
              <a:t>a</a:t>
            </a:r>
            <a:r>
              <a:rPr/>
              <a:t> </a:t>
            </a:r>
            <a:r>
              <a:rPr/>
              <a:t>probability.</a:t>
            </a:r>
          </a:p>
          <a:p>
            <a:pPr lvl="0" marL="0" indent="0">
              <a:buNone/>
            </a:pPr>
          </a:p>
          <a:p>
            <a:pPr lvl="0" marL="0" indent="0">
              <a:buNone/>
            </a:pPr>
            <a:r>
              <a:rPr/>
              <a:t>Approximately</a:t>
            </a:r>
            <a:r>
              <a:rPr/>
              <a:t> </a:t>
            </a:r>
            <a:r>
              <a:rPr/>
              <a:t>normal</a:t>
            </a:r>
            <a:r>
              <a:rPr/>
              <a:t> </a:t>
            </a:r>
            <a:r>
              <a:rPr/>
              <a:t>scale</a:t>
            </a:r>
            <a:r>
              <a:rPr/>
              <a:t> </a:t>
            </a:r>
            <a:r>
              <a:rPr/>
              <a:t>requires</a:t>
            </a:r>
            <a:r>
              <a:rPr/>
              <a:t> </a:t>
            </a:r>
            <a:r>
              <a:rPr/>
              <a:t>at</a:t>
            </a:r>
            <a:r>
              <a:rPr/>
              <a:t> </a:t>
            </a:r>
            <a:r>
              <a:rPr/>
              <a:t>least</a:t>
            </a:r>
            <a:r>
              <a:rPr/>
              <a:t> </a:t>
            </a:r>
            <a:r>
              <a:rPr/>
              <a:t>five</a:t>
            </a:r>
            <a:r>
              <a:rPr/>
              <a:t> </a:t>
            </a:r>
            <a:r>
              <a:rPr/>
              <a:t>levels</a:t>
            </a:r>
            <a:r>
              <a:rPr/>
              <a:t> </a:t>
            </a:r>
            <a:r>
              <a:rPr/>
              <a:t>accorind</a:t>
            </a:r>
            <a:r>
              <a:rPr/>
              <a:t> </a:t>
            </a:r>
            <a:r>
              <a:rPr/>
              <a:t>to</a:t>
            </a:r>
            <a:r>
              <a:rPr/>
              <a:t> </a:t>
            </a:r>
            <a:r>
              <a:rPr/>
              <a:t>Gliner</a:t>
            </a:r>
            <a:r>
              <a:rPr/>
              <a:t> </a:t>
            </a:r>
            <a:r>
              <a:rPr/>
              <a:t>et</a:t>
            </a:r>
            <a:r>
              <a:rPr/>
              <a:t> </a:t>
            </a:r>
            <a:r>
              <a:rPr/>
              <a:t>al.</a:t>
            </a:r>
          </a:p>
        </p:txBody>
      </p:sp>
      <p:sp>
        <p:nvSpPr>
          <p:cNvPr id="4" name="Slide Number Placeholder 3"/>
          <p:cNvSpPr>
            <a:spLocks noGrp="1"/>
          </p:cNvSpPr>
          <p:nvPr>
            <p:ph type="sldNum" sz="quarter" idx="10"/>
          </p:nvPr>
        </p:nvSpPr>
        <p:spPr/>
        <p:txBody>
          <a:bodyPr/>
          <a:lstStyle/>
          <a:p>
            <a:fld id="{18BDFEC3-8487-43E8-A154-7C12CBC1FFF2}" type="slidenum">
              <a:rPr lang="en-US"/>
              <a:t>178</a:t>
            </a:fld>
            <a:endParaRPr lang="en-US"/>
          </a:p>
        </p:txBody>
      </p:sp>
    </p:spTree>
  </p:cSld>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Table</a:t>
            </a:r>
            <a:r>
              <a:rPr/>
              <a:t> </a:t>
            </a:r>
            <a:r>
              <a:rPr/>
              <a:t>10.3</a:t>
            </a:r>
            <a:r>
              <a:rPr/>
              <a:t> </a:t>
            </a:r>
            <a:r>
              <a:rPr/>
              <a:t>gives</a:t>
            </a:r>
            <a:r>
              <a:rPr/>
              <a:t> </a:t>
            </a:r>
            <a:r>
              <a:rPr/>
              <a:t>examples</a:t>
            </a:r>
            <a:r>
              <a:rPr/>
              <a:t> </a:t>
            </a:r>
            <a:r>
              <a:rPr/>
              <a:t>of</a:t>
            </a:r>
            <a:r>
              <a:rPr/>
              <a:t> </a:t>
            </a:r>
            <a:r>
              <a:rPr/>
              <a:t>the</a:t>
            </a:r>
            <a:r>
              <a:rPr/>
              <a:t> </a:t>
            </a:r>
            <a:r>
              <a:rPr/>
              <a:t>Gliner</a:t>
            </a:r>
            <a:r>
              <a:rPr/>
              <a:t> </a:t>
            </a:r>
            <a:r>
              <a:rPr/>
              <a:t>et</a:t>
            </a:r>
            <a:r>
              <a:rPr/>
              <a:t> </a:t>
            </a:r>
            <a:r>
              <a:rPr/>
              <a:t>al</a:t>
            </a:r>
            <a:r>
              <a:rPr/>
              <a:t> </a:t>
            </a:r>
            <a:r>
              <a:rPr/>
              <a:t>scales.</a:t>
            </a:r>
          </a:p>
        </p:txBody>
      </p:sp>
      <p:sp>
        <p:nvSpPr>
          <p:cNvPr id="4" name="Slide Number Placeholder 3"/>
          <p:cNvSpPr>
            <a:spLocks noGrp="1"/>
          </p:cNvSpPr>
          <p:nvPr>
            <p:ph type="sldNum" sz="quarter" idx="10"/>
          </p:nvPr>
        </p:nvSpPr>
        <p:spPr/>
        <p:txBody>
          <a:bodyPr/>
          <a:lstStyle/>
          <a:p>
            <a:fld id="{18BDFEC3-8487-43E8-A154-7C12CBC1FFF2}" type="slidenum">
              <a:rPr lang="en-US"/>
              <a:t>179</a:t>
            </a:fld>
            <a:endParaRPr lang="en-US"/>
          </a:p>
        </p:txBody>
      </p:sp>
    </p:spTree>
  </p:cSld>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The</a:t>
            </a:r>
            <a:r>
              <a:rPr/>
              <a:t> </a:t>
            </a:r>
            <a:r>
              <a:rPr/>
              <a:t>level</a:t>
            </a:r>
            <a:r>
              <a:rPr/>
              <a:t> </a:t>
            </a:r>
            <a:r>
              <a:rPr/>
              <a:t>of</a:t>
            </a:r>
            <a:r>
              <a:rPr/>
              <a:t> </a:t>
            </a:r>
            <a:r>
              <a:rPr/>
              <a:t>measurement</a:t>
            </a:r>
            <a:r>
              <a:rPr/>
              <a:t> </a:t>
            </a:r>
            <a:r>
              <a:rPr/>
              <a:t>comes</a:t>
            </a:r>
            <a:r>
              <a:rPr/>
              <a:t> </a:t>
            </a:r>
            <a:r>
              <a:rPr/>
              <a:t>from</a:t>
            </a:r>
            <a:r>
              <a:rPr/>
              <a:t> </a:t>
            </a:r>
            <a:r>
              <a:rPr/>
              <a:t>what</a:t>
            </a:r>
            <a:r>
              <a:rPr/>
              <a:t> </a:t>
            </a:r>
            <a:r>
              <a:rPr/>
              <a:t>you</a:t>
            </a:r>
            <a:r>
              <a:rPr/>
              <a:t> </a:t>
            </a:r>
            <a:r>
              <a:rPr/>
              <a:t>are</a:t>
            </a:r>
            <a:r>
              <a:rPr/>
              <a:t> </a:t>
            </a:r>
            <a:r>
              <a:rPr/>
              <a:t>trying</a:t>
            </a:r>
            <a:r>
              <a:rPr/>
              <a:t> </a:t>
            </a:r>
            <a:r>
              <a:rPr/>
              <a:t>to</a:t>
            </a:r>
            <a:r>
              <a:rPr/>
              <a:t> </a:t>
            </a:r>
            <a:r>
              <a:rPr/>
              <a:t>get</a:t>
            </a:r>
            <a:r>
              <a:rPr/>
              <a:t> </a:t>
            </a:r>
            <a:r>
              <a:rPr/>
              <a:t>at</a:t>
            </a:r>
            <a:r>
              <a:rPr/>
              <a:t> </a:t>
            </a:r>
            <a:r>
              <a:rPr/>
              <a:t>in</a:t>
            </a:r>
            <a:r>
              <a:rPr/>
              <a:t> </a:t>
            </a:r>
            <a:r>
              <a:rPr/>
              <a:t>your</a:t>
            </a:r>
            <a:r>
              <a:rPr/>
              <a:t> </a:t>
            </a:r>
            <a:r>
              <a:rPr/>
              <a:t>research.</a:t>
            </a:r>
          </a:p>
          <a:p>
            <a:pPr lvl="0" marL="0" indent="0">
              <a:buNone/>
            </a:pPr>
          </a:p>
          <a:p>
            <a:pPr lvl="0" marL="0" indent="0">
              <a:buNone/>
            </a:pPr>
            <a:r>
              <a:rPr/>
              <a:t>Measurement</a:t>
            </a:r>
            <a:r>
              <a:rPr/>
              <a:t> </a:t>
            </a:r>
            <a:r>
              <a:rPr/>
              <a:t>scales</a:t>
            </a:r>
            <a:r>
              <a:rPr/>
              <a:t> </a:t>
            </a:r>
            <a:r>
              <a:rPr/>
              <a:t>can</a:t>
            </a:r>
            <a:r>
              <a:rPr/>
              <a:t> </a:t>
            </a:r>
            <a:r>
              <a:rPr/>
              <a:t>limit</a:t>
            </a:r>
            <a:r>
              <a:rPr/>
              <a:t> </a:t>
            </a:r>
            <a:r>
              <a:rPr/>
              <a:t>what</a:t>
            </a:r>
            <a:r>
              <a:rPr/>
              <a:t> </a:t>
            </a:r>
            <a:r>
              <a:rPr/>
              <a:t>you</a:t>
            </a:r>
            <a:r>
              <a:rPr/>
              <a:t> </a:t>
            </a:r>
            <a:r>
              <a:rPr/>
              <a:t>can</a:t>
            </a:r>
            <a:r>
              <a:rPr/>
              <a:t> </a:t>
            </a:r>
            <a:r>
              <a:rPr/>
              <a:t>say</a:t>
            </a:r>
            <a:r>
              <a:rPr/>
              <a:t> </a:t>
            </a:r>
            <a:r>
              <a:rPr/>
              <a:t>about</a:t>
            </a:r>
            <a:r>
              <a:rPr/>
              <a:t> </a:t>
            </a:r>
            <a:r>
              <a:rPr/>
              <a:t>your</a:t>
            </a:r>
            <a:r>
              <a:rPr/>
              <a:t> </a:t>
            </a:r>
            <a:r>
              <a:rPr/>
              <a:t>results.</a:t>
            </a:r>
          </a:p>
        </p:txBody>
      </p:sp>
      <p:sp>
        <p:nvSpPr>
          <p:cNvPr id="4" name="Slide Number Placeholder 3"/>
          <p:cNvSpPr>
            <a:spLocks noGrp="1"/>
          </p:cNvSpPr>
          <p:nvPr>
            <p:ph type="sldNum" sz="quarter" idx="10"/>
          </p:nvPr>
        </p:nvSpPr>
        <p:spPr/>
        <p:txBody>
          <a:bodyPr/>
          <a:lstStyle/>
          <a:p>
            <a:fld id="{18BDFEC3-8487-43E8-A154-7C12CBC1FFF2}" type="slidenum">
              <a:rPr lang="en-US"/>
              <a:t>180</a:t>
            </a:fld>
            <a:endParaRPr lang="en-US"/>
          </a:p>
        </p:txBody>
      </p:sp>
    </p:spTree>
  </p:cSld>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Go</a:t>
            </a:r>
            <a:r>
              <a:rPr/>
              <a:t> </a:t>
            </a:r>
            <a:r>
              <a:rPr/>
              <a:t>back</a:t>
            </a:r>
            <a:r>
              <a:rPr/>
              <a:t> </a:t>
            </a:r>
            <a:r>
              <a:rPr/>
              <a:t>are</a:t>
            </a:r>
            <a:r>
              <a:rPr/>
              <a:t> </a:t>
            </a:r>
            <a:r>
              <a:rPr/>
              <a:t>refer</a:t>
            </a:r>
            <a:r>
              <a:rPr/>
              <a:t> </a:t>
            </a:r>
            <a:r>
              <a:rPr/>
              <a:t>to</a:t>
            </a:r>
            <a:r>
              <a:rPr/>
              <a:t> </a:t>
            </a:r>
            <a:r>
              <a:rPr/>
              <a:t>Figure</a:t>
            </a:r>
            <a:r>
              <a:rPr/>
              <a:t> </a:t>
            </a:r>
            <a:r>
              <a:rPr/>
              <a:t>4.1.</a:t>
            </a:r>
            <a:r>
              <a:rPr/>
              <a:t> </a:t>
            </a:r>
            <a:r>
              <a:rPr/>
              <a:t>Week</a:t>
            </a:r>
            <a:r>
              <a:rPr/>
              <a:t> </a:t>
            </a:r>
            <a:r>
              <a:rPr/>
              <a:t>8</a:t>
            </a:r>
            <a:r>
              <a:rPr/>
              <a:t> </a:t>
            </a:r>
            <a:r>
              <a:rPr/>
              <a:t>activities</a:t>
            </a:r>
            <a:r>
              <a:rPr/>
              <a:t> </a:t>
            </a:r>
            <a:r>
              <a:rPr/>
              <a:t>relate</a:t>
            </a:r>
            <a:r>
              <a:rPr/>
              <a:t> </a:t>
            </a:r>
            <a:r>
              <a:rPr/>
              <a:t>to</a:t>
            </a:r>
            <a:r>
              <a:rPr/>
              <a:t> </a:t>
            </a:r>
            <a:r>
              <a:rPr/>
              <a:t>the</a:t>
            </a:r>
            <a:r>
              <a:rPr/>
              <a:t> </a:t>
            </a:r>
            <a:r>
              <a:rPr/>
              <a:t>exemplar</a:t>
            </a:r>
            <a:r>
              <a:rPr/>
              <a:t> </a:t>
            </a:r>
            <a:r>
              <a:rPr/>
              <a:t>articles.</a:t>
            </a:r>
            <a:r>
              <a:rPr/>
              <a:t> </a:t>
            </a:r>
            <a:r>
              <a:rPr/>
              <a:t>These</a:t>
            </a:r>
            <a:r>
              <a:rPr/>
              <a:t> </a:t>
            </a:r>
            <a:r>
              <a:rPr/>
              <a:t>are</a:t>
            </a:r>
            <a:r>
              <a:rPr/>
              <a:t> </a:t>
            </a:r>
            <a:r>
              <a:rPr/>
              <a:t>on</a:t>
            </a:r>
            <a:r>
              <a:rPr/>
              <a:t> </a:t>
            </a:r>
            <a:r>
              <a:rPr/>
              <a:t>the</a:t>
            </a:r>
            <a:r>
              <a:rPr/>
              <a:t> </a:t>
            </a:r>
            <a:r>
              <a:rPr/>
              <a:t>Canvas</a:t>
            </a:r>
            <a:r>
              <a:rPr/>
              <a:t> </a:t>
            </a:r>
            <a:r>
              <a:rPr/>
              <a:t>site.</a:t>
            </a:r>
            <a:r>
              <a:rPr/>
              <a:t> </a:t>
            </a:r>
            <a:r>
              <a:rPr/>
              <a:t>There</a:t>
            </a:r>
            <a:r>
              <a:rPr/>
              <a:t> </a:t>
            </a:r>
            <a:r>
              <a:rPr/>
              <a:t>are</a:t>
            </a:r>
            <a:r>
              <a:rPr/>
              <a:t> </a:t>
            </a:r>
            <a:r>
              <a:rPr/>
              <a:t>six</a:t>
            </a:r>
            <a:r>
              <a:rPr/>
              <a:t> </a:t>
            </a:r>
            <a:r>
              <a:rPr/>
              <a:t>included.</a:t>
            </a:r>
            <a:r>
              <a:rPr/>
              <a:t> </a:t>
            </a:r>
            <a:r>
              <a:rPr/>
              <a:t>Pick</a:t>
            </a:r>
            <a:r>
              <a:rPr/>
              <a:t> </a:t>
            </a:r>
            <a:r>
              <a:rPr/>
              <a:t>one</a:t>
            </a:r>
            <a:r>
              <a:rPr/>
              <a:t> </a:t>
            </a:r>
            <a:r>
              <a:rPr/>
              <a:t>and</a:t>
            </a:r>
            <a:r>
              <a:rPr/>
              <a:t> </a:t>
            </a:r>
            <a:r>
              <a:rPr/>
              <a:t>get</a:t>
            </a:r>
            <a:r>
              <a:rPr/>
              <a:t> </a:t>
            </a:r>
            <a:r>
              <a:rPr/>
              <a:t>familiar</a:t>
            </a:r>
            <a:r>
              <a:rPr/>
              <a:t> </a:t>
            </a:r>
            <a:r>
              <a:rPr/>
              <a:t>with</a:t>
            </a:r>
            <a:r>
              <a:rPr/>
              <a:t> </a:t>
            </a:r>
            <a:r>
              <a:rPr/>
              <a:t>it.</a:t>
            </a:r>
          </a:p>
        </p:txBody>
      </p:sp>
      <p:sp>
        <p:nvSpPr>
          <p:cNvPr id="4" name="Slide Number Placeholder 3"/>
          <p:cNvSpPr>
            <a:spLocks noGrp="1"/>
          </p:cNvSpPr>
          <p:nvPr>
            <p:ph type="sldNum" sz="quarter" idx="10"/>
          </p:nvPr>
        </p:nvSpPr>
        <p:spPr/>
        <p:txBody>
          <a:bodyPr/>
          <a:lstStyle/>
          <a:p>
            <a:fld id="{18BDFEC3-8487-43E8-A154-7C12CBC1FFF2}" type="slidenum">
              <a:rPr lang="en-US"/>
              <a:t>181</a:t>
            </a:fld>
            <a:endParaRPr lang="en-US"/>
          </a:p>
        </p:txBody>
      </p:sp>
    </p:spTree>
  </p:cSld>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The</a:t>
            </a:r>
            <a:r>
              <a:rPr/>
              <a:t> </a:t>
            </a:r>
            <a:r>
              <a:rPr/>
              <a:t>extent</a:t>
            </a:r>
            <a:r>
              <a:rPr/>
              <a:t> </a:t>
            </a:r>
            <a:r>
              <a:rPr/>
              <a:t>to</a:t>
            </a:r>
            <a:r>
              <a:rPr/>
              <a:t> </a:t>
            </a:r>
            <a:r>
              <a:rPr/>
              <a:t>which</a:t>
            </a:r>
            <a:r>
              <a:rPr/>
              <a:t> </a:t>
            </a:r>
            <a:r>
              <a:rPr/>
              <a:t>results</a:t>
            </a:r>
            <a:r>
              <a:rPr/>
              <a:t> </a:t>
            </a:r>
            <a:r>
              <a:rPr/>
              <a:t>can</a:t>
            </a:r>
            <a:r>
              <a:rPr/>
              <a:t> </a:t>
            </a:r>
            <a:r>
              <a:rPr/>
              <a:t>be</a:t>
            </a:r>
            <a:r>
              <a:rPr/>
              <a:t> </a:t>
            </a:r>
            <a:r>
              <a:rPr/>
              <a:t>generalized</a:t>
            </a:r>
            <a:r>
              <a:rPr/>
              <a:t> </a:t>
            </a:r>
            <a:r>
              <a:rPr/>
              <a:t>beyond</a:t>
            </a:r>
            <a:r>
              <a:rPr/>
              <a:t> </a:t>
            </a:r>
            <a:r>
              <a:rPr/>
              <a:t>this</a:t>
            </a:r>
            <a:r>
              <a:rPr/>
              <a:t> </a:t>
            </a:r>
            <a:r>
              <a:rPr/>
              <a:t>study.</a:t>
            </a:r>
            <a:r>
              <a:rPr/>
              <a:t> </a:t>
            </a:r>
            <a:r>
              <a:rPr/>
              <a:t>Extrapolate</a:t>
            </a:r>
            <a:r>
              <a:rPr/>
              <a:t> </a:t>
            </a:r>
            <a:r>
              <a:rPr/>
              <a:t>to</a:t>
            </a:r>
            <a:r>
              <a:rPr/>
              <a:t> </a:t>
            </a:r>
            <a:r>
              <a:rPr/>
              <a:t>the</a:t>
            </a:r>
            <a:r>
              <a:rPr/>
              <a:t> </a:t>
            </a:r>
            <a:r>
              <a:rPr/>
              <a:t>bigger</a:t>
            </a:r>
            <a:r>
              <a:rPr/>
              <a:t> </a:t>
            </a:r>
            <a:r>
              <a:rPr/>
              <a:t>world.</a:t>
            </a:r>
          </a:p>
          <a:p>
            <a:pPr lvl="0" marL="0" indent="0">
              <a:buNone/>
            </a:pPr>
          </a:p>
          <a:p>
            <a:pPr lvl="0" marL="0" indent="0">
              <a:buNone/>
            </a:pPr>
            <a:r>
              <a:rPr/>
              <a:t>Evaluating</a:t>
            </a:r>
            <a:r>
              <a:rPr/>
              <a:t> </a:t>
            </a:r>
            <a:r>
              <a:rPr/>
              <a:t>freamework</a:t>
            </a:r>
            <a:r>
              <a:rPr/>
              <a:t> </a:t>
            </a:r>
            <a:r>
              <a:rPr/>
              <a:t>(questions</a:t>
            </a:r>
            <a:r>
              <a:rPr/>
              <a:t> </a:t>
            </a:r>
            <a:r>
              <a:rPr/>
              <a:t>14</a:t>
            </a:r>
            <a:r>
              <a:rPr/>
              <a:t> </a:t>
            </a:r>
            <a:r>
              <a:rPr/>
              <a:t>and</a:t>
            </a:r>
            <a:r>
              <a:rPr/>
              <a:t> </a:t>
            </a:r>
            <a:r>
              <a:rPr/>
              <a:t>15).</a:t>
            </a:r>
          </a:p>
          <a:p>
            <a:pPr lvl="0" marL="0" indent="0">
              <a:buNone/>
            </a:pPr>
          </a:p>
          <a:p>
            <a:pPr lvl="0" marL="0" indent="0">
              <a:buNone/>
            </a:pPr>
            <a:r>
              <a:rPr/>
              <a:t>Population:</a:t>
            </a:r>
            <a:r>
              <a:rPr/>
              <a:t> </a:t>
            </a:r>
            <a:r>
              <a:rPr/>
              <a:t>how</a:t>
            </a:r>
            <a:r>
              <a:rPr/>
              <a:t> </a:t>
            </a:r>
            <a:r>
              <a:rPr/>
              <a:t>participants</a:t>
            </a:r>
            <a:r>
              <a:rPr/>
              <a:t> </a:t>
            </a:r>
            <a:r>
              <a:rPr/>
              <a:t>were</a:t>
            </a:r>
            <a:r>
              <a:rPr/>
              <a:t> </a:t>
            </a:r>
            <a:r>
              <a:rPr/>
              <a:t>selected.</a:t>
            </a:r>
          </a:p>
          <a:p>
            <a:pPr lvl="0" marL="0" indent="0">
              <a:buNone/>
            </a:pPr>
          </a:p>
          <a:p>
            <a:pPr lvl="0" marL="0" indent="0">
              <a:buNone/>
            </a:pPr>
            <a:r>
              <a:rPr/>
              <a:t>Ecologic</a:t>
            </a:r>
            <a:r>
              <a:rPr/>
              <a:t> </a:t>
            </a:r>
            <a:r>
              <a:rPr/>
              <a:t>validity:</a:t>
            </a:r>
            <a:r>
              <a:rPr/>
              <a:t> </a:t>
            </a:r>
            <a:r>
              <a:rPr/>
              <a:t>the</a:t>
            </a:r>
            <a:r>
              <a:rPr/>
              <a:t> </a:t>
            </a:r>
            <a:r>
              <a:rPr/>
              <a:t>more</a:t>
            </a:r>
            <a:r>
              <a:rPr/>
              <a:t> </a:t>
            </a:r>
            <a:r>
              <a:rPr/>
              <a:t>control</a:t>
            </a:r>
            <a:r>
              <a:rPr/>
              <a:t> </a:t>
            </a:r>
            <a:r>
              <a:rPr/>
              <a:t>you</a:t>
            </a:r>
            <a:r>
              <a:rPr/>
              <a:t> </a:t>
            </a:r>
            <a:r>
              <a:rPr/>
              <a:t>have,</a:t>
            </a:r>
            <a:r>
              <a:rPr/>
              <a:t> </a:t>
            </a:r>
            <a:r>
              <a:rPr/>
              <a:t>the</a:t>
            </a:r>
            <a:r>
              <a:rPr/>
              <a:t> </a:t>
            </a:r>
            <a:r>
              <a:rPr/>
              <a:t>better</a:t>
            </a:r>
            <a:r>
              <a:rPr/>
              <a:t> </a:t>
            </a:r>
            <a:r>
              <a:rPr/>
              <a:t>the</a:t>
            </a:r>
            <a:r>
              <a:rPr/>
              <a:t> </a:t>
            </a:r>
            <a:r>
              <a:rPr/>
              <a:t>internal</a:t>
            </a:r>
            <a:r>
              <a:rPr/>
              <a:t> </a:t>
            </a:r>
            <a:r>
              <a:rPr/>
              <a:t>validity</a:t>
            </a:r>
            <a:r>
              <a:rPr/>
              <a:t> </a:t>
            </a:r>
            <a:r>
              <a:rPr/>
              <a:t>but</a:t>
            </a:r>
            <a:r>
              <a:rPr/>
              <a:t> </a:t>
            </a:r>
            <a:r>
              <a:rPr/>
              <a:t>the</a:t>
            </a:r>
            <a:r>
              <a:rPr/>
              <a:t> </a:t>
            </a:r>
            <a:r>
              <a:rPr/>
              <a:t>less</a:t>
            </a:r>
            <a:r>
              <a:rPr/>
              <a:t> </a:t>
            </a:r>
            <a:r>
              <a:rPr/>
              <a:t>like</a:t>
            </a:r>
            <a:r>
              <a:rPr/>
              <a:t> </a:t>
            </a:r>
            <a:r>
              <a:rPr/>
              <a:t>it</a:t>
            </a:r>
            <a:r>
              <a:rPr/>
              <a:t> </a:t>
            </a:r>
            <a:r>
              <a:rPr/>
              <a:t>is</a:t>
            </a:r>
            <a:r>
              <a:rPr/>
              <a:t> </a:t>
            </a:r>
            <a:r>
              <a:rPr/>
              <a:t>for</a:t>
            </a:r>
            <a:r>
              <a:rPr/>
              <a:t> </a:t>
            </a:r>
            <a:r>
              <a:rPr/>
              <a:t>real</a:t>
            </a:r>
            <a:r>
              <a:rPr/>
              <a:t> </a:t>
            </a:r>
            <a:r>
              <a:rPr/>
              <a:t>world.</a:t>
            </a:r>
            <a:r>
              <a:rPr/>
              <a:t> </a:t>
            </a:r>
            <a:r>
              <a:rPr/>
              <a:t>The</a:t>
            </a:r>
            <a:r>
              <a:rPr/>
              <a:t> </a:t>
            </a:r>
            <a:r>
              <a:rPr/>
              <a:t>naturalness</a:t>
            </a:r>
            <a:r>
              <a:rPr/>
              <a:t> </a:t>
            </a:r>
            <a:r>
              <a:rPr/>
              <a:t>of</a:t>
            </a:r>
            <a:r>
              <a:rPr/>
              <a:t> </a:t>
            </a:r>
            <a:r>
              <a:rPr/>
              <a:t>the</a:t>
            </a:r>
            <a:r>
              <a:rPr/>
              <a:t> </a:t>
            </a:r>
            <a:r>
              <a:rPr/>
              <a:t>setting,</a:t>
            </a:r>
            <a:r>
              <a:rPr/>
              <a:t> </a:t>
            </a:r>
            <a:r>
              <a:rPr/>
              <a:t>rapport.</a:t>
            </a:r>
          </a:p>
          <a:p>
            <a:pPr lvl="0" marL="0" indent="0">
              <a:buNone/>
            </a:pPr>
          </a:p>
          <a:p>
            <a:pPr lvl="0" marL="0" indent="0">
              <a:buNone/>
            </a:pPr>
            <a:r>
              <a:rPr/>
              <a:t>Figure</a:t>
            </a:r>
            <a:r>
              <a:rPr/>
              <a:t> </a:t>
            </a:r>
            <a:r>
              <a:rPr/>
              <a:t>9.3.</a:t>
            </a:r>
          </a:p>
        </p:txBody>
      </p:sp>
      <p:sp>
        <p:nvSpPr>
          <p:cNvPr id="4" name="Slide Number Placeholder 3"/>
          <p:cNvSpPr>
            <a:spLocks noGrp="1"/>
          </p:cNvSpPr>
          <p:nvPr>
            <p:ph type="sldNum" sz="quarter" idx="10"/>
          </p:nvPr>
        </p:nvSpPr>
        <p:spPr/>
        <p:txBody>
          <a:bodyPr/>
          <a:lstStyle/>
          <a:p>
            <a:fld id="{18BDFEC3-8487-43E8-A154-7C12CBC1FFF2}" type="slidenum">
              <a:rPr lang="en-US"/>
              <a:t>185</a:t>
            </a:fld>
            <a:endParaRPr lang="en-US"/>
          </a:p>
        </p:txBody>
      </p:sp>
    </p:spTree>
  </p:cSld>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Figure</a:t>
            </a:r>
            <a:r>
              <a:rPr/>
              <a:t> </a:t>
            </a:r>
            <a:r>
              <a:rPr/>
              <a:t>9.4.</a:t>
            </a:r>
            <a:r>
              <a:rPr/>
              <a:t> </a:t>
            </a:r>
            <a:r>
              <a:rPr/>
              <a:t>External</a:t>
            </a:r>
            <a:r>
              <a:rPr/>
              <a:t> </a:t>
            </a:r>
            <a:r>
              <a:rPr/>
              <a:t>validity</a:t>
            </a:r>
            <a:r>
              <a:rPr/>
              <a:t> </a:t>
            </a:r>
            <a:r>
              <a:rPr/>
              <a:t>is</a:t>
            </a:r>
            <a:r>
              <a:rPr/>
              <a:t> </a:t>
            </a:r>
            <a:r>
              <a:rPr/>
              <a:t>influenced</a:t>
            </a:r>
            <a:r>
              <a:rPr/>
              <a:t> </a:t>
            </a:r>
            <a:r>
              <a:rPr/>
              <a:t>by</a:t>
            </a:r>
            <a:r>
              <a:rPr/>
              <a:t> </a:t>
            </a:r>
            <a:r>
              <a:rPr/>
              <a:t>the</a:t>
            </a:r>
            <a:r>
              <a:rPr/>
              <a:t> </a:t>
            </a:r>
            <a:r>
              <a:rPr/>
              <a:t>sampling</a:t>
            </a:r>
            <a:r>
              <a:rPr/>
              <a:t> </a:t>
            </a:r>
            <a:r>
              <a:rPr/>
              <a:t>process.</a:t>
            </a:r>
            <a:r>
              <a:rPr/>
              <a:t> </a:t>
            </a:r>
            <a:r>
              <a:rPr/>
              <a:t>Internal</a:t>
            </a:r>
            <a:r>
              <a:rPr/>
              <a:t> </a:t>
            </a:r>
            <a:r>
              <a:rPr/>
              <a:t>validity</a:t>
            </a:r>
            <a:r>
              <a:rPr/>
              <a:t> </a:t>
            </a:r>
            <a:r>
              <a:rPr/>
              <a:t>is</a:t>
            </a:r>
            <a:r>
              <a:rPr/>
              <a:t> </a:t>
            </a:r>
            <a:r>
              <a:rPr/>
              <a:t>influenced</a:t>
            </a:r>
            <a:r>
              <a:rPr/>
              <a:t> </a:t>
            </a:r>
            <a:r>
              <a:rPr/>
              <a:t>by</a:t>
            </a:r>
            <a:r>
              <a:rPr/>
              <a:t> </a:t>
            </a:r>
            <a:r>
              <a:rPr/>
              <a:t>the</a:t>
            </a:r>
            <a:r>
              <a:rPr/>
              <a:t> </a:t>
            </a:r>
            <a:r>
              <a:rPr/>
              <a:t>allocation</a:t>
            </a:r>
            <a:r>
              <a:rPr/>
              <a:t> </a:t>
            </a:r>
            <a:r>
              <a:rPr/>
              <a:t>of</a:t>
            </a:r>
            <a:r>
              <a:rPr/>
              <a:t> </a:t>
            </a:r>
            <a:r>
              <a:rPr/>
              <a:t>this</a:t>
            </a:r>
            <a:r>
              <a:rPr/>
              <a:t> </a:t>
            </a:r>
            <a:r>
              <a:rPr/>
              <a:t>sample</a:t>
            </a:r>
            <a:r>
              <a:rPr/>
              <a:t> </a:t>
            </a:r>
            <a:r>
              <a:rPr/>
              <a:t>to</a:t>
            </a:r>
            <a:r>
              <a:rPr/>
              <a:t> </a:t>
            </a:r>
            <a:r>
              <a:rPr/>
              <a:t>treatment</a:t>
            </a:r>
            <a:r>
              <a:rPr/>
              <a:t> </a:t>
            </a:r>
            <a:r>
              <a:rPr/>
              <a:t>groups.</a:t>
            </a:r>
          </a:p>
        </p:txBody>
      </p:sp>
      <p:sp>
        <p:nvSpPr>
          <p:cNvPr id="4" name="Slide Number Placeholder 3"/>
          <p:cNvSpPr>
            <a:spLocks noGrp="1"/>
          </p:cNvSpPr>
          <p:nvPr>
            <p:ph type="sldNum" sz="quarter" idx="10"/>
          </p:nvPr>
        </p:nvSpPr>
        <p:spPr/>
        <p:txBody>
          <a:bodyPr/>
          <a:lstStyle/>
          <a:p>
            <a:fld id="{18BDFEC3-8487-43E8-A154-7C12CBC1FFF2}" type="slidenum">
              <a:rPr lang="en-US"/>
              <a:t>189</a:t>
            </a:fld>
            <a:endParaRPr lang="en-US"/>
          </a:p>
        </p:txBody>
      </p:sp>
    </p:spTree>
  </p:cSld>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Factor</a:t>
            </a:r>
            <a:r>
              <a:rPr/>
              <a:t> </a:t>
            </a:r>
            <a:r>
              <a:rPr/>
              <a:t>analysis</a:t>
            </a:r>
            <a:r>
              <a:rPr/>
              <a:t> </a:t>
            </a:r>
            <a:r>
              <a:rPr/>
              <a:t>is</a:t>
            </a:r>
            <a:r>
              <a:rPr/>
              <a:t> </a:t>
            </a:r>
            <a:r>
              <a:rPr/>
              <a:t>a</a:t>
            </a:r>
            <a:r>
              <a:rPr/>
              <a:t> </a:t>
            </a:r>
            <a:r>
              <a:rPr/>
              <a:t>method</a:t>
            </a:r>
            <a:r>
              <a:rPr/>
              <a:t> </a:t>
            </a:r>
            <a:r>
              <a:rPr/>
              <a:t>of</a:t>
            </a:r>
            <a:r>
              <a:rPr/>
              <a:t> </a:t>
            </a:r>
            <a:r>
              <a:rPr/>
              <a:t>grouping</a:t>
            </a:r>
            <a:r>
              <a:rPr/>
              <a:t> </a:t>
            </a:r>
            <a:r>
              <a:rPr/>
              <a:t>items</a:t>
            </a:r>
            <a:r>
              <a:rPr/>
              <a:t> </a:t>
            </a:r>
            <a:r>
              <a:rPr/>
              <a:t>representative</a:t>
            </a:r>
            <a:r>
              <a:rPr/>
              <a:t> </a:t>
            </a:r>
            <a:r>
              <a:rPr/>
              <a:t>of</a:t>
            </a:r>
            <a:r>
              <a:rPr/>
              <a:t> </a:t>
            </a:r>
            <a:r>
              <a:rPr/>
              <a:t>individual</a:t>
            </a:r>
            <a:r>
              <a:rPr/>
              <a:t> </a:t>
            </a:r>
            <a:r>
              <a:rPr/>
              <a:t>constructs.</a:t>
            </a:r>
          </a:p>
          <a:p>
            <a:pPr lvl="0" marL="0" indent="0">
              <a:buNone/>
            </a:pPr>
          </a:p>
          <a:p>
            <a:pPr lvl="0" marL="0" indent="0">
              <a:buNone/>
            </a:pPr>
            <a:r>
              <a:rPr/>
              <a:t>In</a:t>
            </a:r>
            <a:r>
              <a:rPr/>
              <a:t> </a:t>
            </a:r>
            <a:r>
              <a:rPr/>
              <a:t>the</a:t>
            </a:r>
            <a:r>
              <a:rPr/>
              <a:t> </a:t>
            </a:r>
            <a:r>
              <a:rPr/>
              <a:t>week</a:t>
            </a:r>
            <a:r>
              <a:rPr/>
              <a:t> </a:t>
            </a:r>
            <a:r>
              <a:rPr/>
              <a:t>9</a:t>
            </a:r>
            <a:r>
              <a:rPr/>
              <a:t> </a:t>
            </a:r>
            <a:r>
              <a:rPr/>
              <a:t>folder</a:t>
            </a:r>
            <a:r>
              <a:rPr/>
              <a:t> </a:t>
            </a:r>
            <a:r>
              <a:rPr/>
              <a:t>is</a:t>
            </a:r>
            <a:r>
              <a:rPr/>
              <a:t> </a:t>
            </a:r>
            <a:r>
              <a:rPr/>
              <a:t>the</a:t>
            </a:r>
            <a:r>
              <a:rPr/>
              <a:t> </a:t>
            </a:r>
            <a:r>
              <a:rPr/>
              <a:t>MOTIV*</a:t>
            </a:r>
            <a:r>
              <a:rPr/>
              <a:t> </a:t>
            </a:r>
            <a:r>
              <a:rPr/>
              <a:t>document.</a:t>
            </a:r>
            <a:r>
              <a:rPr/>
              <a:t> </a:t>
            </a:r>
            <a:r>
              <a:rPr/>
              <a:t>The</a:t>
            </a:r>
            <a:r>
              <a:rPr/>
              <a:t> </a:t>
            </a:r>
            <a:r>
              <a:rPr/>
              <a:t>CES-D</a:t>
            </a:r>
            <a:r>
              <a:rPr/>
              <a:t> </a:t>
            </a:r>
            <a:r>
              <a:rPr/>
              <a:t>score</a:t>
            </a:r>
            <a:r>
              <a:rPr/>
              <a:t> </a:t>
            </a:r>
            <a:r>
              <a:rPr/>
              <a:t>has</a:t>
            </a:r>
            <a:r>
              <a:rPr/>
              <a:t> </a:t>
            </a:r>
            <a:r>
              <a:rPr/>
              <a:t>twenty</a:t>
            </a:r>
            <a:r>
              <a:rPr/>
              <a:t> </a:t>
            </a:r>
            <a:r>
              <a:rPr/>
              <a:t>items</a:t>
            </a:r>
            <a:r>
              <a:rPr/>
              <a:t> </a:t>
            </a:r>
            <a:r>
              <a:rPr/>
              <a:t>rated</a:t>
            </a:r>
            <a:r>
              <a:rPr/>
              <a:t> </a:t>
            </a:r>
            <a:r>
              <a:rPr/>
              <a:t>on</a:t>
            </a:r>
            <a:r>
              <a:rPr/>
              <a:t> </a:t>
            </a:r>
            <a:r>
              <a:rPr/>
              <a:t>a</a:t>
            </a:r>
            <a:r>
              <a:rPr/>
              <a:t> </a:t>
            </a:r>
            <a:r>
              <a:rPr/>
              <a:t>0</a:t>
            </a:r>
            <a:r>
              <a:rPr/>
              <a:t> </a:t>
            </a:r>
            <a:r>
              <a:rPr/>
              <a:t>to</a:t>
            </a:r>
            <a:r>
              <a:rPr/>
              <a:t> </a:t>
            </a:r>
            <a:r>
              <a:rPr/>
              <a:t>4</a:t>
            </a:r>
            <a:r>
              <a:rPr/>
              <a:t> </a:t>
            </a:r>
            <a:r>
              <a:rPr/>
              <a:t>scale,</a:t>
            </a:r>
            <a:r>
              <a:rPr/>
              <a:t> </a:t>
            </a:r>
            <a:r>
              <a:rPr/>
              <a:t>with</a:t>
            </a:r>
            <a:r>
              <a:rPr/>
              <a:t> </a:t>
            </a:r>
            <a:r>
              <a:rPr/>
              <a:t>four</a:t>
            </a:r>
            <a:r>
              <a:rPr/>
              <a:t> </a:t>
            </a:r>
            <a:r>
              <a:rPr/>
              <a:t>of</a:t>
            </a:r>
            <a:r>
              <a:rPr/>
              <a:t> </a:t>
            </a:r>
            <a:r>
              <a:rPr/>
              <a:t>the</a:t>
            </a:r>
            <a:r>
              <a:rPr/>
              <a:t> </a:t>
            </a:r>
            <a:r>
              <a:rPr/>
              <a:t>items</a:t>
            </a:r>
            <a:r>
              <a:rPr/>
              <a:t> </a:t>
            </a:r>
            <a:r>
              <a:rPr/>
              <a:t>reverse</a:t>
            </a:r>
            <a:r>
              <a:rPr/>
              <a:t> </a:t>
            </a:r>
            <a:r>
              <a:rPr/>
              <a:t>scaled.</a:t>
            </a:r>
          </a:p>
          <a:p>
            <a:pPr lvl="0" marL="0" indent="0">
              <a:buNone/>
            </a:pPr>
          </a:p>
          <a:p>
            <a:pPr lvl="0" marL="0" indent="0">
              <a:buNone/>
            </a:pPr>
            <a:r>
              <a:rPr/>
              <a:t>There</a:t>
            </a:r>
            <a:r>
              <a:rPr/>
              <a:t> </a:t>
            </a:r>
            <a:r>
              <a:rPr/>
              <a:t>is</a:t>
            </a:r>
            <a:r>
              <a:rPr/>
              <a:t> </a:t>
            </a:r>
            <a:r>
              <a:rPr/>
              <a:t>a</a:t>
            </a:r>
            <a:r>
              <a:rPr/>
              <a:t> </a:t>
            </a:r>
            <a:r>
              <a:rPr/>
              <a:t>somatic</a:t>
            </a:r>
            <a:r>
              <a:rPr/>
              <a:t> </a:t>
            </a:r>
            <a:r>
              <a:rPr/>
              <a:t>factor</a:t>
            </a:r>
            <a:r>
              <a:rPr/>
              <a:t> </a:t>
            </a:r>
            <a:r>
              <a:rPr/>
              <a:t>in</a:t>
            </a:r>
            <a:r>
              <a:rPr/>
              <a:t> </a:t>
            </a:r>
            <a:r>
              <a:rPr/>
              <a:t>this</a:t>
            </a:r>
            <a:r>
              <a:rPr/>
              <a:t> </a:t>
            </a:r>
            <a:r>
              <a:rPr/>
              <a:t>scale.</a:t>
            </a:r>
            <a:r>
              <a:rPr/>
              <a:t> </a:t>
            </a:r>
            <a:r>
              <a:rPr/>
              <a:t>This</a:t>
            </a:r>
            <a:r>
              <a:rPr/>
              <a:t> </a:t>
            </a:r>
            <a:r>
              <a:rPr/>
              <a:t>might</a:t>
            </a:r>
            <a:r>
              <a:rPr/>
              <a:t> </a:t>
            </a:r>
            <a:r>
              <a:rPr/>
              <a:t>be</a:t>
            </a:r>
            <a:r>
              <a:rPr/>
              <a:t> </a:t>
            </a:r>
            <a:r>
              <a:rPr/>
              <a:t>considered</a:t>
            </a:r>
            <a:r>
              <a:rPr/>
              <a:t> </a:t>
            </a:r>
            <a:r>
              <a:rPr/>
              <a:t>a</a:t>
            </a:r>
            <a:r>
              <a:rPr/>
              <a:t> </a:t>
            </a:r>
            <a:r>
              <a:rPr/>
              <a:t>subscale.</a:t>
            </a:r>
            <a:r>
              <a:rPr/>
              <a:t> </a:t>
            </a:r>
            <a:r>
              <a:rPr/>
              <a:t>Run</a:t>
            </a:r>
            <a:r>
              <a:rPr/>
              <a:t> </a:t>
            </a:r>
            <a:r>
              <a:rPr/>
              <a:t>a</a:t>
            </a:r>
            <a:r>
              <a:rPr/>
              <a:t> </a:t>
            </a:r>
            <a:r>
              <a:rPr/>
              <a:t>factor</a:t>
            </a:r>
            <a:r>
              <a:rPr/>
              <a:t> </a:t>
            </a:r>
            <a:r>
              <a:rPr/>
              <a:t>analysis,</a:t>
            </a:r>
            <a:r>
              <a:rPr/>
              <a:t> </a:t>
            </a:r>
            <a:r>
              <a:rPr/>
              <a:t>even</a:t>
            </a:r>
            <a:r>
              <a:rPr/>
              <a:t> </a:t>
            </a:r>
            <a:r>
              <a:rPr/>
              <a:t>though</a:t>
            </a:r>
            <a:r>
              <a:rPr/>
              <a:t> </a:t>
            </a:r>
            <a:r>
              <a:rPr/>
              <a:t>it</a:t>
            </a:r>
            <a:r>
              <a:rPr/>
              <a:t> </a:t>
            </a:r>
            <a:r>
              <a:rPr/>
              <a:t>only</a:t>
            </a:r>
            <a:r>
              <a:rPr/>
              <a:t> </a:t>
            </a:r>
            <a:r>
              <a:rPr/>
              <a:t>has</a:t>
            </a:r>
            <a:r>
              <a:rPr/>
              <a:t> </a:t>
            </a:r>
            <a:r>
              <a:rPr/>
              <a:t>four</a:t>
            </a:r>
            <a:r>
              <a:rPr/>
              <a:t> </a:t>
            </a:r>
            <a:r>
              <a:rPr/>
              <a:t>levels.</a:t>
            </a:r>
            <a:r>
              <a:rPr/>
              <a:t> </a:t>
            </a:r>
            <a:r>
              <a:rPr/>
              <a:t>Do</a:t>
            </a:r>
            <a:r>
              <a:rPr/>
              <a:t> </a:t>
            </a:r>
            <a:r>
              <a:rPr/>
              <a:t>the</a:t>
            </a:r>
            <a:r>
              <a:rPr/>
              <a:t> </a:t>
            </a:r>
            <a:r>
              <a:rPr/>
              <a:t>items</a:t>
            </a:r>
            <a:r>
              <a:rPr/>
              <a:t> </a:t>
            </a:r>
            <a:r>
              <a:rPr/>
              <a:t>all</a:t>
            </a:r>
            <a:r>
              <a:rPr/>
              <a:t> </a:t>
            </a:r>
            <a:r>
              <a:rPr/>
              <a:t>hang</a:t>
            </a:r>
            <a:r>
              <a:rPr/>
              <a:t> </a:t>
            </a:r>
            <a:r>
              <a:rPr/>
              <a:t>together.</a:t>
            </a:r>
          </a:p>
        </p:txBody>
      </p:sp>
      <p:sp>
        <p:nvSpPr>
          <p:cNvPr id="4" name="Slide Number Placeholder 3"/>
          <p:cNvSpPr>
            <a:spLocks noGrp="1"/>
          </p:cNvSpPr>
          <p:nvPr>
            <p:ph type="sldNum" sz="quarter" idx="10"/>
          </p:nvPr>
        </p:nvSpPr>
        <p:spPr/>
        <p:txBody>
          <a:bodyPr/>
          <a:lstStyle/>
          <a:p>
            <a:fld id="{18BDFEC3-8487-43E8-A154-7C12CBC1FFF2}" type="slidenum">
              <a:rPr lang="en-US"/>
              <a:t>190</a:t>
            </a:fld>
            <a:endParaRPr lang="en-US"/>
          </a:p>
        </p:txBody>
      </p:sp>
    </p:spTree>
  </p:cSld>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The</a:t>
            </a:r>
            <a:r>
              <a:rPr/>
              <a:t> </a:t>
            </a:r>
            <a:r>
              <a:rPr/>
              <a:t>ones</a:t>
            </a:r>
            <a:r>
              <a:rPr/>
              <a:t> </a:t>
            </a:r>
            <a:r>
              <a:rPr/>
              <a:t>in</a:t>
            </a:r>
            <a:r>
              <a:rPr/>
              <a:t> </a:t>
            </a:r>
            <a:r>
              <a:rPr/>
              <a:t>yellow.</a:t>
            </a:r>
            <a:r>
              <a:rPr/>
              <a:t> </a:t>
            </a:r>
            <a:r>
              <a:rPr/>
              <a:t>Multiple</a:t>
            </a:r>
            <a:r>
              <a:rPr/>
              <a:t> </a:t>
            </a:r>
            <a:r>
              <a:rPr/>
              <a:t>items</a:t>
            </a:r>
            <a:r>
              <a:rPr/>
              <a:t> </a:t>
            </a:r>
            <a:r>
              <a:rPr/>
              <a:t>to</a:t>
            </a:r>
            <a:r>
              <a:rPr/>
              <a:t> </a:t>
            </a:r>
            <a:r>
              <a:rPr/>
              <a:t>represent</a:t>
            </a:r>
            <a:r>
              <a:rPr/>
              <a:t> </a:t>
            </a:r>
            <a:r>
              <a:rPr/>
              <a:t>a</a:t>
            </a:r>
            <a:r>
              <a:rPr/>
              <a:t> </a:t>
            </a:r>
            <a:r>
              <a:rPr/>
              <a:t>measure.</a:t>
            </a:r>
            <a:r>
              <a:rPr/>
              <a:t> </a:t>
            </a:r>
            <a:r>
              <a:rPr/>
              <a:t>Is</a:t>
            </a:r>
            <a:r>
              <a:rPr/>
              <a:t> </a:t>
            </a:r>
            <a:r>
              <a:rPr/>
              <a:t>there</a:t>
            </a:r>
            <a:r>
              <a:rPr/>
              <a:t> </a:t>
            </a:r>
            <a:r>
              <a:rPr/>
              <a:t>variability</a:t>
            </a:r>
            <a:r>
              <a:rPr/>
              <a:t> </a:t>
            </a:r>
            <a:r>
              <a:rPr/>
              <a:t>in</a:t>
            </a:r>
            <a:r>
              <a:rPr/>
              <a:t> </a:t>
            </a:r>
            <a:r>
              <a:rPr/>
              <a:t>any</a:t>
            </a:r>
            <a:r>
              <a:rPr/>
              <a:t> </a:t>
            </a:r>
            <a:r>
              <a:rPr/>
              <a:t>of</a:t>
            </a:r>
            <a:r>
              <a:rPr/>
              <a:t> </a:t>
            </a:r>
            <a:r>
              <a:rPr/>
              <a:t>those</a:t>
            </a:r>
            <a:r>
              <a:rPr/>
              <a:t> </a:t>
            </a:r>
            <a:r>
              <a:rPr/>
              <a:t>items.</a:t>
            </a:r>
            <a:r>
              <a:rPr/>
              <a:t> </a:t>
            </a:r>
            <a:r>
              <a:rPr/>
              <a:t>If</a:t>
            </a:r>
            <a:r>
              <a:rPr/>
              <a:t> </a:t>
            </a:r>
            <a:r>
              <a:rPr/>
              <a:t>you</a:t>
            </a:r>
            <a:r>
              <a:rPr/>
              <a:t> </a:t>
            </a:r>
            <a:r>
              <a:rPr/>
              <a:t>had</a:t>
            </a:r>
            <a:r>
              <a:rPr/>
              <a:t> </a:t>
            </a:r>
            <a:r>
              <a:rPr/>
              <a:t>selected</a:t>
            </a:r>
            <a:r>
              <a:rPr/>
              <a:t> </a:t>
            </a:r>
            <a:r>
              <a:rPr/>
              <a:t>one</a:t>
            </a:r>
            <a:r>
              <a:rPr/>
              <a:t> </a:t>
            </a:r>
            <a:r>
              <a:rPr/>
              <a:t>and</a:t>
            </a:r>
            <a:r>
              <a:rPr/>
              <a:t> </a:t>
            </a:r>
            <a:r>
              <a:rPr/>
              <a:t>only</a:t>
            </a:r>
            <a:r>
              <a:rPr/>
              <a:t> </a:t>
            </a:r>
            <a:r>
              <a:rPr/>
              <a:t>one</a:t>
            </a:r>
            <a:r>
              <a:rPr/>
              <a:t> </a:t>
            </a:r>
            <a:r>
              <a:rPr/>
              <a:t>item,</a:t>
            </a:r>
            <a:r>
              <a:rPr/>
              <a:t> </a:t>
            </a:r>
            <a:r>
              <a:rPr/>
              <a:t>it</a:t>
            </a:r>
            <a:r>
              <a:rPr/>
              <a:t> </a:t>
            </a:r>
            <a:r>
              <a:rPr/>
              <a:t>might</a:t>
            </a:r>
            <a:r>
              <a:rPr/>
              <a:t> </a:t>
            </a:r>
            <a:r>
              <a:rPr/>
              <a:t>be</a:t>
            </a:r>
            <a:r>
              <a:rPr/>
              <a:t> </a:t>
            </a:r>
            <a:r>
              <a:rPr/>
              <a:t>influenced</a:t>
            </a:r>
            <a:r>
              <a:rPr/>
              <a:t> </a:t>
            </a:r>
            <a:r>
              <a:rPr/>
              <a:t>by</a:t>
            </a:r>
            <a:r>
              <a:rPr/>
              <a:t> </a:t>
            </a:r>
            <a:r>
              <a:rPr/>
              <a:t>external</a:t>
            </a:r>
            <a:r>
              <a:rPr/>
              <a:t> </a:t>
            </a:r>
            <a:r>
              <a:rPr/>
              <a:t>factors</a:t>
            </a:r>
            <a:r>
              <a:rPr/>
              <a:t> </a:t>
            </a:r>
            <a:r>
              <a:rPr/>
              <a:t>like</a:t>
            </a:r>
            <a:r>
              <a:rPr/>
              <a:t> </a:t>
            </a:r>
            <a:r>
              <a:rPr/>
              <a:t>your</a:t>
            </a:r>
            <a:r>
              <a:rPr/>
              <a:t> </a:t>
            </a:r>
            <a:r>
              <a:rPr/>
              <a:t>mood.</a:t>
            </a:r>
            <a:r>
              <a:rPr/>
              <a:t> </a:t>
            </a:r>
            <a:r>
              <a:rPr/>
              <a:t>Multiple</a:t>
            </a:r>
            <a:r>
              <a:rPr/>
              <a:t> </a:t>
            </a:r>
            <a:r>
              <a:rPr/>
              <a:t>items</a:t>
            </a:r>
            <a:r>
              <a:rPr/>
              <a:t> </a:t>
            </a:r>
            <a:r>
              <a:rPr/>
              <a:t>avoid</a:t>
            </a:r>
            <a:r>
              <a:rPr/>
              <a:t> </a:t>
            </a:r>
            <a:r>
              <a:rPr/>
              <a:t>this</a:t>
            </a:r>
            <a:r>
              <a:rPr/>
              <a:t> </a:t>
            </a:r>
            <a:r>
              <a:rPr/>
              <a:t>problem.</a:t>
            </a:r>
          </a:p>
          <a:p>
            <a:pPr lvl="0" marL="0" indent="0">
              <a:buNone/>
            </a:pPr>
          </a:p>
          <a:p>
            <a:pPr lvl="0" marL="0" indent="0">
              <a:buNone/>
            </a:pPr>
            <a:r>
              <a:rPr/>
              <a:t>The</a:t>
            </a:r>
            <a:r>
              <a:rPr/>
              <a:t> </a:t>
            </a:r>
            <a:r>
              <a:rPr/>
              <a:t>N</a:t>
            </a:r>
            <a:r>
              <a:rPr/>
              <a:t> </a:t>
            </a:r>
            <a:r>
              <a:rPr/>
              <a:t>items</a:t>
            </a:r>
            <a:r>
              <a:rPr/>
              <a:t> </a:t>
            </a:r>
            <a:r>
              <a:rPr/>
              <a:t>had</a:t>
            </a:r>
            <a:r>
              <a:rPr/>
              <a:t> </a:t>
            </a:r>
            <a:r>
              <a:rPr/>
              <a:t>Cronbach’s</a:t>
            </a:r>
            <a:r>
              <a:rPr/>
              <a:t> </a:t>
            </a:r>
            <a:r>
              <a:rPr/>
              <a:t>alpha</a:t>
            </a:r>
            <a:r>
              <a:rPr/>
              <a:t> </a:t>
            </a:r>
            <a:r>
              <a:rPr/>
              <a:t>of</a:t>
            </a:r>
            <a:r>
              <a:rPr/>
              <a:t> </a:t>
            </a:r>
            <a:r>
              <a:rPr/>
              <a:t>??</a:t>
            </a:r>
            <a:r>
              <a:rPr/>
              <a:t> </a:t>
            </a:r>
            <a:r>
              <a:rPr/>
              <a:t>and</a:t>
            </a:r>
            <a:r>
              <a:rPr/>
              <a:t> </a:t>
            </a:r>
            <a:r>
              <a:rPr/>
              <a:t>the</a:t>
            </a:r>
            <a:r>
              <a:rPr/>
              <a:t> </a:t>
            </a:r>
            <a:r>
              <a:rPr/>
              <a:t>C</a:t>
            </a:r>
            <a:r>
              <a:rPr/>
              <a:t> </a:t>
            </a:r>
            <a:r>
              <a:rPr/>
              <a:t>items</a:t>
            </a:r>
            <a:r>
              <a:rPr/>
              <a:t> </a:t>
            </a:r>
            <a:r>
              <a:rPr/>
              <a:t>had</a:t>
            </a:r>
            <a:r>
              <a:rPr/>
              <a:t> </a:t>
            </a:r>
            <a:r>
              <a:rPr/>
              <a:t>Cronbach’s</a:t>
            </a:r>
            <a:r>
              <a:rPr/>
              <a:t> </a:t>
            </a:r>
            <a:r>
              <a:rPr/>
              <a:t>alpha</a:t>
            </a:r>
            <a:r>
              <a:rPr/>
              <a:t> </a:t>
            </a:r>
            <a:r>
              <a:rPr/>
              <a:t>of</a:t>
            </a:r>
            <a:r>
              <a:rPr/>
              <a:t> </a:t>
            </a:r>
            <a:r>
              <a:rPr/>
              <a:t>??.</a:t>
            </a:r>
          </a:p>
          <a:p>
            <a:pPr lvl="0" marL="0" indent="0">
              <a:buNone/>
            </a:pPr>
          </a:p>
          <a:p>
            <a:pPr lvl="0" marL="0" indent="0">
              <a:buNone/>
            </a:pPr>
            <a:r>
              <a:rPr/>
              <a:t>A</a:t>
            </a:r>
            <a:r>
              <a:rPr/>
              <a:t> </a:t>
            </a:r>
            <a:r>
              <a:rPr/>
              <a:t>factor</a:t>
            </a:r>
            <a:r>
              <a:rPr/>
              <a:t> </a:t>
            </a:r>
            <a:r>
              <a:rPr/>
              <a:t>analysis</a:t>
            </a:r>
            <a:r>
              <a:rPr/>
              <a:t> </a:t>
            </a:r>
            <a:r>
              <a:rPr/>
              <a:t>allows</a:t>
            </a:r>
            <a:r>
              <a:rPr/>
              <a:t> </a:t>
            </a:r>
            <a:r>
              <a:rPr/>
              <a:t>us</a:t>
            </a:r>
            <a:r>
              <a:rPr/>
              <a:t> </a:t>
            </a:r>
            <a:r>
              <a:rPr/>
              <a:t>to</a:t>
            </a:r>
            <a:r>
              <a:rPr/>
              <a:t> </a:t>
            </a:r>
            <a:r>
              <a:rPr/>
              <a:t>see</a:t>
            </a:r>
            <a:r>
              <a:rPr/>
              <a:t> </a:t>
            </a:r>
            <a:r>
              <a:rPr/>
              <a:t>if</a:t>
            </a:r>
            <a:r>
              <a:rPr/>
              <a:t> </a:t>
            </a:r>
            <a:r>
              <a:rPr/>
              <a:t>the</a:t>
            </a:r>
            <a:r>
              <a:rPr/>
              <a:t> </a:t>
            </a:r>
            <a:r>
              <a:rPr/>
              <a:t>measure</a:t>
            </a:r>
            <a:r>
              <a:rPr/>
              <a:t> </a:t>
            </a:r>
            <a:r>
              <a:rPr/>
              <a:t>is</a:t>
            </a:r>
            <a:r>
              <a:rPr/>
              <a:t> </a:t>
            </a:r>
            <a:r>
              <a:rPr/>
              <a:t>behaving</a:t>
            </a:r>
            <a:r>
              <a:rPr/>
              <a:t> </a:t>
            </a:r>
            <a:r>
              <a:rPr/>
              <a:t>the</a:t>
            </a:r>
            <a:r>
              <a:rPr/>
              <a:t> </a:t>
            </a:r>
            <a:r>
              <a:rPr/>
              <a:t>way</a:t>
            </a:r>
            <a:r>
              <a:rPr/>
              <a:t> </a:t>
            </a:r>
            <a:r>
              <a:rPr/>
              <a:t>we</a:t>
            </a:r>
            <a:r>
              <a:rPr/>
              <a:t> </a:t>
            </a:r>
            <a:r>
              <a:rPr/>
              <a:t>expect</a:t>
            </a:r>
            <a:r>
              <a:rPr/>
              <a:t> </a:t>
            </a:r>
            <a:r>
              <a:rPr/>
              <a:t>it</a:t>
            </a:r>
            <a:r>
              <a:rPr/>
              <a:t> </a:t>
            </a:r>
            <a:r>
              <a:rPr/>
              <a:t>to.</a:t>
            </a:r>
          </a:p>
        </p:txBody>
      </p:sp>
      <p:sp>
        <p:nvSpPr>
          <p:cNvPr id="4" name="Slide Number Placeholder 3"/>
          <p:cNvSpPr>
            <a:spLocks noGrp="1"/>
          </p:cNvSpPr>
          <p:nvPr>
            <p:ph type="sldNum" sz="quarter" idx="10"/>
          </p:nvPr>
        </p:nvSpPr>
        <p:spPr/>
        <p:txBody>
          <a:bodyPr/>
          <a:lstStyle/>
          <a:p>
            <a:fld id="{18BDFEC3-8487-43E8-A154-7C12CBC1FFF2}" type="slidenum">
              <a:rPr lang="en-US"/>
              <a:t>191</a:t>
            </a:fld>
            <a:endParaRPr lang="en-US"/>
          </a:p>
        </p:txBody>
      </p:sp>
    </p:spTree>
  </p:cSld>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Table</a:t>
            </a:r>
            <a:r>
              <a:rPr/>
              <a:t> </a:t>
            </a:r>
            <a:r>
              <a:rPr/>
              <a:t>13.1</a:t>
            </a:r>
            <a:r>
              <a:rPr/>
              <a:t> </a:t>
            </a:r>
            <a:r>
              <a:rPr/>
              <a:t>is</a:t>
            </a:r>
            <a:r>
              <a:rPr/>
              <a:t> </a:t>
            </a:r>
            <a:r>
              <a:rPr/>
              <a:t>useful</a:t>
            </a:r>
            <a:r>
              <a:rPr/>
              <a:t> </a:t>
            </a:r>
            <a:r>
              <a:rPr/>
              <a:t>in</a:t>
            </a:r>
            <a:r>
              <a:rPr/>
              <a:t> </a:t>
            </a:r>
            <a:r>
              <a:rPr/>
              <a:t>terms</a:t>
            </a:r>
            <a:r>
              <a:rPr/>
              <a:t> </a:t>
            </a:r>
            <a:r>
              <a:rPr/>
              <a:t>of</a:t>
            </a:r>
            <a:r>
              <a:rPr/>
              <a:t> </a:t>
            </a:r>
            <a:r>
              <a:rPr/>
              <a:t>the</a:t>
            </a:r>
            <a:r>
              <a:rPr/>
              <a:t> </a:t>
            </a:r>
            <a:r>
              <a:rPr/>
              <a:t>various</a:t>
            </a:r>
            <a:r>
              <a:rPr/>
              <a:t> </a:t>
            </a:r>
            <a:r>
              <a:rPr/>
              <a:t>things</a:t>
            </a:r>
            <a:r>
              <a:rPr/>
              <a:t> </a:t>
            </a:r>
            <a:r>
              <a:rPr/>
              <a:t>that</a:t>
            </a:r>
            <a:r>
              <a:rPr/>
              <a:t> </a:t>
            </a:r>
            <a:r>
              <a:rPr/>
              <a:t>we</a:t>
            </a:r>
            <a:r>
              <a:rPr/>
              <a:t> </a:t>
            </a:r>
            <a:r>
              <a:rPr/>
              <a:t>will</a:t>
            </a:r>
            <a:r>
              <a:rPr/>
              <a:t> </a:t>
            </a:r>
            <a:r>
              <a:rPr/>
              <a:t>touch</a:t>
            </a:r>
            <a:r>
              <a:rPr/>
              <a:t> </a:t>
            </a:r>
            <a:r>
              <a:rPr/>
              <a:t>on.</a:t>
            </a:r>
            <a:r>
              <a:rPr/>
              <a:t> </a:t>
            </a:r>
            <a:r>
              <a:rPr/>
              <a:t>It</a:t>
            </a:r>
            <a:r>
              <a:rPr/>
              <a:t> </a:t>
            </a:r>
            <a:r>
              <a:rPr/>
              <a:t>classifies</a:t>
            </a:r>
            <a:r>
              <a:rPr/>
              <a:t> </a:t>
            </a:r>
            <a:r>
              <a:rPr/>
              <a:t>by</a:t>
            </a:r>
            <a:r>
              <a:rPr/>
              <a:t> </a:t>
            </a:r>
            <a:r>
              <a:rPr/>
              <a:t>the</a:t>
            </a:r>
            <a:r>
              <a:rPr/>
              <a:t> </a:t>
            </a:r>
            <a:r>
              <a:rPr/>
              <a:t>two</a:t>
            </a:r>
            <a:r>
              <a:rPr/>
              <a:t> </a:t>
            </a:r>
            <a:r>
              <a:rPr/>
              <a:t>types</a:t>
            </a:r>
            <a:r>
              <a:rPr/>
              <a:t> </a:t>
            </a:r>
            <a:r>
              <a:rPr/>
              <a:t>of</a:t>
            </a:r>
            <a:r>
              <a:rPr/>
              <a:t> </a:t>
            </a:r>
            <a:r>
              <a:rPr/>
              <a:t>quantitative</a:t>
            </a:r>
            <a:r>
              <a:rPr/>
              <a:t> </a:t>
            </a:r>
            <a:r>
              <a:rPr/>
              <a:t>research</a:t>
            </a:r>
            <a:r>
              <a:rPr/>
              <a:t> </a:t>
            </a:r>
            <a:r>
              <a:rPr/>
              <a:t>and</a:t>
            </a:r>
            <a:r>
              <a:rPr/>
              <a:t> </a:t>
            </a:r>
            <a:r>
              <a:rPr/>
              <a:t>by</a:t>
            </a:r>
            <a:r>
              <a:rPr/>
              <a:t> </a:t>
            </a:r>
            <a:r>
              <a:rPr/>
              <a:t>qualitative</a:t>
            </a:r>
            <a:r>
              <a:rPr/>
              <a:t> </a:t>
            </a:r>
            <a:r>
              <a:rPr/>
              <a:t>research.</a:t>
            </a:r>
            <a:r>
              <a:rPr/>
              <a:t> </a:t>
            </a:r>
            <a:r>
              <a:rPr/>
              <a:t>Organized</a:t>
            </a:r>
            <a:r>
              <a:rPr/>
              <a:t> </a:t>
            </a:r>
            <a:r>
              <a:rPr/>
              <a:t>by</a:t>
            </a:r>
            <a:r>
              <a:rPr/>
              <a:t> </a:t>
            </a:r>
            <a:r>
              <a:rPr/>
              <a:t>the</a:t>
            </a:r>
            <a:r>
              <a:rPr/>
              <a:t> </a:t>
            </a:r>
            <a:r>
              <a:rPr/>
              <a:t>potential</a:t>
            </a:r>
            <a:r>
              <a:rPr/>
              <a:t> </a:t>
            </a:r>
            <a:r>
              <a:rPr/>
              <a:t>amount</a:t>
            </a:r>
            <a:r>
              <a:rPr/>
              <a:t> </a:t>
            </a:r>
            <a:r>
              <a:rPr/>
              <a:t>of</a:t>
            </a:r>
            <a:r>
              <a:rPr/>
              <a:t> </a:t>
            </a:r>
            <a:r>
              <a:rPr/>
              <a:t>patient</a:t>
            </a:r>
            <a:r>
              <a:rPr/>
              <a:t> </a:t>
            </a:r>
            <a:r>
              <a:rPr/>
              <a:t>filtering.</a:t>
            </a:r>
            <a:r>
              <a:rPr/>
              <a:t> </a:t>
            </a:r>
            <a:r>
              <a:rPr/>
              <a:t>The</a:t>
            </a:r>
            <a:r>
              <a:rPr/>
              <a:t> </a:t>
            </a:r>
            <a:r>
              <a:rPr/>
              <a:t>ones</a:t>
            </a:r>
            <a:r>
              <a:rPr/>
              <a:t> </a:t>
            </a:r>
            <a:r>
              <a:rPr/>
              <a:t>at</a:t>
            </a:r>
            <a:r>
              <a:rPr/>
              <a:t> </a:t>
            </a:r>
            <a:r>
              <a:rPr/>
              <a:t>the</a:t>
            </a:r>
            <a:r>
              <a:rPr/>
              <a:t> </a:t>
            </a:r>
            <a:r>
              <a:rPr/>
              <a:t>top</a:t>
            </a:r>
            <a:r>
              <a:rPr/>
              <a:t> </a:t>
            </a:r>
            <a:r>
              <a:rPr/>
              <a:t>should</a:t>
            </a:r>
            <a:r>
              <a:rPr/>
              <a:t> </a:t>
            </a:r>
            <a:r>
              <a:rPr/>
              <a:t>have</a:t>
            </a:r>
            <a:r>
              <a:rPr/>
              <a:t> </a:t>
            </a:r>
            <a:r>
              <a:rPr/>
              <a:t>less</a:t>
            </a:r>
            <a:r>
              <a:rPr/>
              <a:t> </a:t>
            </a:r>
            <a:r>
              <a:rPr/>
              <a:t>participant</a:t>
            </a:r>
            <a:r>
              <a:rPr/>
              <a:t> </a:t>
            </a:r>
            <a:r>
              <a:rPr/>
              <a:t>filtering.</a:t>
            </a:r>
            <a:r>
              <a:rPr/>
              <a:t> </a:t>
            </a:r>
            <a:r>
              <a:rPr/>
              <a:t>Also</a:t>
            </a:r>
            <a:r>
              <a:rPr/>
              <a:t> </a:t>
            </a:r>
            <a:r>
              <a:rPr/>
              <a:t>note</a:t>
            </a:r>
            <a:r>
              <a:rPr/>
              <a:t> </a:t>
            </a:r>
            <a:r>
              <a:rPr/>
              <a:t>that</a:t>
            </a:r>
            <a:r>
              <a:rPr/>
              <a:t> </a:t>
            </a:r>
            <a:r>
              <a:rPr/>
              <a:t>the</a:t>
            </a:r>
            <a:r>
              <a:rPr/>
              <a:t> </a:t>
            </a:r>
            <a:r>
              <a:rPr/>
              <a:t>symbols</a:t>
            </a:r>
            <a:r>
              <a:rPr/>
              <a:t> </a:t>
            </a:r>
            <a:r>
              <a:rPr/>
              <a:t>are</a:t>
            </a:r>
            <a:r>
              <a:rPr/>
              <a:t> </a:t>
            </a:r>
            <a:r>
              <a:rPr/>
              <a:t>not</a:t>
            </a:r>
            <a:r>
              <a:rPr/>
              <a:t> </a:t>
            </a:r>
            <a:r>
              <a:rPr/>
              <a:t>hard</a:t>
            </a:r>
            <a:r>
              <a:rPr/>
              <a:t> </a:t>
            </a:r>
            <a:r>
              <a:rPr/>
              <a:t>and</a:t>
            </a:r>
            <a:r>
              <a:rPr/>
              <a:t> </a:t>
            </a:r>
            <a:r>
              <a:rPr/>
              <a:t>fast</a:t>
            </a:r>
            <a:r>
              <a:rPr/>
              <a:t> </a:t>
            </a:r>
            <a:r>
              <a:rPr/>
              <a:t>rules,</a:t>
            </a:r>
            <a:r>
              <a:rPr/>
              <a:t> </a:t>
            </a:r>
            <a:r>
              <a:rPr/>
              <a:t>but</a:t>
            </a:r>
            <a:r>
              <a:rPr/>
              <a:t> </a:t>
            </a:r>
            <a:r>
              <a:rPr/>
              <a:t>represent</a:t>
            </a:r>
            <a:r>
              <a:rPr/>
              <a:t> </a:t>
            </a:r>
            <a:r>
              <a:rPr/>
              <a:t>the</a:t>
            </a:r>
            <a:r>
              <a:rPr/>
              <a:t> </a:t>
            </a:r>
            <a:r>
              <a:rPr/>
              <a:t>likelihood.</a:t>
            </a:r>
          </a:p>
        </p:txBody>
      </p:sp>
      <p:sp>
        <p:nvSpPr>
          <p:cNvPr id="4" name="Slide Number Placeholder 3"/>
          <p:cNvSpPr>
            <a:spLocks noGrp="1"/>
          </p:cNvSpPr>
          <p:nvPr>
            <p:ph type="sldNum" sz="quarter" idx="10"/>
          </p:nvPr>
        </p:nvSpPr>
        <p:spPr/>
        <p:txBody>
          <a:bodyPr/>
          <a:lstStyle/>
          <a:p>
            <a:fld id="{18BDFEC3-8487-43E8-A154-7C12CBC1FFF2}" type="slidenum">
              <a:rPr lang="en-US"/>
              <a:t>193</a:t>
            </a:fld>
            <a:endParaRPr lang="en-US"/>
          </a:p>
        </p:txBody>
      </p:sp>
    </p:spTree>
  </p:cSld>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Flows</a:t>
            </a:r>
            <a:r>
              <a:rPr/>
              <a:t> </a:t>
            </a:r>
            <a:r>
              <a:rPr/>
              <a:t>well</a:t>
            </a:r>
            <a:r>
              <a:rPr/>
              <a:t> </a:t>
            </a:r>
            <a:r>
              <a:rPr/>
              <a:t>and</a:t>
            </a:r>
            <a:r>
              <a:rPr/>
              <a:t> </a:t>
            </a:r>
            <a:r>
              <a:rPr/>
              <a:t>is</a:t>
            </a:r>
            <a:r>
              <a:rPr/>
              <a:t> </a:t>
            </a:r>
            <a:r>
              <a:rPr/>
              <a:t>clear.</a:t>
            </a:r>
          </a:p>
          <a:p>
            <a:pPr lvl="0" marL="0" indent="0">
              <a:buNone/>
            </a:pPr>
          </a:p>
          <a:p>
            <a:pPr lvl="0" marL="0" indent="0">
              <a:buNone/>
            </a:pPr>
            <a:r>
              <a:rPr/>
              <a:t>Get</a:t>
            </a:r>
            <a:r>
              <a:rPr/>
              <a:t> </a:t>
            </a:r>
            <a:r>
              <a:rPr/>
              <a:t>some</a:t>
            </a:r>
            <a:r>
              <a:rPr/>
              <a:t> </a:t>
            </a:r>
            <a:r>
              <a:rPr/>
              <a:t>real</a:t>
            </a:r>
            <a:r>
              <a:rPr/>
              <a:t> </a:t>
            </a:r>
            <a:r>
              <a:rPr/>
              <a:t>test</a:t>
            </a:r>
            <a:r>
              <a:rPr/>
              <a:t> </a:t>
            </a:r>
            <a:r>
              <a:rPr/>
              <a:t>runs</a:t>
            </a:r>
            <a:r>
              <a:rPr/>
              <a:t> </a:t>
            </a:r>
            <a:r>
              <a:rPr/>
              <a:t>with</a:t>
            </a:r>
            <a:r>
              <a:rPr/>
              <a:t> </a:t>
            </a:r>
            <a:r>
              <a:rPr/>
              <a:t>people</a:t>
            </a:r>
            <a:r>
              <a:rPr/>
              <a:t> </a:t>
            </a:r>
            <a:r>
              <a:rPr/>
              <a:t>who</a:t>
            </a:r>
            <a:r>
              <a:rPr/>
              <a:t> </a:t>
            </a:r>
            <a:r>
              <a:rPr/>
              <a:t>have</a:t>
            </a:r>
            <a:r>
              <a:rPr/>
              <a:t> </a:t>
            </a:r>
            <a:r>
              <a:rPr/>
              <a:t>seen</a:t>
            </a:r>
            <a:r>
              <a:rPr/>
              <a:t> </a:t>
            </a:r>
            <a:r>
              <a:rPr/>
              <a:t>it</a:t>
            </a:r>
            <a:r>
              <a:rPr/>
              <a:t> </a:t>
            </a:r>
            <a:r>
              <a:rPr/>
              <a:t>for</a:t>
            </a:r>
            <a:r>
              <a:rPr/>
              <a:t> </a:t>
            </a:r>
            <a:r>
              <a:rPr/>
              <a:t>the</a:t>
            </a:r>
            <a:r>
              <a:rPr/>
              <a:t> </a:t>
            </a:r>
            <a:r>
              <a:rPr/>
              <a:t>first</a:t>
            </a:r>
            <a:r>
              <a:rPr/>
              <a:t> </a:t>
            </a:r>
            <a:r>
              <a:rPr/>
              <a:t>time.</a:t>
            </a:r>
            <a:r>
              <a:rPr/>
              <a:t> </a:t>
            </a:r>
            <a:r>
              <a:rPr/>
              <a:t>Do</a:t>
            </a:r>
            <a:r>
              <a:rPr/>
              <a:t> </a:t>
            </a:r>
            <a:r>
              <a:rPr/>
              <a:t>you</a:t>
            </a:r>
            <a:r>
              <a:rPr/>
              <a:t> </a:t>
            </a:r>
            <a:r>
              <a:rPr/>
              <a:t>really</a:t>
            </a:r>
            <a:r>
              <a:rPr/>
              <a:t> </a:t>
            </a:r>
            <a:r>
              <a:rPr/>
              <a:t>need</a:t>
            </a:r>
            <a:r>
              <a:rPr/>
              <a:t> </a:t>
            </a:r>
            <a:r>
              <a:rPr/>
              <a:t>all</a:t>
            </a:r>
            <a:r>
              <a:rPr/>
              <a:t> </a:t>
            </a:r>
            <a:r>
              <a:rPr/>
              <a:t>of</a:t>
            </a:r>
            <a:r>
              <a:rPr/>
              <a:t> </a:t>
            </a:r>
            <a:r>
              <a:rPr/>
              <a:t>these</a:t>
            </a:r>
            <a:r>
              <a:rPr/>
              <a:t> </a:t>
            </a:r>
            <a:r>
              <a:rPr/>
              <a:t>items?</a:t>
            </a:r>
          </a:p>
          <a:p>
            <a:pPr lvl="0" marL="0" indent="0">
              <a:buNone/>
            </a:pPr>
          </a:p>
          <a:p>
            <a:pPr lvl="0" marL="0" indent="0">
              <a:buNone/>
            </a:pPr>
            <a:r>
              <a:rPr/>
              <a:t>[[Example</a:t>
            </a:r>
            <a:r>
              <a:rPr/>
              <a:t> </a:t>
            </a:r>
            <a:r>
              <a:rPr/>
              <a:t>of</a:t>
            </a:r>
            <a:r>
              <a:rPr/>
              <a:t> </a:t>
            </a:r>
            <a:r>
              <a:rPr/>
              <a:t>sexual</a:t>
            </a:r>
            <a:r>
              <a:rPr/>
              <a:t> </a:t>
            </a:r>
            <a:r>
              <a:rPr/>
              <a:t>preferences</a:t>
            </a:r>
            <a:r>
              <a:rPr/>
              <a:t> </a:t>
            </a:r>
            <a:r>
              <a:rPr/>
              <a:t>in</a:t>
            </a:r>
            <a:r>
              <a:rPr/>
              <a:t> </a:t>
            </a:r>
            <a:r>
              <a:rPr/>
              <a:t>survey</a:t>
            </a:r>
            <a:r>
              <a:rPr/>
              <a:t> </a:t>
            </a:r>
            <a:r>
              <a:rPr/>
              <a:t>on</a:t>
            </a:r>
            <a:r>
              <a:rPr/>
              <a:t> </a:t>
            </a:r>
            <a:r>
              <a:rPr/>
              <a:t>Internet</a:t>
            </a:r>
            <a:r>
              <a:rPr/>
              <a:t> </a:t>
            </a:r>
            <a:r>
              <a:rPr/>
              <a:t>usage.]]</a:t>
            </a:r>
          </a:p>
          <a:p>
            <a:pPr lvl="0" marL="0" indent="0">
              <a:buNone/>
            </a:pPr>
          </a:p>
          <a:p>
            <a:pPr lvl="0" marL="0" indent="0">
              <a:buNone/>
            </a:pPr>
            <a:r>
              <a:rPr/>
              <a:t>http://www.pmean.com/10/BadSurvey.html</a:t>
            </a:r>
          </a:p>
        </p:txBody>
      </p:sp>
      <p:sp>
        <p:nvSpPr>
          <p:cNvPr id="4" name="Slide Number Placeholder 3"/>
          <p:cNvSpPr>
            <a:spLocks noGrp="1"/>
          </p:cNvSpPr>
          <p:nvPr>
            <p:ph type="sldNum" sz="quarter" idx="10"/>
          </p:nvPr>
        </p:nvSpPr>
        <p:spPr/>
        <p:txBody>
          <a:bodyPr/>
          <a:lstStyle/>
          <a:p>
            <a:fld id="{18BDFEC3-8487-43E8-A154-7C12CBC1FFF2}" type="slidenum">
              <a:rPr lang="en-US"/>
              <a:t>39</a:t>
            </a:fld>
            <a:endParaRPr lang="en-US"/>
          </a:p>
        </p:txBody>
      </p:sp>
    </p:spTree>
  </p:cSld>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There</a:t>
            </a:r>
            <a:r>
              <a:rPr/>
              <a:t> </a:t>
            </a:r>
            <a:r>
              <a:rPr/>
              <a:t>is</a:t>
            </a:r>
            <a:r>
              <a:rPr/>
              <a:t> </a:t>
            </a:r>
            <a:r>
              <a:rPr/>
              <a:t>a</a:t>
            </a:r>
            <a:r>
              <a:rPr/>
              <a:t> </a:t>
            </a:r>
            <a:r>
              <a:rPr/>
              <a:t>lot</a:t>
            </a:r>
            <a:r>
              <a:rPr/>
              <a:t> </a:t>
            </a:r>
            <a:r>
              <a:rPr/>
              <a:t>of</a:t>
            </a:r>
            <a:r>
              <a:rPr/>
              <a:t> </a:t>
            </a:r>
            <a:r>
              <a:rPr/>
              <a:t>work</a:t>
            </a:r>
            <a:r>
              <a:rPr/>
              <a:t> </a:t>
            </a:r>
            <a:r>
              <a:rPr/>
              <a:t>in</a:t>
            </a:r>
            <a:r>
              <a:rPr/>
              <a:t> </a:t>
            </a:r>
            <a:r>
              <a:rPr/>
              <a:t>the</a:t>
            </a:r>
            <a:r>
              <a:rPr/>
              <a:t> </a:t>
            </a:r>
            <a:r>
              <a:rPr/>
              <a:t>development</a:t>
            </a:r>
            <a:r>
              <a:rPr/>
              <a:t> </a:t>
            </a:r>
            <a:r>
              <a:rPr/>
              <a:t>of</a:t>
            </a:r>
            <a:r>
              <a:rPr/>
              <a:t> </a:t>
            </a:r>
            <a:r>
              <a:rPr/>
              <a:t>standardized</a:t>
            </a:r>
            <a:r>
              <a:rPr/>
              <a:t> </a:t>
            </a:r>
            <a:r>
              <a:rPr/>
              <a:t>instruments,</a:t>
            </a:r>
            <a:r>
              <a:rPr/>
              <a:t> </a:t>
            </a:r>
            <a:r>
              <a:rPr/>
              <a:t>manual</a:t>
            </a:r>
            <a:r>
              <a:rPr/>
              <a:t> </a:t>
            </a:r>
            <a:r>
              <a:rPr/>
              <a:t>and</a:t>
            </a:r>
            <a:r>
              <a:rPr/>
              <a:t> </a:t>
            </a:r>
            <a:r>
              <a:rPr/>
              <a:t>documentaiton,</a:t>
            </a:r>
            <a:r>
              <a:rPr/>
              <a:t> </a:t>
            </a:r>
            <a:r>
              <a:rPr/>
              <a:t>normative</a:t>
            </a:r>
            <a:r>
              <a:rPr/>
              <a:t> </a:t>
            </a:r>
            <a:r>
              <a:rPr/>
              <a:t>values,</a:t>
            </a:r>
            <a:r>
              <a:rPr/>
              <a:t> </a:t>
            </a:r>
            <a:r>
              <a:rPr/>
              <a:t>apply</a:t>
            </a:r>
            <a:r>
              <a:rPr/>
              <a:t> </a:t>
            </a:r>
            <a:r>
              <a:rPr/>
              <a:t>to</a:t>
            </a:r>
            <a:r>
              <a:rPr/>
              <a:t> </a:t>
            </a:r>
            <a:r>
              <a:rPr/>
              <a:t>a</a:t>
            </a:r>
            <a:r>
              <a:rPr/>
              <a:t> </a:t>
            </a:r>
            <a:r>
              <a:rPr/>
              <a:t>broad</a:t>
            </a:r>
            <a:r>
              <a:rPr/>
              <a:t> </a:t>
            </a:r>
            <a:r>
              <a:rPr/>
              <a:t>area.</a:t>
            </a:r>
            <a:r>
              <a:rPr/>
              <a:t> </a:t>
            </a:r>
            <a:r>
              <a:rPr/>
              <a:t>Investigator</a:t>
            </a:r>
            <a:r>
              <a:rPr/>
              <a:t> </a:t>
            </a:r>
            <a:r>
              <a:rPr/>
              <a:t>developed</a:t>
            </a:r>
            <a:r>
              <a:rPr/>
              <a:t> </a:t>
            </a:r>
            <a:r>
              <a:rPr/>
              <a:t>instruments</a:t>
            </a:r>
            <a:r>
              <a:rPr/>
              <a:t> </a:t>
            </a:r>
            <a:r>
              <a:rPr/>
              <a:t>focus</a:t>
            </a:r>
            <a:r>
              <a:rPr/>
              <a:t> </a:t>
            </a:r>
            <a:r>
              <a:rPr/>
              <a:t>on</a:t>
            </a:r>
            <a:r>
              <a:rPr/>
              <a:t> </a:t>
            </a:r>
            <a:r>
              <a:rPr/>
              <a:t>a</a:t>
            </a:r>
            <a:r>
              <a:rPr/>
              <a:t> </a:t>
            </a:r>
            <a:r>
              <a:rPr/>
              <a:t>more</a:t>
            </a:r>
            <a:r>
              <a:rPr/>
              <a:t> </a:t>
            </a:r>
            <a:r>
              <a:rPr/>
              <a:t>specialized</a:t>
            </a:r>
            <a:r>
              <a:rPr/>
              <a:t> </a:t>
            </a:r>
            <a:r>
              <a:rPr/>
              <a:t>area,</a:t>
            </a:r>
            <a:r>
              <a:rPr/>
              <a:t> </a:t>
            </a:r>
            <a:r>
              <a:rPr/>
              <a:t>but</a:t>
            </a:r>
            <a:r>
              <a:rPr/>
              <a:t> </a:t>
            </a:r>
            <a:r>
              <a:rPr/>
              <a:t>you</a:t>
            </a:r>
            <a:r>
              <a:rPr/>
              <a:t> </a:t>
            </a:r>
            <a:r>
              <a:rPr/>
              <a:t>still</a:t>
            </a:r>
            <a:r>
              <a:rPr/>
              <a:t> </a:t>
            </a:r>
            <a:r>
              <a:rPr/>
              <a:t>need</a:t>
            </a:r>
            <a:r>
              <a:rPr/>
              <a:t> </a:t>
            </a:r>
            <a:r>
              <a:rPr/>
              <a:t>to</a:t>
            </a:r>
            <a:r>
              <a:rPr/>
              <a:t> </a:t>
            </a:r>
            <a:r>
              <a:rPr/>
              <a:t>supply</a:t>
            </a:r>
            <a:r>
              <a:rPr/>
              <a:t> </a:t>
            </a:r>
            <a:r>
              <a:rPr/>
              <a:t>information</a:t>
            </a:r>
            <a:r>
              <a:rPr/>
              <a:t> </a:t>
            </a:r>
            <a:r>
              <a:rPr/>
              <a:t>on</a:t>
            </a:r>
            <a:r>
              <a:rPr/>
              <a:t> </a:t>
            </a:r>
            <a:r>
              <a:rPr/>
              <a:t>validity</a:t>
            </a:r>
            <a:r>
              <a:rPr/>
              <a:t> </a:t>
            </a:r>
            <a:r>
              <a:rPr/>
              <a:t>and</a:t>
            </a:r>
            <a:r>
              <a:rPr/>
              <a:t> </a:t>
            </a:r>
            <a:r>
              <a:rPr/>
              <a:t>reliability.</a:t>
            </a:r>
          </a:p>
          <a:p>
            <a:pPr lvl="0" marL="0" indent="0">
              <a:buNone/>
            </a:pPr>
          </a:p>
          <a:p>
            <a:pPr lvl="0" marL="0" indent="0">
              <a:buNone/>
            </a:pPr>
            <a:r>
              <a:rPr/>
              <a:t>Whenever</a:t>
            </a:r>
            <a:r>
              <a:rPr/>
              <a:t> </a:t>
            </a:r>
            <a:r>
              <a:rPr/>
              <a:t>possible</a:t>
            </a:r>
            <a:r>
              <a:rPr/>
              <a:t> </a:t>
            </a:r>
            <a:r>
              <a:rPr/>
              <a:t>use</a:t>
            </a:r>
            <a:r>
              <a:rPr/>
              <a:t> </a:t>
            </a:r>
            <a:r>
              <a:rPr/>
              <a:t>instruments</a:t>
            </a:r>
            <a:r>
              <a:rPr/>
              <a:t> </a:t>
            </a:r>
            <a:r>
              <a:rPr/>
              <a:t>already</a:t>
            </a:r>
            <a:r>
              <a:rPr/>
              <a:t> </a:t>
            </a:r>
            <a:r>
              <a:rPr/>
              <a:t>in</a:t>
            </a:r>
            <a:r>
              <a:rPr/>
              <a:t> </a:t>
            </a:r>
            <a:r>
              <a:rPr/>
              <a:t>use.</a:t>
            </a:r>
            <a:r>
              <a:rPr/>
              <a:t> </a:t>
            </a:r>
            <a:r>
              <a:rPr/>
              <a:t>You</a:t>
            </a:r>
            <a:r>
              <a:rPr/>
              <a:t> </a:t>
            </a:r>
            <a:r>
              <a:rPr/>
              <a:t>can</a:t>
            </a:r>
            <a:r>
              <a:rPr/>
              <a:t> </a:t>
            </a:r>
            <a:r>
              <a:rPr/>
              <a:t>find</a:t>
            </a:r>
            <a:r>
              <a:rPr/>
              <a:t> </a:t>
            </a:r>
            <a:r>
              <a:rPr/>
              <a:t>these</a:t>
            </a:r>
            <a:r>
              <a:rPr/>
              <a:t> </a:t>
            </a:r>
            <a:r>
              <a:rPr/>
              <a:t>in</a:t>
            </a:r>
            <a:r>
              <a:rPr/>
              <a:t> </a:t>
            </a:r>
            <a:r>
              <a:rPr/>
              <a:t>places</a:t>
            </a:r>
            <a:r>
              <a:rPr/>
              <a:t> </a:t>
            </a:r>
            <a:r>
              <a:rPr/>
              <a:t>like</a:t>
            </a:r>
            <a:r>
              <a:rPr/>
              <a:t> </a:t>
            </a:r>
            <a:r>
              <a:rPr/>
              <a:t>PROQOLID.</a:t>
            </a:r>
            <a:r>
              <a:rPr/>
              <a:t> </a:t>
            </a:r>
            <a:r>
              <a:rPr/>
              <a:t>This</a:t>
            </a:r>
            <a:r>
              <a:rPr/>
              <a:t> </a:t>
            </a:r>
            <a:r>
              <a:rPr/>
              <a:t>originally</a:t>
            </a:r>
            <a:r>
              <a:rPr/>
              <a:t> </a:t>
            </a:r>
            <a:r>
              <a:rPr/>
              <a:t>started</a:t>
            </a:r>
            <a:r>
              <a:rPr/>
              <a:t> </a:t>
            </a:r>
            <a:r>
              <a:rPr/>
              <a:t>as</a:t>
            </a:r>
            <a:r>
              <a:rPr/>
              <a:t> </a:t>
            </a:r>
            <a:r>
              <a:rPr/>
              <a:t>quality</a:t>
            </a:r>
            <a:r>
              <a:rPr/>
              <a:t> </a:t>
            </a:r>
            <a:r>
              <a:rPr/>
              <a:t>of</a:t>
            </a:r>
            <a:r>
              <a:rPr/>
              <a:t> </a:t>
            </a:r>
            <a:r>
              <a:rPr/>
              <a:t>life</a:t>
            </a:r>
            <a:r>
              <a:rPr/>
              <a:t> </a:t>
            </a:r>
            <a:r>
              <a:rPr/>
              <a:t>measurements,</a:t>
            </a:r>
            <a:r>
              <a:rPr/>
              <a:t> </a:t>
            </a:r>
            <a:r>
              <a:rPr/>
              <a:t>but</a:t>
            </a:r>
            <a:r>
              <a:rPr/>
              <a:t> </a:t>
            </a:r>
            <a:r>
              <a:rPr/>
              <a:t>has</a:t>
            </a:r>
            <a:r>
              <a:rPr/>
              <a:t> </a:t>
            </a:r>
            <a:r>
              <a:rPr/>
              <a:t>expanded.</a:t>
            </a:r>
            <a:r>
              <a:rPr/>
              <a:t> </a:t>
            </a:r>
            <a:r>
              <a:rPr/>
              <a:t>NIH</a:t>
            </a:r>
            <a:r>
              <a:rPr/>
              <a:t> </a:t>
            </a:r>
            <a:r>
              <a:rPr/>
              <a:t>compilation</a:t>
            </a:r>
            <a:r>
              <a:rPr/>
              <a:t> </a:t>
            </a:r>
            <a:r>
              <a:rPr/>
              <a:t>of</a:t>
            </a:r>
            <a:r>
              <a:rPr/>
              <a:t> </a:t>
            </a:r>
            <a:r>
              <a:rPr/>
              <a:t>patient</a:t>
            </a:r>
            <a:r>
              <a:rPr/>
              <a:t> </a:t>
            </a:r>
            <a:r>
              <a:rPr/>
              <a:t>reported</a:t>
            </a:r>
            <a:r>
              <a:rPr/>
              <a:t> </a:t>
            </a:r>
            <a:r>
              <a:rPr/>
              <a:t>outcome</a:t>
            </a:r>
            <a:r>
              <a:rPr/>
              <a:t> </a:t>
            </a:r>
            <a:r>
              <a:rPr/>
              <a:t>measures</a:t>
            </a:r>
            <a:r>
              <a:rPr/>
              <a:t> </a:t>
            </a:r>
            <a:r>
              <a:rPr/>
              <a:t>(PROMIS).</a:t>
            </a:r>
            <a:r>
              <a:rPr/>
              <a:t> </a:t>
            </a:r>
            <a:r>
              <a:rPr/>
              <a:t>NIH</a:t>
            </a:r>
            <a:r>
              <a:rPr/>
              <a:t> </a:t>
            </a:r>
            <a:r>
              <a:rPr/>
              <a:t>wants</a:t>
            </a:r>
            <a:r>
              <a:rPr/>
              <a:t> </a:t>
            </a:r>
            <a:r>
              <a:rPr/>
              <a:t>the</a:t>
            </a:r>
            <a:r>
              <a:rPr/>
              <a:t> </a:t>
            </a:r>
            <a:r>
              <a:rPr/>
              <a:t>research</a:t>
            </a:r>
            <a:r>
              <a:rPr/>
              <a:t> </a:t>
            </a:r>
            <a:r>
              <a:rPr/>
              <a:t>community</a:t>
            </a:r>
            <a:r>
              <a:rPr/>
              <a:t> </a:t>
            </a:r>
            <a:r>
              <a:rPr/>
              <a:t>to</a:t>
            </a:r>
            <a:r>
              <a:rPr/>
              <a:t> </a:t>
            </a:r>
            <a:r>
              <a:rPr/>
              <a:t>use</a:t>
            </a:r>
            <a:r>
              <a:rPr/>
              <a:t> </a:t>
            </a:r>
            <a:r>
              <a:rPr/>
              <a:t>common</a:t>
            </a:r>
            <a:r>
              <a:rPr/>
              <a:t> </a:t>
            </a:r>
            <a:r>
              <a:rPr/>
              <a:t>measures</a:t>
            </a:r>
            <a:r>
              <a:rPr/>
              <a:t> </a:t>
            </a:r>
            <a:r>
              <a:rPr/>
              <a:t>to</a:t>
            </a:r>
            <a:r>
              <a:rPr/>
              <a:t> </a:t>
            </a:r>
            <a:r>
              <a:rPr/>
              <a:t>allow</a:t>
            </a:r>
            <a:r>
              <a:rPr/>
              <a:t> </a:t>
            </a:r>
            <a:r>
              <a:rPr/>
              <a:t>easier</a:t>
            </a:r>
            <a:r>
              <a:rPr/>
              <a:t> </a:t>
            </a:r>
            <a:r>
              <a:rPr/>
              <a:t>compilation</a:t>
            </a:r>
            <a:r>
              <a:rPr/>
              <a:t> </a:t>
            </a:r>
            <a:r>
              <a:rPr/>
              <a:t>of</a:t>
            </a:r>
            <a:r>
              <a:rPr/>
              <a:t> </a:t>
            </a:r>
            <a:r>
              <a:rPr/>
              <a:t>studies</a:t>
            </a:r>
            <a:r>
              <a:rPr/>
              <a:t> </a:t>
            </a:r>
            <a:r>
              <a:rPr/>
              <a:t>in</a:t>
            </a:r>
            <a:r>
              <a:rPr/>
              <a:t> </a:t>
            </a:r>
            <a:r>
              <a:rPr/>
              <a:t>a</a:t>
            </a:r>
            <a:r>
              <a:rPr/>
              <a:t> </a:t>
            </a:r>
            <a:r>
              <a:rPr/>
              <a:t>meta-analysis.</a:t>
            </a:r>
          </a:p>
        </p:txBody>
      </p:sp>
      <p:sp>
        <p:nvSpPr>
          <p:cNvPr id="4" name="Slide Number Placeholder 3"/>
          <p:cNvSpPr>
            <a:spLocks noGrp="1"/>
          </p:cNvSpPr>
          <p:nvPr>
            <p:ph type="sldNum" sz="quarter" idx="10"/>
          </p:nvPr>
        </p:nvSpPr>
        <p:spPr/>
        <p:txBody>
          <a:bodyPr/>
          <a:lstStyle/>
          <a:p>
            <a:fld id="{18BDFEC3-8487-43E8-A154-7C12CBC1FFF2}" type="slidenum">
              <a:rPr lang="en-US"/>
              <a:t>194</a:t>
            </a:fld>
            <a:endParaRPr lang="en-US"/>
          </a:p>
        </p:txBody>
      </p:sp>
    </p:spTree>
  </p:cSld>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The</a:t>
            </a:r>
            <a:r>
              <a:rPr/>
              <a:t> </a:t>
            </a:r>
            <a:r>
              <a:rPr/>
              <a:t>focus</a:t>
            </a:r>
            <a:r>
              <a:rPr/>
              <a:t> </a:t>
            </a:r>
            <a:r>
              <a:rPr/>
              <a:t>is</a:t>
            </a:r>
            <a:r>
              <a:rPr/>
              <a:t> </a:t>
            </a:r>
            <a:r>
              <a:rPr/>
              <a:t>on</a:t>
            </a:r>
            <a:r>
              <a:rPr/>
              <a:t> </a:t>
            </a:r>
            <a:r>
              <a:rPr/>
              <a:t>direct</a:t>
            </a:r>
            <a:r>
              <a:rPr/>
              <a:t> </a:t>
            </a:r>
            <a:r>
              <a:rPr/>
              <a:t>observation.</a:t>
            </a:r>
            <a:r>
              <a:rPr/>
              <a:t> </a:t>
            </a:r>
            <a:r>
              <a:rPr/>
              <a:t>The</a:t>
            </a:r>
            <a:r>
              <a:rPr/>
              <a:t> </a:t>
            </a:r>
            <a:r>
              <a:rPr/>
              <a:t>more</a:t>
            </a:r>
            <a:r>
              <a:rPr/>
              <a:t> </a:t>
            </a:r>
            <a:r>
              <a:rPr/>
              <a:t>natural</a:t>
            </a:r>
            <a:r>
              <a:rPr/>
              <a:t> </a:t>
            </a:r>
            <a:r>
              <a:rPr/>
              <a:t>the</a:t>
            </a:r>
            <a:r>
              <a:rPr/>
              <a:t> </a:t>
            </a:r>
            <a:r>
              <a:rPr/>
              <a:t>setting,</a:t>
            </a:r>
            <a:r>
              <a:rPr/>
              <a:t> </a:t>
            </a:r>
            <a:r>
              <a:rPr/>
              <a:t>the</a:t>
            </a:r>
            <a:r>
              <a:rPr/>
              <a:t> </a:t>
            </a:r>
            <a:r>
              <a:rPr/>
              <a:t>less</a:t>
            </a:r>
            <a:r>
              <a:rPr/>
              <a:t> </a:t>
            </a:r>
            <a:r>
              <a:rPr/>
              <a:t>control</a:t>
            </a:r>
            <a:r>
              <a:rPr/>
              <a:t> </a:t>
            </a:r>
            <a:r>
              <a:rPr/>
              <a:t>you</a:t>
            </a:r>
            <a:r>
              <a:rPr/>
              <a:t> </a:t>
            </a:r>
            <a:r>
              <a:rPr/>
              <a:t>have.</a:t>
            </a:r>
            <a:r>
              <a:rPr/>
              <a:t> </a:t>
            </a:r>
            <a:r>
              <a:rPr/>
              <a:t>This</a:t>
            </a:r>
            <a:r>
              <a:rPr/>
              <a:t> </a:t>
            </a:r>
            <a:r>
              <a:rPr/>
              <a:t>might</a:t>
            </a:r>
            <a:r>
              <a:rPr/>
              <a:t> </a:t>
            </a:r>
            <a:r>
              <a:rPr/>
              <a:t>hurt</a:t>
            </a:r>
            <a:r>
              <a:rPr/>
              <a:t> </a:t>
            </a:r>
            <a:r>
              <a:rPr/>
              <a:t>the</a:t>
            </a:r>
            <a:r>
              <a:rPr/>
              <a:t> </a:t>
            </a:r>
            <a:r>
              <a:rPr/>
              <a:t>internal</a:t>
            </a:r>
            <a:r>
              <a:rPr/>
              <a:t> </a:t>
            </a:r>
            <a:r>
              <a:rPr/>
              <a:t>validity</a:t>
            </a:r>
            <a:r>
              <a:rPr/>
              <a:t> </a:t>
            </a:r>
            <a:r>
              <a:rPr/>
              <a:t>of</a:t>
            </a:r>
            <a:r>
              <a:rPr/>
              <a:t> </a:t>
            </a:r>
            <a:r>
              <a:rPr/>
              <a:t>the</a:t>
            </a:r>
            <a:r>
              <a:rPr/>
              <a:t> </a:t>
            </a:r>
            <a:r>
              <a:rPr/>
              <a:t>study.</a:t>
            </a:r>
            <a:r>
              <a:rPr/>
              <a:t> </a:t>
            </a:r>
            <a:r>
              <a:rPr/>
              <a:t>It</a:t>
            </a:r>
            <a:r>
              <a:rPr/>
              <a:t> </a:t>
            </a:r>
            <a:r>
              <a:rPr/>
              <a:t>is</a:t>
            </a:r>
            <a:r>
              <a:rPr/>
              <a:t> </a:t>
            </a:r>
            <a:r>
              <a:rPr/>
              <a:t>a</a:t>
            </a:r>
            <a:r>
              <a:rPr/>
              <a:t> </a:t>
            </a:r>
            <a:r>
              <a:rPr/>
              <a:t>trade-off.</a:t>
            </a:r>
          </a:p>
          <a:p>
            <a:pPr lvl="0" marL="0" indent="0">
              <a:buNone/>
            </a:pPr>
          </a:p>
          <a:p>
            <a:pPr lvl="0" marL="0" indent="0">
              <a:buNone/>
            </a:pPr>
            <a:r>
              <a:rPr/>
              <a:t>How</a:t>
            </a:r>
            <a:r>
              <a:rPr/>
              <a:t> </a:t>
            </a:r>
            <a:r>
              <a:rPr/>
              <a:t>much</a:t>
            </a:r>
            <a:r>
              <a:rPr/>
              <a:t> </a:t>
            </a:r>
            <a:r>
              <a:rPr/>
              <a:t>does</a:t>
            </a:r>
            <a:r>
              <a:rPr/>
              <a:t> </a:t>
            </a:r>
            <a:r>
              <a:rPr/>
              <a:t>the</a:t>
            </a:r>
            <a:r>
              <a:rPr/>
              <a:t> </a:t>
            </a:r>
            <a:r>
              <a:rPr/>
              <a:t>observer</a:t>
            </a:r>
            <a:r>
              <a:rPr/>
              <a:t> </a:t>
            </a:r>
            <a:r>
              <a:rPr/>
              <a:t>participate.</a:t>
            </a:r>
            <a:r>
              <a:rPr/>
              <a:t> </a:t>
            </a:r>
            <a:r>
              <a:rPr/>
              <a:t>In</a:t>
            </a:r>
            <a:r>
              <a:rPr/>
              <a:t> </a:t>
            </a:r>
            <a:r>
              <a:rPr/>
              <a:t>interviews</a:t>
            </a:r>
            <a:r>
              <a:rPr/>
              <a:t> </a:t>
            </a:r>
            <a:r>
              <a:rPr/>
              <a:t>and</a:t>
            </a:r>
            <a:r>
              <a:rPr/>
              <a:t> </a:t>
            </a:r>
            <a:r>
              <a:rPr/>
              <a:t>focus</a:t>
            </a:r>
            <a:r>
              <a:rPr/>
              <a:t> </a:t>
            </a:r>
            <a:r>
              <a:rPr/>
              <a:t>groups,</a:t>
            </a:r>
            <a:r>
              <a:rPr/>
              <a:t> </a:t>
            </a:r>
            <a:r>
              <a:rPr/>
              <a:t>there</a:t>
            </a:r>
            <a:r>
              <a:rPr/>
              <a:t> </a:t>
            </a:r>
            <a:r>
              <a:rPr/>
              <a:t>is</a:t>
            </a:r>
            <a:r>
              <a:rPr/>
              <a:t> </a:t>
            </a:r>
            <a:r>
              <a:rPr/>
              <a:t>a</a:t>
            </a:r>
            <a:r>
              <a:rPr/>
              <a:t> </a:t>
            </a:r>
            <a:r>
              <a:rPr/>
              <a:t>very</a:t>
            </a:r>
            <a:r>
              <a:rPr/>
              <a:t> </a:t>
            </a:r>
            <a:r>
              <a:rPr/>
              <a:t>clear</a:t>
            </a:r>
            <a:r>
              <a:rPr/>
              <a:t> </a:t>
            </a:r>
            <a:r>
              <a:rPr/>
              <a:t>high</a:t>
            </a:r>
            <a:r>
              <a:rPr/>
              <a:t> </a:t>
            </a:r>
            <a:r>
              <a:rPr/>
              <a:t>level</a:t>
            </a:r>
            <a:r>
              <a:rPr/>
              <a:t> </a:t>
            </a:r>
            <a:r>
              <a:rPr/>
              <a:t>of</a:t>
            </a:r>
            <a:r>
              <a:rPr/>
              <a:t> </a:t>
            </a:r>
            <a:r>
              <a:rPr/>
              <a:t>participation.</a:t>
            </a:r>
            <a:r>
              <a:rPr/>
              <a:t> </a:t>
            </a:r>
            <a:r>
              <a:rPr/>
              <a:t>On</a:t>
            </a:r>
            <a:r>
              <a:rPr/>
              <a:t> </a:t>
            </a:r>
            <a:r>
              <a:rPr/>
              <a:t>the</a:t>
            </a:r>
            <a:r>
              <a:rPr/>
              <a:t> </a:t>
            </a:r>
            <a:r>
              <a:rPr/>
              <a:t>other</a:t>
            </a:r>
            <a:r>
              <a:rPr/>
              <a:t> </a:t>
            </a:r>
            <a:r>
              <a:rPr/>
              <a:t>extreme,</a:t>
            </a:r>
            <a:r>
              <a:rPr/>
              <a:t> </a:t>
            </a:r>
            <a:r>
              <a:rPr/>
              <a:t>observation</a:t>
            </a:r>
            <a:r>
              <a:rPr/>
              <a:t> </a:t>
            </a:r>
            <a:r>
              <a:rPr/>
              <a:t>in</a:t>
            </a:r>
            <a:r>
              <a:rPr/>
              <a:t> </a:t>
            </a:r>
            <a:r>
              <a:rPr/>
              <a:t>public</a:t>
            </a:r>
            <a:r>
              <a:rPr/>
              <a:t> </a:t>
            </a:r>
            <a:r>
              <a:rPr/>
              <a:t>places</a:t>
            </a:r>
            <a:r>
              <a:rPr/>
              <a:t> </a:t>
            </a:r>
            <a:r>
              <a:rPr/>
              <a:t>might</a:t>
            </a:r>
            <a:r>
              <a:rPr/>
              <a:t> </a:t>
            </a:r>
            <a:r>
              <a:rPr/>
              <a:t>not</a:t>
            </a:r>
            <a:r>
              <a:rPr/>
              <a:t> </a:t>
            </a:r>
            <a:r>
              <a:rPr/>
              <a:t>have</a:t>
            </a:r>
            <a:r>
              <a:rPr/>
              <a:t> </a:t>
            </a:r>
            <a:r>
              <a:rPr/>
              <a:t>any</a:t>
            </a:r>
            <a:r>
              <a:rPr/>
              <a:t> </a:t>
            </a:r>
            <a:r>
              <a:rPr/>
              <a:t>knowledge</a:t>
            </a:r>
            <a:r>
              <a:rPr/>
              <a:t> </a:t>
            </a:r>
            <a:r>
              <a:rPr/>
              <a:t>of</a:t>
            </a:r>
            <a:r>
              <a:rPr/>
              <a:t> </a:t>
            </a:r>
            <a:r>
              <a:rPr/>
              <a:t>their</a:t>
            </a:r>
            <a:r>
              <a:rPr/>
              <a:t> </a:t>
            </a:r>
            <a:r>
              <a:rPr/>
              <a:t>participation.</a:t>
            </a:r>
            <a:r>
              <a:rPr/>
              <a:t> </a:t>
            </a:r>
            <a:r>
              <a:rPr/>
              <a:t>In</a:t>
            </a:r>
            <a:r>
              <a:rPr/>
              <a:t> </a:t>
            </a:r>
            <a:r>
              <a:rPr/>
              <a:t>the</a:t>
            </a:r>
            <a:r>
              <a:rPr/>
              <a:t> </a:t>
            </a:r>
            <a:r>
              <a:rPr/>
              <a:t>middle</a:t>
            </a:r>
            <a:r>
              <a:rPr/>
              <a:t> </a:t>
            </a:r>
            <a:r>
              <a:rPr/>
              <a:t>are</a:t>
            </a:r>
            <a:r>
              <a:rPr/>
              <a:t> </a:t>
            </a:r>
            <a:r>
              <a:rPr/>
              <a:t>studies</a:t>
            </a:r>
            <a:r>
              <a:rPr/>
              <a:t> </a:t>
            </a:r>
            <a:r>
              <a:rPr/>
              <a:t>where</a:t>
            </a:r>
            <a:r>
              <a:rPr/>
              <a:t> </a:t>
            </a:r>
            <a:r>
              <a:rPr/>
              <a:t>participants</a:t>
            </a:r>
            <a:r>
              <a:rPr/>
              <a:t> </a:t>
            </a:r>
            <a:r>
              <a:rPr/>
              <a:t>know</a:t>
            </a:r>
            <a:r>
              <a:rPr/>
              <a:t> </a:t>
            </a:r>
            <a:r>
              <a:rPr/>
              <a:t>they</a:t>
            </a:r>
            <a:r>
              <a:rPr/>
              <a:t> </a:t>
            </a:r>
            <a:r>
              <a:rPr/>
              <a:t>are</a:t>
            </a:r>
            <a:r>
              <a:rPr/>
              <a:t> </a:t>
            </a:r>
            <a:r>
              <a:rPr/>
              <a:t>being</a:t>
            </a:r>
            <a:r>
              <a:rPr/>
              <a:t> </a:t>
            </a:r>
            <a:r>
              <a:rPr/>
              <a:t>observed,</a:t>
            </a:r>
            <a:r>
              <a:rPr/>
              <a:t> </a:t>
            </a:r>
            <a:r>
              <a:rPr/>
              <a:t>but</a:t>
            </a:r>
            <a:r>
              <a:rPr/>
              <a:t> </a:t>
            </a:r>
            <a:r>
              <a:rPr/>
              <a:t>this</a:t>
            </a:r>
            <a:r>
              <a:rPr/>
              <a:t> </a:t>
            </a:r>
            <a:r>
              <a:rPr/>
              <a:t>knowledge</a:t>
            </a:r>
            <a:r>
              <a:rPr/>
              <a:t> </a:t>
            </a:r>
            <a:r>
              <a:rPr/>
              <a:t>may</a:t>
            </a:r>
            <a:r>
              <a:rPr/>
              <a:t> </a:t>
            </a:r>
            <a:r>
              <a:rPr/>
              <a:t>fade</a:t>
            </a:r>
            <a:r>
              <a:rPr/>
              <a:t> </a:t>
            </a:r>
            <a:r>
              <a:rPr/>
              <a:t>into</a:t>
            </a:r>
            <a:r>
              <a:rPr/>
              <a:t> </a:t>
            </a:r>
            <a:r>
              <a:rPr/>
              <a:t>the</a:t>
            </a:r>
            <a:r>
              <a:rPr/>
              <a:t> </a:t>
            </a:r>
            <a:r>
              <a:rPr/>
              <a:t>background.</a:t>
            </a:r>
          </a:p>
        </p:txBody>
      </p:sp>
      <p:sp>
        <p:nvSpPr>
          <p:cNvPr id="4" name="Slide Number Placeholder 3"/>
          <p:cNvSpPr>
            <a:spLocks noGrp="1"/>
          </p:cNvSpPr>
          <p:nvPr>
            <p:ph type="sldNum" sz="quarter" idx="10"/>
          </p:nvPr>
        </p:nvSpPr>
        <p:spPr/>
        <p:txBody>
          <a:bodyPr/>
          <a:lstStyle/>
          <a:p>
            <a:fld id="{18BDFEC3-8487-43E8-A154-7C12CBC1FFF2}" type="slidenum">
              <a:rPr lang="en-US"/>
              <a:t>195</a:t>
            </a:fld>
            <a:endParaRPr lang="en-US"/>
          </a:p>
        </p:txBody>
      </p:sp>
    </p:spTree>
  </p:cSld>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Norm</a:t>
            </a:r>
            <a:r>
              <a:rPr/>
              <a:t> </a:t>
            </a:r>
            <a:r>
              <a:rPr/>
              <a:t>scores</a:t>
            </a:r>
            <a:r>
              <a:rPr/>
              <a:t> </a:t>
            </a:r>
            <a:r>
              <a:rPr/>
              <a:t>allow</a:t>
            </a:r>
            <a:r>
              <a:rPr/>
              <a:t> </a:t>
            </a:r>
            <a:r>
              <a:rPr/>
              <a:t>you</a:t>
            </a:r>
            <a:r>
              <a:rPr/>
              <a:t> </a:t>
            </a:r>
            <a:r>
              <a:rPr/>
              <a:t>to</a:t>
            </a:r>
            <a:r>
              <a:rPr/>
              <a:t> </a:t>
            </a:r>
            <a:r>
              <a:rPr/>
              <a:t>compare</a:t>
            </a:r>
            <a:r>
              <a:rPr/>
              <a:t> </a:t>
            </a:r>
            <a:r>
              <a:rPr/>
              <a:t>to</a:t>
            </a:r>
            <a:r>
              <a:rPr/>
              <a:t> </a:t>
            </a:r>
            <a:r>
              <a:rPr/>
              <a:t>other</a:t>
            </a:r>
            <a:r>
              <a:rPr/>
              <a:t> </a:t>
            </a:r>
            <a:r>
              <a:rPr/>
              <a:t>scores</a:t>
            </a:r>
            <a:r>
              <a:rPr/>
              <a:t> </a:t>
            </a:r>
            <a:r>
              <a:rPr/>
              <a:t>(historical</a:t>
            </a:r>
            <a:r>
              <a:rPr/>
              <a:t> </a:t>
            </a:r>
            <a:r>
              <a:rPr/>
              <a:t>comparisons).</a:t>
            </a:r>
            <a:r>
              <a:rPr/>
              <a:t> </a:t>
            </a:r>
            <a:r>
              <a:rPr/>
              <a:t>These</a:t>
            </a:r>
            <a:r>
              <a:rPr/>
              <a:t> </a:t>
            </a:r>
            <a:r>
              <a:rPr/>
              <a:t>tests</a:t>
            </a:r>
            <a:r>
              <a:rPr/>
              <a:t> </a:t>
            </a:r>
            <a:r>
              <a:rPr/>
              <a:t>are</a:t>
            </a:r>
            <a:r>
              <a:rPr/>
              <a:t> </a:t>
            </a:r>
            <a:r>
              <a:rPr/>
              <a:t>very</a:t>
            </a:r>
            <a:r>
              <a:rPr/>
              <a:t> </a:t>
            </a:r>
            <a:r>
              <a:rPr/>
              <a:t>objective,</a:t>
            </a:r>
            <a:r>
              <a:rPr/>
              <a:t> </a:t>
            </a:r>
            <a:r>
              <a:rPr/>
              <a:t>but</a:t>
            </a:r>
            <a:r>
              <a:rPr/>
              <a:t> </a:t>
            </a:r>
            <a:r>
              <a:rPr/>
              <a:t>there</a:t>
            </a:r>
            <a:r>
              <a:rPr/>
              <a:t> </a:t>
            </a:r>
            <a:r>
              <a:rPr/>
              <a:t>is</a:t>
            </a:r>
            <a:r>
              <a:rPr/>
              <a:t> </a:t>
            </a:r>
            <a:r>
              <a:rPr/>
              <a:t>some</a:t>
            </a:r>
            <a:r>
              <a:rPr/>
              <a:t> </a:t>
            </a:r>
            <a:r>
              <a:rPr/>
              <a:t>subjectivity,</a:t>
            </a:r>
            <a:r>
              <a:rPr/>
              <a:t> </a:t>
            </a:r>
            <a:r>
              <a:rPr/>
              <a:t>perhaps,</a:t>
            </a:r>
            <a:r>
              <a:rPr/>
              <a:t> </a:t>
            </a:r>
            <a:r>
              <a:rPr/>
              <a:t>in</a:t>
            </a:r>
            <a:r>
              <a:rPr/>
              <a:t> </a:t>
            </a:r>
            <a:r>
              <a:rPr/>
              <a:t>their</a:t>
            </a:r>
            <a:r>
              <a:rPr/>
              <a:t> </a:t>
            </a:r>
            <a:r>
              <a:rPr/>
              <a:t>interpretation.</a:t>
            </a:r>
          </a:p>
          <a:p>
            <a:pPr lvl="0" marL="0" indent="0">
              <a:buNone/>
            </a:pPr>
          </a:p>
          <a:p>
            <a:pPr lvl="0" marL="0" indent="0">
              <a:buNone/>
            </a:pPr>
            <a:r>
              <a:rPr/>
              <a:t>Measuring</a:t>
            </a:r>
            <a:r>
              <a:rPr/>
              <a:t> </a:t>
            </a:r>
            <a:r>
              <a:rPr/>
              <a:t>actual</a:t>
            </a:r>
            <a:r>
              <a:rPr/>
              <a:t> </a:t>
            </a:r>
            <a:r>
              <a:rPr/>
              <a:t>performance</a:t>
            </a:r>
            <a:r>
              <a:rPr/>
              <a:t> </a:t>
            </a:r>
            <a:r>
              <a:rPr/>
              <a:t>(ecologic</a:t>
            </a:r>
            <a:r>
              <a:rPr/>
              <a:t> </a:t>
            </a:r>
            <a:r>
              <a:rPr/>
              <a:t>validity).</a:t>
            </a:r>
            <a:r>
              <a:rPr/>
              <a:t> </a:t>
            </a:r>
            <a:r>
              <a:rPr/>
              <a:t>Tries</a:t>
            </a:r>
            <a:r>
              <a:rPr/>
              <a:t> </a:t>
            </a:r>
            <a:r>
              <a:rPr/>
              <a:t>to</a:t>
            </a:r>
            <a:r>
              <a:rPr/>
              <a:t> </a:t>
            </a:r>
            <a:r>
              <a:rPr/>
              <a:t>be</a:t>
            </a:r>
            <a:r>
              <a:rPr/>
              <a:t> </a:t>
            </a:r>
            <a:r>
              <a:rPr/>
              <a:t>very</a:t>
            </a:r>
            <a:r>
              <a:rPr/>
              <a:t> </a:t>
            </a:r>
            <a:r>
              <a:rPr/>
              <a:t>relevant</a:t>
            </a:r>
            <a:r>
              <a:rPr/>
              <a:t> </a:t>
            </a:r>
            <a:r>
              <a:rPr/>
              <a:t>to</a:t>
            </a:r>
            <a:r>
              <a:rPr/>
              <a:t> </a:t>
            </a:r>
            <a:r>
              <a:rPr/>
              <a:t>the</a:t>
            </a:r>
            <a:r>
              <a:rPr/>
              <a:t> </a:t>
            </a:r>
            <a:r>
              <a:rPr/>
              <a:t>setting.</a:t>
            </a:r>
          </a:p>
          <a:p>
            <a:pPr lvl="0" marL="0" indent="0">
              <a:buNone/>
            </a:pPr>
          </a:p>
          <a:p>
            <a:pPr lvl="0" marL="0" indent="0">
              <a:buNone/>
            </a:pPr>
            <a:r>
              <a:rPr/>
              <a:t>Use</a:t>
            </a:r>
            <a:r>
              <a:rPr/>
              <a:t> </a:t>
            </a:r>
            <a:r>
              <a:rPr/>
              <a:t>existing</a:t>
            </a:r>
            <a:r>
              <a:rPr/>
              <a:t> </a:t>
            </a:r>
            <a:r>
              <a:rPr/>
              <a:t>documents.</a:t>
            </a:r>
            <a:r>
              <a:rPr/>
              <a:t> </a:t>
            </a:r>
            <a:r>
              <a:rPr/>
              <a:t>Existing</a:t>
            </a:r>
            <a:r>
              <a:rPr/>
              <a:t> </a:t>
            </a:r>
            <a:r>
              <a:rPr/>
              <a:t>records</a:t>
            </a:r>
            <a:r>
              <a:rPr/>
              <a:t> </a:t>
            </a:r>
            <a:r>
              <a:rPr/>
              <a:t>might</a:t>
            </a:r>
            <a:r>
              <a:rPr/>
              <a:t> </a:t>
            </a:r>
            <a:r>
              <a:rPr/>
              <a:t>have</a:t>
            </a:r>
            <a:r>
              <a:rPr/>
              <a:t> </a:t>
            </a:r>
            <a:r>
              <a:rPr/>
              <a:t>a</a:t>
            </a:r>
            <a:r>
              <a:rPr/>
              <a:t> </a:t>
            </a:r>
            <a:r>
              <a:rPr/>
              <a:t>higher</a:t>
            </a:r>
            <a:r>
              <a:rPr/>
              <a:t> </a:t>
            </a:r>
            <a:r>
              <a:rPr/>
              <a:t>level</a:t>
            </a:r>
            <a:r>
              <a:rPr/>
              <a:t> </a:t>
            </a:r>
            <a:r>
              <a:rPr/>
              <a:t>of</a:t>
            </a:r>
            <a:r>
              <a:rPr/>
              <a:t> </a:t>
            </a:r>
            <a:r>
              <a:rPr/>
              <a:t>accuracy</a:t>
            </a:r>
            <a:r>
              <a:rPr/>
              <a:t> </a:t>
            </a:r>
            <a:r>
              <a:rPr/>
              <a:t>but</a:t>
            </a:r>
            <a:r>
              <a:rPr/>
              <a:t> </a:t>
            </a:r>
            <a:r>
              <a:rPr/>
              <a:t>there</a:t>
            </a:r>
            <a:r>
              <a:rPr/>
              <a:t> </a:t>
            </a:r>
            <a:r>
              <a:rPr/>
              <a:t>is</a:t>
            </a:r>
            <a:r>
              <a:rPr/>
              <a:t> </a:t>
            </a:r>
            <a:r>
              <a:rPr/>
              <a:t>no</a:t>
            </a:r>
            <a:r>
              <a:rPr/>
              <a:t> </a:t>
            </a:r>
            <a:r>
              <a:rPr/>
              <a:t>gauarantee.</a:t>
            </a:r>
            <a:r>
              <a:rPr/>
              <a:t> </a:t>
            </a:r>
            <a:r>
              <a:rPr/>
              <a:t>Time</a:t>
            </a:r>
            <a:r>
              <a:rPr/>
              <a:t> </a:t>
            </a:r>
            <a:r>
              <a:rPr/>
              <a:t>is</a:t>
            </a:r>
            <a:r>
              <a:rPr/>
              <a:t> </a:t>
            </a:r>
            <a:r>
              <a:rPr/>
              <a:t>shorter</a:t>
            </a:r>
            <a:r>
              <a:rPr/>
              <a:t> </a:t>
            </a:r>
            <a:r>
              <a:rPr/>
              <a:t>because</a:t>
            </a:r>
            <a:r>
              <a:rPr/>
              <a:t> </a:t>
            </a:r>
            <a:r>
              <a:rPr/>
              <a:t>the</a:t>
            </a:r>
            <a:r>
              <a:rPr/>
              <a:t> </a:t>
            </a:r>
            <a:r>
              <a:rPr/>
              <a:t>documents</a:t>
            </a:r>
            <a:r>
              <a:rPr/>
              <a:t> </a:t>
            </a:r>
            <a:r>
              <a:rPr/>
              <a:t>already</a:t>
            </a:r>
            <a:r>
              <a:rPr/>
              <a:t> </a:t>
            </a:r>
            <a:r>
              <a:rPr/>
              <a:t>exist.</a:t>
            </a:r>
            <a:r>
              <a:rPr/>
              <a:t> </a:t>
            </a:r>
            <a:r>
              <a:rPr/>
              <a:t>Data</a:t>
            </a:r>
            <a:r>
              <a:rPr/>
              <a:t> </a:t>
            </a:r>
            <a:r>
              <a:rPr/>
              <a:t>extraction</a:t>
            </a:r>
            <a:r>
              <a:rPr/>
              <a:t> </a:t>
            </a:r>
            <a:r>
              <a:rPr/>
              <a:t>takes</a:t>
            </a:r>
            <a:r>
              <a:rPr/>
              <a:t> </a:t>
            </a:r>
            <a:r>
              <a:rPr/>
              <a:t>time.</a:t>
            </a:r>
            <a:r>
              <a:rPr/>
              <a:t> </a:t>
            </a:r>
            <a:r>
              <a:rPr/>
              <a:t>Do</a:t>
            </a:r>
            <a:r>
              <a:rPr/>
              <a:t> </a:t>
            </a:r>
            <a:r>
              <a:rPr/>
              <a:t>you</a:t>
            </a:r>
            <a:r>
              <a:rPr/>
              <a:t> </a:t>
            </a:r>
            <a:r>
              <a:rPr/>
              <a:t>need</a:t>
            </a:r>
            <a:r>
              <a:rPr/>
              <a:t> </a:t>
            </a:r>
            <a:r>
              <a:rPr/>
              <a:t>consent</a:t>
            </a:r>
            <a:r>
              <a:rPr/>
              <a:t> </a:t>
            </a:r>
            <a:r>
              <a:rPr/>
              <a:t>from</a:t>
            </a:r>
            <a:r>
              <a:rPr/>
              <a:t> </a:t>
            </a:r>
            <a:r>
              <a:rPr/>
              <a:t>the</a:t>
            </a:r>
            <a:r>
              <a:rPr/>
              <a:t> </a:t>
            </a:r>
            <a:r>
              <a:rPr/>
              <a:t>people</a:t>
            </a:r>
            <a:r>
              <a:rPr/>
              <a:t> </a:t>
            </a:r>
            <a:r>
              <a:rPr/>
              <a:t>associated</a:t>
            </a:r>
            <a:r>
              <a:rPr/>
              <a:t> </a:t>
            </a:r>
            <a:r>
              <a:rPr/>
              <a:t>with</a:t>
            </a:r>
            <a:r>
              <a:rPr/>
              <a:t> </a:t>
            </a:r>
            <a:r>
              <a:rPr/>
              <a:t>these</a:t>
            </a:r>
            <a:r>
              <a:rPr/>
              <a:t> </a:t>
            </a:r>
            <a:r>
              <a:rPr/>
              <a:t>documents.</a:t>
            </a:r>
          </a:p>
          <a:p>
            <a:pPr lvl="0" marL="0" indent="0">
              <a:buNone/>
            </a:pPr>
          </a:p>
          <a:p>
            <a:pPr lvl="0" marL="0" indent="0">
              <a:buNone/>
            </a:pPr>
            <a:r>
              <a:rPr/>
              <a:t>Data</a:t>
            </a:r>
            <a:r>
              <a:rPr/>
              <a:t> </a:t>
            </a:r>
            <a:r>
              <a:rPr/>
              <a:t>abstraction</a:t>
            </a:r>
            <a:r>
              <a:rPr/>
              <a:t> </a:t>
            </a:r>
            <a:r>
              <a:rPr/>
              <a:t>is</a:t>
            </a:r>
            <a:r>
              <a:rPr/>
              <a:t> </a:t>
            </a:r>
            <a:r>
              <a:rPr/>
              <a:t>tedious,</a:t>
            </a:r>
            <a:r>
              <a:rPr/>
              <a:t> </a:t>
            </a:r>
            <a:r>
              <a:rPr/>
              <a:t>but</a:t>
            </a:r>
            <a:r>
              <a:rPr/>
              <a:t> </a:t>
            </a:r>
            <a:r>
              <a:rPr/>
              <a:t>the</a:t>
            </a:r>
            <a:r>
              <a:rPr/>
              <a:t> </a:t>
            </a:r>
            <a:r>
              <a:rPr/>
              <a:t>newer</a:t>
            </a:r>
            <a:r>
              <a:rPr/>
              <a:t> </a:t>
            </a:r>
            <a:r>
              <a:rPr/>
              <a:t>systems</a:t>
            </a:r>
            <a:r>
              <a:rPr/>
              <a:t> </a:t>
            </a:r>
            <a:r>
              <a:rPr/>
              <a:t>like</a:t>
            </a:r>
            <a:r>
              <a:rPr/>
              <a:t> </a:t>
            </a:r>
            <a:r>
              <a:rPr/>
              <a:t>i2b2</a:t>
            </a:r>
            <a:r>
              <a:rPr/>
              <a:t> </a:t>
            </a:r>
            <a:r>
              <a:rPr/>
              <a:t>allow</a:t>
            </a:r>
            <a:r>
              <a:rPr/>
              <a:t> </a:t>
            </a:r>
            <a:r>
              <a:rPr/>
              <a:t>you</a:t>
            </a:r>
            <a:r>
              <a:rPr/>
              <a:t> </a:t>
            </a:r>
            <a:r>
              <a:rPr/>
              <a:t>to</a:t>
            </a:r>
            <a:r>
              <a:rPr/>
              <a:t> </a:t>
            </a:r>
            <a:r>
              <a:rPr/>
              <a:t>get</a:t>
            </a:r>
            <a:r>
              <a:rPr/>
              <a:t> </a:t>
            </a:r>
            <a:r>
              <a:rPr/>
              <a:t>the</a:t>
            </a:r>
            <a:r>
              <a:rPr/>
              <a:t> </a:t>
            </a:r>
            <a:r>
              <a:rPr/>
              <a:t>information</a:t>
            </a:r>
            <a:r>
              <a:rPr/>
              <a:t> </a:t>
            </a:r>
            <a:r>
              <a:rPr/>
              <a:t>more</a:t>
            </a:r>
            <a:r>
              <a:rPr/>
              <a:t> </a:t>
            </a:r>
            <a:r>
              <a:rPr/>
              <a:t>directly.</a:t>
            </a:r>
          </a:p>
          <a:p>
            <a:pPr lvl="0" marL="0" indent="0">
              <a:buNone/>
            </a:pPr>
          </a:p>
          <a:p>
            <a:pPr lvl="0" marL="0" indent="0">
              <a:buNone/>
            </a:pPr>
            <a:r>
              <a:rPr/>
              <a:t>Content</a:t>
            </a:r>
            <a:r>
              <a:rPr/>
              <a:t> </a:t>
            </a:r>
            <a:r>
              <a:rPr/>
              <a:t>analysis</a:t>
            </a:r>
            <a:r>
              <a:rPr/>
              <a:t> </a:t>
            </a:r>
            <a:r>
              <a:rPr/>
              <a:t>is</a:t>
            </a:r>
            <a:r>
              <a:rPr/>
              <a:t> </a:t>
            </a:r>
            <a:r>
              <a:rPr/>
              <a:t>a</a:t>
            </a:r>
            <a:r>
              <a:rPr/>
              <a:t> </a:t>
            </a:r>
            <a:r>
              <a:rPr/>
              <a:t>more</a:t>
            </a:r>
            <a:r>
              <a:rPr/>
              <a:t> </a:t>
            </a:r>
            <a:r>
              <a:rPr/>
              <a:t>qualitative</a:t>
            </a:r>
            <a:r>
              <a:rPr/>
              <a:t> </a:t>
            </a:r>
            <a:r>
              <a:rPr/>
              <a:t>review.</a:t>
            </a:r>
            <a:r>
              <a:rPr/>
              <a:t> </a:t>
            </a:r>
            <a:r>
              <a:rPr/>
              <a:t>It</a:t>
            </a:r>
            <a:r>
              <a:rPr/>
              <a:t> </a:t>
            </a:r>
            <a:r>
              <a:rPr/>
              <a:t>gives</a:t>
            </a:r>
            <a:r>
              <a:rPr/>
              <a:t> </a:t>
            </a:r>
            <a:r>
              <a:rPr/>
              <a:t>you</a:t>
            </a:r>
            <a:r>
              <a:rPr/>
              <a:t> </a:t>
            </a:r>
            <a:r>
              <a:rPr/>
              <a:t>a</a:t>
            </a:r>
            <a:r>
              <a:rPr/>
              <a:t> </a:t>
            </a:r>
            <a:r>
              <a:rPr/>
              <a:t>lot</a:t>
            </a:r>
            <a:r>
              <a:rPr/>
              <a:t> </a:t>
            </a:r>
            <a:r>
              <a:rPr/>
              <a:t>of</a:t>
            </a:r>
            <a:r>
              <a:rPr/>
              <a:t> </a:t>
            </a:r>
            <a:r>
              <a:rPr/>
              <a:t>valuable</a:t>
            </a:r>
            <a:r>
              <a:rPr/>
              <a:t> </a:t>
            </a:r>
            <a:r>
              <a:rPr/>
              <a:t>information</a:t>
            </a:r>
            <a:r>
              <a:rPr/>
              <a:t> </a:t>
            </a:r>
            <a:r>
              <a:rPr/>
              <a:t>that</a:t>
            </a:r>
            <a:r>
              <a:rPr/>
              <a:t> </a:t>
            </a:r>
            <a:r>
              <a:rPr/>
              <a:t>a</a:t>
            </a:r>
            <a:r>
              <a:rPr/>
              <a:t> </a:t>
            </a:r>
            <a:r>
              <a:rPr/>
              <a:t>quantitative</a:t>
            </a:r>
            <a:r>
              <a:rPr/>
              <a:t> </a:t>
            </a:r>
            <a:r>
              <a:rPr/>
              <a:t>approach</a:t>
            </a:r>
            <a:r>
              <a:rPr/>
              <a:t> </a:t>
            </a:r>
            <a:r>
              <a:rPr/>
              <a:t>might</a:t>
            </a:r>
            <a:r>
              <a:rPr/>
              <a:t> </a:t>
            </a:r>
            <a:r>
              <a:rPr/>
              <a:t>miss.</a:t>
            </a:r>
          </a:p>
        </p:txBody>
      </p:sp>
      <p:sp>
        <p:nvSpPr>
          <p:cNvPr id="4" name="Slide Number Placeholder 3"/>
          <p:cNvSpPr>
            <a:spLocks noGrp="1"/>
          </p:cNvSpPr>
          <p:nvPr>
            <p:ph type="sldNum" sz="quarter" idx="10"/>
          </p:nvPr>
        </p:nvSpPr>
        <p:spPr/>
        <p:txBody>
          <a:bodyPr/>
          <a:lstStyle/>
          <a:p>
            <a:fld id="{18BDFEC3-8487-43E8-A154-7C12CBC1FFF2}" type="slidenum">
              <a:rPr lang="en-US"/>
              <a:t>196</a:t>
            </a:fld>
            <a:endParaRPr lang="en-US"/>
          </a:p>
        </p:txBody>
      </p:sp>
    </p:spTree>
  </p:cSld>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Personality</a:t>
            </a:r>
            <a:r>
              <a:rPr/>
              <a:t> </a:t>
            </a:r>
            <a:r>
              <a:rPr/>
              <a:t>inventories:</a:t>
            </a:r>
            <a:r>
              <a:rPr/>
              <a:t> </a:t>
            </a:r>
            <a:r>
              <a:rPr/>
              <a:t>the</a:t>
            </a:r>
            <a:r>
              <a:rPr/>
              <a:t> </a:t>
            </a:r>
            <a:r>
              <a:rPr/>
              <a:t>validity</a:t>
            </a:r>
            <a:r>
              <a:rPr/>
              <a:t> </a:t>
            </a:r>
            <a:r>
              <a:rPr/>
              <a:t>is</a:t>
            </a:r>
            <a:r>
              <a:rPr/>
              <a:t> </a:t>
            </a:r>
            <a:r>
              <a:rPr/>
              <a:t>dependent</a:t>
            </a:r>
            <a:r>
              <a:rPr/>
              <a:t> </a:t>
            </a:r>
            <a:r>
              <a:rPr/>
              <a:t>on</a:t>
            </a:r>
            <a:r>
              <a:rPr/>
              <a:t> </a:t>
            </a:r>
            <a:r>
              <a:rPr/>
              <a:t>an</a:t>
            </a:r>
            <a:r>
              <a:rPr/>
              <a:t> </a:t>
            </a:r>
            <a:r>
              <a:rPr/>
              <a:t>individual’s</a:t>
            </a:r>
            <a:r>
              <a:rPr/>
              <a:t> </a:t>
            </a:r>
            <a:r>
              <a:rPr/>
              <a:t>self-awareness.</a:t>
            </a:r>
          </a:p>
          <a:p>
            <a:pPr lvl="0" marL="0" indent="0">
              <a:buNone/>
            </a:pPr>
          </a:p>
          <a:p>
            <a:pPr lvl="0" marL="0" indent="0">
              <a:buNone/>
            </a:pPr>
            <a:r>
              <a:rPr/>
              <a:t>Attitudes</a:t>
            </a:r>
            <a:r>
              <a:rPr/>
              <a:t> </a:t>
            </a:r>
            <a:r>
              <a:rPr/>
              <a:t>and</a:t>
            </a:r>
            <a:r>
              <a:rPr/>
              <a:t> </a:t>
            </a:r>
            <a:r>
              <a:rPr/>
              <a:t>beliefs</a:t>
            </a:r>
            <a:r>
              <a:rPr/>
              <a:t> </a:t>
            </a:r>
            <a:r>
              <a:rPr/>
              <a:t>done</a:t>
            </a:r>
            <a:r>
              <a:rPr/>
              <a:t> </a:t>
            </a:r>
            <a:r>
              <a:rPr/>
              <a:t>for</a:t>
            </a:r>
            <a:r>
              <a:rPr/>
              <a:t> </a:t>
            </a:r>
            <a:r>
              <a:rPr/>
              <a:t>a</a:t>
            </a:r>
            <a:r>
              <a:rPr/>
              <a:t> </a:t>
            </a:r>
            <a:r>
              <a:rPr/>
              <a:t>variety</a:t>
            </a:r>
            <a:r>
              <a:rPr/>
              <a:t> </a:t>
            </a:r>
            <a:r>
              <a:rPr/>
              <a:t>of</a:t>
            </a:r>
            <a:r>
              <a:rPr/>
              <a:t> </a:t>
            </a:r>
            <a:r>
              <a:rPr/>
              <a:t>purposes.</a:t>
            </a:r>
            <a:r>
              <a:rPr/>
              <a:t> </a:t>
            </a:r>
            <a:r>
              <a:rPr/>
              <a:t>A</a:t>
            </a:r>
            <a:r>
              <a:rPr/>
              <a:t> </a:t>
            </a:r>
            <a:r>
              <a:rPr/>
              <a:t>“</a:t>
            </a:r>
            <a:r>
              <a:rPr/>
              <a:t>representative</a:t>
            </a:r>
            <a:r>
              <a:rPr/>
              <a:t> </a:t>
            </a:r>
            <a:r>
              <a:rPr/>
              <a:t>sample</a:t>
            </a:r>
            <a:r>
              <a:rPr/>
              <a:t> </a:t>
            </a:r>
            <a:r>
              <a:rPr/>
              <a:t>of</a:t>
            </a:r>
            <a:r>
              <a:rPr/>
              <a:t> </a:t>
            </a:r>
            <a:r>
              <a:rPr/>
              <a:t>all</a:t>
            </a:r>
            <a:r>
              <a:rPr/>
              <a:t> </a:t>
            </a:r>
            <a:r>
              <a:rPr/>
              <a:t>possible</a:t>
            </a:r>
            <a:r>
              <a:rPr/>
              <a:t> </a:t>
            </a:r>
            <a:r>
              <a:rPr/>
              <a:t>opinions</a:t>
            </a:r>
            <a:r>
              <a:rPr/>
              <a:t> </a:t>
            </a:r>
            <a:r>
              <a:rPr/>
              <a:t>or</a:t>
            </a:r>
            <a:r>
              <a:rPr/>
              <a:t> </a:t>
            </a:r>
            <a:r>
              <a:rPr/>
              <a:t>attitudes</a:t>
            </a:r>
            <a:r>
              <a:rPr/>
              <a:t> </a:t>
            </a:r>
            <a:r>
              <a:rPr/>
              <a:t>about</a:t>
            </a:r>
            <a:r>
              <a:rPr/>
              <a:t> </a:t>
            </a:r>
            <a:r>
              <a:rPr/>
              <a:t>a</a:t>
            </a:r>
            <a:r>
              <a:rPr/>
              <a:t> </a:t>
            </a:r>
            <a:r>
              <a:rPr/>
              <a:t>particularl</a:t>
            </a:r>
            <a:r>
              <a:rPr/>
              <a:t> </a:t>
            </a:r>
            <a:r>
              <a:rPr/>
              <a:t>subject.</a:t>
            </a:r>
            <a:r>
              <a:rPr/>
              <a:t>”</a:t>
            </a:r>
            <a:r>
              <a:rPr/>
              <a:t> </a:t>
            </a:r>
            <a:r>
              <a:rPr/>
              <a:t>That’s</a:t>
            </a:r>
            <a:r>
              <a:rPr/>
              <a:t> </a:t>
            </a:r>
            <a:r>
              <a:rPr/>
              <a:t>why</a:t>
            </a:r>
            <a:r>
              <a:rPr/>
              <a:t> </a:t>
            </a:r>
            <a:r>
              <a:rPr/>
              <a:t>measurement</a:t>
            </a:r>
            <a:r>
              <a:rPr/>
              <a:t> </a:t>
            </a:r>
            <a:r>
              <a:rPr/>
              <a:t>experts</a:t>
            </a:r>
            <a:r>
              <a:rPr/>
              <a:t> </a:t>
            </a:r>
            <a:r>
              <a:rPr/>
              <a:t>cringe</a:t>
            </a:r>
            <a:r>
              <a:rPr/>
              <a:t> </a:t>
            </a:r>
            <a:r>
              <a:rPr/>
              <a:t>when</a:t>
            </a:r>
            <a:r>
              <a:rPr/>
              <a:t> </a:t>
            </a:r>
            <a:r>
              <a:rPr/>
              <a:t>you</a:t>
            </a:r>
            <a:r>
              <a:rPr/>
              <a:t> </a:t>
            </a:r>
            <a:r>
              <a:rPr/>
              <a:t>ask</a:t>
            </a:r>
            <a:r>
              <a:rPr/>
              <a:t> </a:t>
            </a:r>
            <a:r>
              <a:rPr/>
              <a:t>a</a:t>
            </a:r>
            <a:r>
              <a:rPr/>
              <a:t> </a:t>
            </a:r>
            <a:r>
              <a:rPr/>
              <a:t>single</a:t>
            </a:r>
            <a:r>
              <a:rPr/>
              <a:t> </a:t>
            </a:r>
            <a:r>
              <a:rPr/>
              <a:t>question.</a:t>
            </a:r>
            <a:r>
              <a:rPr/>
              <a:t> </a:t>
            </a:r>
            <a:r>
              <a:rPr/>
              <a:t>You</a:t>
            </a:r>
            <a:r>
              <a:rPr/>
              <a:t> </a:t>
            </a:r>
            <a:r>
              <a:rPr/>
              <a:t>need</a:t>
            </a:r>
            <a:r>
              <a:rPr/>
              <a:t> </a:t>
            </a:r>
            <a:r>
              <a:rPr/>
              <a:t>a</a:t>
            </a:r>
            <a:r>
              <a:rPr/>
              <a:t> </a:t>
            </a:r>
            <a:r>
              <a:rPr/>
              <a:t>multiple</a:t>
            </a:r>
            <a:r>
              <a:rPr/>
              <a:t> </a:t>
            </a:r>
            <a:r>
              <a:rPr/>
              <a:t>set</a:t>
            </a:r>
            <a:r>
              <a:rPr/>
              <a:t> </a:t>
            </a:r>
            <a:r>
              <a:rPr/>
              <a:t>of</a:t>
            </a:r>
            <a:r>
              <a:rPr/>
              <a:t> </a:t>
            </a:r>
            <a:r>
              <a:rPr/>
              <a:t>items</a:t>
            </a:r>
            <a:r>
              <a:rPr/>
              <a:t> </a:t>
            </a:r>
            <a:r>
              <a:rPr/>
              <a:t>to</a:t>
            </a:r>
            <a:r>
              <a:rPr/>
              <a:t> </a:t>
            </a:r>
            <a:r>
              <a:rPr/>
              <a:t>get</a:t>
            </a:r>
            <a:r>
              <a:rPr/>
              <a:t> </a:t>
            </a:r>
            <a:r>
              <a:rPr/>
              <a:t>at</a:t>
            </a:r>
            <a:r>
              <a:rPr/>
              <a:t> </a:t>
            </a:r>
            <a:r>
              <a:rPr/>
              <a:t>how</a:t>
            </a:r>
            <a:r>
              <a:rPr/>
              <a:t> </a:t>
            </a:r>
            <a:r>
              <a:rPr/>
              <a:t>people</a:t>
            </a:r>
            <a:r>
              <a:rPr/>
              <a:t> </a:t>
            </a:r>
            <a:r>
              <a:rPr/>
              <a:t>feel.</a:t>
            </a:r>
          </a:p>
          <a:p>
            <a:pPr lvl="0" marL="0" indent="0">
              <a:buNone/>
            </a:pPr>
          </a:p>
          <a:p>
            <a:pPr lvl="0" marL="0" indent="0">
              <a:buNone/>
            </a:pPr>
            <a:r>
              <a:rPr/>
              <a:t>The</a:t>
            </a:r>
            <a:r>
              <a:rPr/>
              <a:t> </a:t>
            </a:r>
            <a:r>
              <a:rPr/>
              <a:t>Likert</a:t>
            </a:r>
            <a:r>
              <a:rPr/>
              <a:t> </a:t>
            </a:r>
            <a:r>
              <a:rPr/>
              <a:t>scale</a:t>
            </a:r>
            <a:r>
              <a:rPr/>
              <a:t> </a:t>
            </a:r>
            <a:r>
              <a:rPr/>
              <a:t>is</a:t>
            </a:r>
            <a:r>
              <a:rPr/>
              <a:t> </a:t>
            </a:r>
            <a:r>
              <a:rPr/>
              <a:t>very</a:t>
            </a:r>
            <a:r>
              <a:rPr/>
              <a:t> </a:t>
            </a:r>
            <a:r>
              <a:rPr/>
              <a:t>popular.</a:t>
            </a:r>
            <a:r>
              <a:rPr/>
              <a:t> </a:t>
            </a:r>
            <a:r>
              <a:rPr/>
              <a:t>You</a:t>
            </a:r>
            <a:r>
              <a:rPr/>
              <a:t> </a:t>
            </a:r>
            <a:r>
              <a:rPr/>
              <a:t>may</a:t>
            </a:r>
            <a:r>
              <a:rPr/>
              <a:t> </a:t>
            </a:r>
            <a:r>
              <a:rPr/>
              <a:t>not</a:t>
            </a:r>
            <a:r>
              <a:rPr/>
              <a:t> </a:t>
            </a:r>
            <a:r>
              <a:rPr/>
              <a:t>see</a:t>
            </a:r>
            <a:r>
              <a:rPr/>
              <a:t> </a:t>
            </a:r>
            <a:r>
              <a:rPr/>
              <a:t>the</a:t>
            </a:r>
            <a:r>
              <a:rPr/>
              <a:t> </a:t>
            </a:r>
            <a:r>
              <a:rPr/>
              <a:t>semantic</a:t>
            </a:r>
            <a:r>
              <a:rPr/>
              <a:t> </a:t>
            </a:r>
            <a:r>
              <a:rPr/>
              <a:t>difference</a:t>
            </a:r>
            <a:r>
              <a:rPr/>
              <a:t> </a:t>
            </a:r>
            <a:r>
              <a:rPr/>
              <a:t>scale,</a:t>
            </a:r>
            <a:r>
              <a:rPr/>
              <a:t> </a:t>
            </a:r>
            <a:r>
              <a:rPr/>
              <a:t>but</a:t>
            </a:r>
            <a:r>
              <a:rPr/>
              <a:t> </a:t>
            </a:r>
            <a:r>
              <a:rPr/>
              <a:t>examples</a:t>
            </a:r>
            <a:r>
              <a:rPr/>
              <a:t> </a:t>
            </a:r>
            <a:r>
              <a:rPr/>
              <a:t>will</a:t>
            </a:r>
            <a:r>
              <a:rPr/>
              <a:t> </a:t>
            </a:r>
            <a:r>
              <a:rPr/>
              <a:t>follow.</a:t>
            </a:r>
          </a:p>
          <a:p>
            <a:pPr lvl="0" marL="0" indent="0">
              <a:buNone/>
            </a:pPr>
          </a:p>
          <a:p>
            <a:pPr lvl="0" marL="0" indent="0">
              <a:buNone/>
            </a:pPr>
            <a:r>
              <a:rPr/>
              <a:t>Delivery</a:t>
            </a:r>
            <a:r>
              <a:rPr/>
              <a:t> </a:t>
            </a:r>
            <a:r>
              <a:rPr/>
              <a:t>by</a:t>
            </a:r>
            <a:r>
              <a:rPr/>
              <a:t> </a:t>
            </a:r>
            <a:r>
              <a:rPr/>
              <a:t>mail</a:t>
            </a:r>
            <a:r>
              <a:rPr/>
              <a:t> </a:t>
            </a:r>
            <a:r>
              <a:rPr/>
              <a:t>or</a:t>
            </a:r>
            <a:r>
              <a:rPr/>
              <a:t> </a:t>
            </a:r>
            <a:r>
              <a:rPr/>
              <a:t>Internet.</a:t>
            </a:r>
            <a:r>
              <a:rPr/>
              <a:t> </a:t>
            </a:r>
            <a:r>
              <a:rPr/>
              <a:t>There</a:t>
            </a:r>
            <a:r>
              <a:rPr/>
              <a:t> </a:t>
            </a:r>
            <a:r>
              <a:rPr/>
              <a:t>are</a:t>
            </a:r>
            <a:r>
              <a:rPr/>
              <a:t> </a:t>
            </a:r>
            <a:r>
              <a:rPr/>
              <a:t>pros</a:t>
            </a:r>
            <a:r>
              <a:rPr/>
              <a:t> </a:t>
            </a:r>
            <a:r>
              <a:rPr/>
              <a:t>and</a:t>
            </a:r>
            <a:r>
              <a:rPr/>
              <a:t> </a:t>
            </a:r>
            <a:r>
              <a:rPr/>
              <a:t>cons</a:t>
            </a:r>
            <a:r>
              <a:rPr/>
              <a:t> </a:t>
            </a:r>
            <a:r>
              <a:rPr/>
              <a:t>to</a:t>
            </a:r>
            <a:r>
              <a:rPr/>
              <a:t> </a:t>
            </a:r>
            <a:r>
              <a:rPr/>
              <a:t>all</a:t>
            </a:r>
            <a:r>
              <a:rPr/>
              <a:t> </a:t>
            </a:r>
            <a:r>
              <a:rPr/>
              <a:t>formats.</a:t>
            </a:r>
            <a:r>
              <a:rPr/>
              <a:t> </a:t>
            </a:r>
            <a:r>
              <a:rPr/>
              <a:t>Item</a:t>
            </a:r>
            <a:r>
              <a:rPr/>
              <a:t> </a:t>
            </a:r>
            <a:r>
              <a:rPr/>
              <a:t>types</a:t>
            </a:r>
            <a:r>
              <a:rPr/>
              <a:t> </a:t>
            </a:r>
            <a:r>
              <a:rPr/>
              <a:t>could</a:t>
            </a:r>
            <a:r>
              <a:rPr/>
              <a:t> </a:t>
            </a:r>
            <a:r>
              <a:rPr/>
              <a:t>include</a:t>
            </a:r>
            <a:r>
              <a:rPr/>
              <a:t> </a:t>
            </a:r>
            <a:r>
              <a:rPr/>
              <a:t>open</a:t>
            </a:r>
            <a:r>
              <a:rPr/>
              <a:t> </a:t>
            </a:r>
            <a:r>
              <a:rPr/>
              <a:t>ended,</a:t>
            </a:r>
            <a:r>
              <a:rPr/>
              <a:t> </a:t>
            </a:r>
            <a:r>
              <a:rPr/>
              <a:t>partial</a:t>
            </a:r>
            <a:r>
              <a:rPr/>
              <a:t> </a:t>
            </a:r>
            <a:r>
              <a:rPr/>
              <a:t>(responses</a:t>
            </a:r>
            <a:r>
              <a:rPr/>
              <a:t> </a:t>
            </a:r>
            <a:r>
              <a:rPr/>
              <a:t>plus</a:t>
            </a:r>
            <a:r>
              <a:rPr/>
              <a:t> </a:t>
            </a:r>
            <a:r>
              <a:rPr/>
              <a:t>other),</a:t>
            </a:r>
            <a:r>
              <a:rPr/>
              <a:t> </a:t>
            </a:r>
            <a:r>
              <a:rPr/>
              <a:t>and</a:t>
            </a:r>
            <a:r>
              <a:rPr/>
              <a:t> </a:t>
            </a:r>
            <a:r>
              <a:rPr/>
              <a:t>close</a:t>
            </a:r>
            <a:r>
              <a:rPr/>
              <a:t> </a:t>
            </a:r>
            <a:r>
              <a:rPr/>
              <a:t>ended</a:t>
            </a:r>
            <a:r>
              <a:rPr/>
              <a:t> </a:t>
            </a:r>
            <a:r>
              <a:rPr/>
              <a:t>responses.</a:t>
            </a:r>
          </a:p>
        </p:txBody>
      </p:sp>
      <p:sp>
        <p:nvSpPr>
          <p:cNvPr id="4" name="Slide Number Placeholder 3"/>
          <p:cNvSpPr>
            <a:spLocks noGrp="1"/>
          </p:cNvSpPr>
          <p:nvPr>
            <p:ph type="sldNum" sz="quarter" idx="10"/>
          </p:nvPr>
        </p:nvSpPr>
        <p:spPr/>
        <p:txBody>
          <a:bodyPr/>
          <a:lstStyle/>
          <a:p>
            <a:fld id="{18BDFEC3-8487-43E8-A154-7C12CBC1FFF2}" type="slidenum">
              <a:rPr lang="en-US"/>
              <a:t>197</a:t>
            </a:fld>
            <a:endParaRPr lang="en-US"/>
          </a:p>
        </p:txBody>
      </p:sp>
    </p:spTree>
  </p:cSld>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Interview</a:t>
            </a:r>
            <a:r>
              <a:rPr/>
              <a:t> </a:t>
            </a:r>
            <a:r>
              <a:rPr/>
              <a:t>allows</a:t>
            </a:r>
            <a:r>
              <a:rPr/>
              <a:t> </a:t>
            </a:r>
            <a:r>
              <a:rPr/>
              <a:t>you</a:t>
            </a:r>
            <a:r>
              <a:rPr/>
              <a:t> </a:t>
            </a:r>
            <a:r>
              <a:rPr/>
              <a:t>to</a:t>
            </a:r>
            <a:r>
              <a:rPr/>
              <a:t> </a:t>
            </a:r>
            <a:r>
              <a:rPr/>
              <a:t>probe</a:t>
            </a:r>
            <a:r>
              <a:rPr/>
              <a:t> </a:t>
            </a:r>
            <a:r>
              <a:rPr/>
              <a:t>for</a:t>
            </a:r>
            <a:r>
              <a:rPr/>
              <a:t> </a:t>
            </a:r>
            <a:r>
              <a:rPr/>
              <a:t>comments.</a:t>
            </a:r>
            <a:r>
              <a:rPr/>
              <a:t> </a:t>
            </a:r>
            <a:r>
              <a:rPr/>
              <a:t>Video</a:t>
            </a:r>
            <a:r>
              <a:rPr/>
              <a:t> </a:t>
            </a:r>
            <a:r>
              <a:rPr/>
              <a:t>as</a:t>
            </a:r>
            <a:r>
              <a:rPr/>
              <a:t> </a:t>
            </a:r>
            <a:r>
              <a:rPr/>
              <a:t>well</a:t>
            </a:r>
            <a:r>
              <a:rPr/>
              <a:t> </a:t>
            </a:r>
            <a:r>
              <a:rPr/>
              <a:t>as</a:t>
            </a:r>
            <a:r>
              <a:rPr/>
              <a:t> </a:t>
            </a:r>
            <a:r>
              <a:rPr/>
              <a:t>audio</a:t>
            </a:r>
            <a:r>
              <a:rPr/>
              <a:t> </a:t>
            </a:r>
            <a:r>
              <a:rPr/>
              <a:t>is</a:t>
            </a:r>
            <a:r>
              <a:rPr/>
              <a:t> </a:t>
            </a:r>
            <a:r>
              <a:rPr/>
              <a:t>now</a:t>
            </a:r>
            <a:r>
              <a:rPr/>
              <a:t> </a:t>
            </a:r>
            <a:r>
              <a:rPr/>
              <a:t>available.</a:t>
            </a:r>
            <a:r>
              <a:rPr/>
              <a:t> </a:t>
            </a:r>
            <a:r>
              <a:rPr/>
              <a:t>It</a:t>
            </a:r>
            <a:r>
              <a:rPr/>
              <a:t> </a:t>
            </a:r>
            <a:r>
              <a:rPr/>
              <a:t>takes</a:t>
            </a:r>
            <a:r>
              <a:rPr/>
              <a:t> </a:t>
            </a:r>
            <a:r>
              <a:rPr/>
              <a:t>time</a:t>
            </a:r>
            <a:r>
              <a:rPr/>
              <a:t> </a:t>
            </a:r>
            <a:r>
              <a:rPr/>
              <a:t>and</a:t>
            </a:r>
            <a:r>
              <a:rPr/>
              <a:t> </a:t>
            </a:r>
            <a:r>
              <a:rPr/>
              <a:t>training.</a:t>
            </a:r>
            <a:r>
              <a:rPr/>
              <a:t> </a:t>
            </a:r>
            <a:r>
              <a:rPr/>
              <a:t>Concerns</a:t>
            </a:r>
            <a:r>
              <a:rPr/>
              <a:t> </a:t>
            </a:r>
            <a:r>
              <a:rPr/>
              <a:t>about</a:t>
            </a:r>
            <a:r>
              <a:rPr/>
              <a:t> </a:t>
            </a:r>
            <a:r>
              <a:rPr/>
              <a:t>anonymity</a:t>
            </a:r>
            <a:r>
              <a:rPr/>
              <a:t> </a:t>
            </a:r>
            <a:r>
              <a:rPr/>
              <a:t>with</a:t>
            </a:r>
            <a:r>
              <a:rPr/>
              <a:t> </a:t>
            </a:r>
            <a:r>
              <a:rPr/>
              <a:t>an</a:t>
            </a:r>
            <a:r>
              <a:rPr/>
              <a:t> </a:t>
            </a:r>
            <a:r>
              <a:rPr/>
              <a:t>interview.</a:t>
            </a:r>
          </a:p>
          <a:p>
            <a:pPr lvl="0" marL="0" indent="0">
              <a:buNone/>
            </a:pPr>
          </a:p>
          <a:p>
            <a:pPr lvl="0" marL="0" indent="0">
              <a:buNone/>
            </a:pPr>
            <a:r>
              <a:rPr/>
              <a:t>Questionnaires</a:t>
            </a:r>
            <a:r>
              <a:rPr/>
              <a:t> </a:t>
            </a:r>
            <a:r>
              <a:rPr/>
              <a:t>are</a:t>
            </a:r>
            <a:r>
              <a:rPr/>
              <a:t> </a:t>
            </a:r>
            <a:r>
              <a:rPr/>
              <a:t>self-administered.</a:t>
            </a:r>
            <a:r>
              <a:rPr/>
              <a:t> </a:t>
            </a:r>
            <a:r>
              <a:rPr/>
              <a:t>Return</a:t>
            </a:r>
            <a:r>
              <a:rPr/>
              <a:t> </a:t>
            </a:r>
            <a:r>
              <a:rPr/>
              <a:t>rates</a:t>
            </a:r>
            <a:r>
              <a:rPr/>
              <a:t> </a:t>
            </a:r>
            <a:r>
              <a:rPr/>
              <a:t>are</a:t>
            </a:r>
            <a:r>
              <a:rPr/>
              <a:t> </a:t>
            </a:r>
            <a:r>
              <a:rPr/>
              <a:t>a</a:t>
            </a:r>
            <a:r>
              <a:rPr/>
              <a:t> </a:t>
            </a:r>
            <a:r>
              <a:rPr/>
              <a:t>concern.</a:t>
            </a:r>
            <a:r>
              <a:rPr/>
              <a:t> </a:t>
            </a:r>
            <a:r>
              <a:rPr/>
              <a:t>When</a:t>
            </a:r>
            <a:r>
              <a:rPr/>
              <a:t> </a:t>
            </a:r>
            <a:r>
              <a:rPr/>
              <a:t>sent</a:t>
            </a:r>
            <a:r>
              <a:rPr/>
              <a:t> </a:t>
            </a:r>
            <a:r>
              <a:rPr/>
              <a:t>out</a:t>
            </a:r>
            <a:r>
              <a:rPr/>
              <a:t> </a:t>
            </a:r>
            <a:r>
              <a:rPr/>
              <a:t>blindly,</a:t>
            </a:r>
            <a:r>
              <a:rPr/>
              <a:t> </a:t>
            </a:r>
            <a:r>
              <a:rPr/>
              <a:t>you</a:t>
            </a:r>
            <a:r>
              <a:rPr/>
              <a:t> </a:t>
            </a:r>
            <a:r>
              <a:rPr/>
              <a:t>can</a:t>
            </a:r>
            <a:r>
              <a:rPr/>
              <a:t> </a:t>
            </a:r>
            <a:r>
              <a:rPr/>
              <a:t>get</a:t>
            </a:r>
            <a:r>
              <a:rPr/>
              <a:t> </a:t>
            </a:r>
            <a:r>
              <a:rPr/>
              <a:t>low</a:t>
            </a:r>
            <a:r>
              <a:rPr/>
              <a:t> </a:t>
            </a:r>
            <a:r>
              <a:rPr/>
              <a:t>return</a:t>
            </a:r>
            <a:r>
              <a:rPr/>
              <a:t> </a:t>
            </a:r>
            <a:r>
              <a:rPr/>
              <a:t>rates,</a:t>
            </a:r>
            <a:r>
              <a:rPr/>
              <a:t> </a:t>
            </a:r>
            <a:r>
              <a:rPr/>
              <a:t>which</a:t>
            </a:r>
            <a:r>
              <a:rPr/>
              <a:t> </a:t>
            </a:r>
            <a:r>
              <a:rPr/>
              <a:t>hurts</a:t>
            </a:r>
            <a:r>
              <a:rPr/>
              <a:t> </a:t>
            </a:r>
            <a:r>
              <a:rPr/>
              <a:t>the</a:t>
            </a:r>
            <a:r>
              <a:rPr/>
              <a:t> </a:t>
            </a:r>
            <a:r>
              <a:rPr/>
              <a:t>generalizability</a:t>
            </a:r>
            <a:r>
              <a:rPr/>
              <a:t> </a:t>
            </a:r>
            <a:r>
              <a:rPr/>
              <a:t>of</a:t>
            </a:r>
            <a:r>
              <a:rPr/>
              <a:t> </a:t>
            </a:r>
            <a:r>
              <a:rPr/>
              <a:t>the</a:t>
            </a:r>
            <a:r>
              <a:rPr/>
              <a:t> </a:t>
            </a:r>
            <a:r>
              <a:rPr/>
              <a:t>study.</a:t>
            </a:r>
            <a:r>
              <a:rPr/>
              <a:t> </a:t>
            </a:r>
            <a:r>
              <a:rPr/>
              <a:t>There</a:t>
            </a:r>
            <a:r>
              <a:rPr/>
              <a:t> </a:t>
            </a:r>
            <a:r>
              <a:rPr/>
              <a:t>is</a:t>
            </a:r>
            <a:r>
              <a:rPr/>
              <a:t> </a:t>
            </a:r>
            <a:r>
              <a:rPr/>
              <a:t>potential</a:t>
            </a:r>
            <a:r>
              <a:rPr/>
              <a:t> </a:t>
            </a:r>
            <a:r>
              <a:rPr/>
              <a:t>for</a:t>
            </a:r>
            <a:r>
              <a:rPr/>
              <a:t> </a:t>
            </a:r>
            <a:r>
              <a:rPr/>
              <a:t>misunderstanding</a:t>
            </a:r>
            <a:r>
              <a:rPr/>
              <a:t> </a:t>
            </a:r>
            <a:r>
              <a:rPr/>
              <a:t>and</a:t>
            </a:r>
            <a:r>
              <a:rPr/>
              <a:t> </a:t>
            </a:r>
            <a:r>
              <a:rPr/>
              <a:t>people</a:t>
            </a:r>
            <a:r>
              <a:rPr/>
              <a:t> </a:t>
            </a:r>
            <a:r>
              <a:rPr/>
              <a:t>may</a:t>
            </a:r>
            <a:r>
              <a:rPr/>
              <a:t> </a:t>
            </a:r>
            <a:r>
              <a:rPr/>
              <a:t>get</a:t>
            </a:r>
            <a:r>
              <a:rPr/>
              <a:t> </a:t>
            </a:r>
            <a:r>
              <a:rPr/>
              <a:t>into</a:t>
            </a:r>
            <a:r>
              <a:rPr/>
              <a:t> </a:t>
            </a:r>
            <a:r>
              <a:rPr/>
              <a:t>a</a:t>
            </a:r>
            <a:r>
              <a:rPr/>
              <a:t> </a:t>
            </a:r>
            <a:r>
              <a:rPr/>
              <a:t>routine</a:t>
            </a:r>
            <a:r>
              <a:rPr/>
              <a:t> </a:t>
            </a:r>
            <a:r>
              <a:rPr/>
              <a:t>response</a:t>
            </a:r>
            <a:r>
              <a:rPr/>
              <a:t> </a:t>
            </a:r>
            <a:r>
              <a:rPr/>
              <a:t>and</a:t>
            </a:r>
            <a:r>
              <a:rPr/>
              <a:t> </a:t>
            </a:r>
            <a:r>
              <a:rPr/>
              <a:t>not</a:t>
            </a:r>
            <a:r>
              <a:rPr/>
              <a:t> </a:t>
            </a:r>
            <a:r>
              <a:rPr/>
              <a:t>provide</a:t>
            </a:r>
            <a:r>
              <a:rPr/>
              <a:t> </a:t>
            </a:r>
            <a:r>
              <a:rPr/>
              <a:t>as</a:t>
            </a:r>
            <a:r>
              <a:rPr/>
              <a:t> </a:t>
            </a:r>
            <a:r>
              <a:rPr/>
              <a:t>good</a:t>
            </a:r>
            <a:r>
              <a:rPr/>
              <a:t> </a:t>
            </a:r>
            <a:r>
              <a:rPr/>
              <a:t>quality</a:t>
            </a:r>
            <a:r>
              <a:rPr/>
              <a:t> </a:t>
            </a:r>
            <a:r>
              <a:rPr/>
              <a:t>of</a:t>
            </a:r>
            <a:r>
              <a:rPr/>
              <a:t> </a:t>
            </a:r>
            <a:r>
              <a:rPr/>
              <a:t>response.</a:t>
            </a:r>
          </a:p>
          <a:p>
            <a:pPr lvl="0" marL="0" indent="0">
              <a:buNone/>
            </a:pPr>
          </a:p>
          <a:p>
            <a:pPr lvl="0" marL="0" indent="0">
              <a:buNone/>
            </a:pPr>
            <a:r>
              <a:rPr/>
              <a:t>Design</a:t>
            </a:r>
            <a:r>
              <a:rPr/>
              <a:t> </a:t>
            </a:r>
            <a:r>
              <a:rPr/>
              <a:t>the</a:t>
            </a:r>
            <a:r>
              <a:rPr/>
              <a:t> </a:t>
            </a:r>
            <a:r>
              <a:rPr/>
              <a:t>survey</a:t>
            </a:r>
            <a:r>
              <a:rPr/>
              <a:t> </a:t>
            </a:r>
            <a:r>
              <a:rPr/>
              <a:t>to</a:t>
            </a:r>
            <a:r>
              <a:rPr/>
              <a:t> </a:t>
            </a:r>
            <a:r>
              <a:rPr/>
              <a:t>address</a:t>
            </a:r>
            <a:r>
              <a:rPr/>
              <a:t> </a:t>
            </a:r>
            <a:r>
              <a:rPr/>
              <a:t>your</a:t>
            </a:r>
            <a:r>
              <a:rPr/>
              <a:t> </a:t>
            </a:r>
            <a:r>
              <a:rPr/>
              <a:t>research</a:t>
            </a:r>
            <a:r>
              <a:rPr/>
              <a:t> </a:t>
            </a:r>
            <a:r>
              <a:rPr/>
              <a:t>question.</a:t>
            </a:r>
            <a:r>
              <a:rPr/>
              <a:t> </a:t>
            </a:r>
            <a:r>
              <a:rPr/>
              <a:t>Thing</a:t>
            </a:r>
            <a:r>
              <a:rPr/>
              <a:t> </a:t>
            </a:r>
            <a:r>
              <a:rPr/>
              <a:t>about</a:t>
            </a:r>
            <a:r>
              <a:rPr/>
              <a:t> </a:t>
            </a:r>
            <a:r>
              <a:rPr/>
              <a:t>the</a:t>
            </a:r>
            <a:r>
              <a:rPr/>
              <a:t> </a:t>
            </a:r>
            <a:r>
              <a:rPr/>
              <a:t>pieces</a:t>
            </a:r>
            <a:r>
              <a:rPr/>
              <a:t> </a:t>
            </a:r>
            <a:r>
              <a:rPr/>
              <a:t>and</a:t>
            </a:r>
            <a:r>
              <a:rPr/>
              <a:t> </a:t>
            </a:r>
            <a:r>
              <a:rPr/>
              <a:t>the</a:t>
            </a:r>
            <a:r>
              <a:rPr/>
              <a:t> </a:t>
            </a:r>
            <a:r>
              <a:rPr/>
              <a:t>order.</a:t>
            </a:r>
          </a:p>
        </p:txBody>
      </p:sp>
      <p:sp>
        <p:nvSpPr>
          <p:cNvPr id="4" name="Slide Number Placeholder 3"/>
          <p:cNvSpPr>
            <a:spLocks noGrp="1"/>
          </p:cNvSpPr>
          <p:nvPr>
            <p:ph type="sldNum" sz="quarter" idx="10"/>
          </p:nvPr>
        </p:nvSpPr>
        <p:spPr/>
        <p:txBody>
          <a:bodyPr/>
          <a:lstStyle/>
          <a:p>
            <a:fld id="{18BDFEC3-8487-43E8-A154-7C12CBC1FFF2}" type="slidenum">
              <a:rPr lang="en-US"/>
              <a:t>198</a:t>
            </a:fld>
            <a:endParaRPr lang="en-US"/>
          </a:p>
        </p:txBody>
      </p:sp>
    </p:spTree>
  </p:cSld>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Even</a:t>
            </a:r>
            <a:r>
              <a:rPr/>
              <a:t> </a:t>
            </a:r>
            <a:r>
              <a:rPr/>
              <a:t>as</a:t>
            </a:r>
            <a:r>
              <a:rPr/>
              <a:t> </a:t>
            </a:r>
            <a:r>
              <a:rPr/>
              <a:t>simple</a:t>
            </a:r>
            <a:r>
              <a:rPr/>
              <a:t> </a:t>
            </a:r>
            <a:r>
              <a:rPr/>
              <a:t>as</a:t>
            </a:r>
            <a:r>
              <a:rPr/>
              <a:t> </a:t>
            </a:r>
            <a:r>
              <a:rPr/>
              <a:t>something</a:t>
            </a:r>
            <a:r>
              <a:rPr/>
              <a:t> </a:t>
            </a:r>
            <a:r>
              <a:rPr/>
              <a:t>like</a:t>
            </a:r>
            <a:r>
              <a:rPr/>
              <a:t> </a:t>
            </a:r>
            <a:r>
              <a:rPr/>
              <a:t>age,</a:t>
            </a:r>
            <a:r>
              <a:rPr/>
              <a:t> </a:t>
            </a:r>
            <a:r>
              <a:rPr/>
              <a:t>you</a:t>
            </a:r>
            <a:r>
              <a:rPr/>
              <a:t> </a:t>
            </a:r>
            <a:r>
              <a:rPr/>
              <a:t>can</a:t>
            </a:r>
            <a:r>
              <a:rPr/>
              <a:t> </a:t>
            </a:r>
            <a:r>
              <a:rPr/>
              <a:t>ask</a:t>
            </a:r>
            <a:r>
              <a:rPr/>
              <a:t> </a:t>
            </a:r>
            <a:r>
              <a:rPr/>
              <a:t>it</a:t>
            </a:r>
            <a:r>
              <a:rPr/>
              <a:t> </a:t>
            </a:r>
            <a:r>
              <a:rPr/>
              <a:t>in</a:t>
            </a:r>
            <a:r>
              <a:rPr/>
              <a:t> </a:t>
            </a:r>
            <a:r>
              <a:rPr/>
              <a:t>an</a:t>
            </a:r>
            <a:r>
              <a:rPr/>
              <a:t> </a:t>
            </a:r>
            <a:r>
              <a:rPr/>
              <a:t>open</a:t>
            </a:r>
            <a:r>
              <a:rPr/>
              <a:t> </a:t>
            </a:r>
            <a:r>
              <a:rPr/>
              <a:t>ended</a:t>
            </a:r>
            <a:r>
              <a:rPr/>
              <a:t> </a:t>
            </a:r>
            <a:r>
              <a:rPr/>
              <a:t>format</a:t>
            </a:r>
            <a:r>
              <a:rPr/>
              <a:t> </a:t>
            </a:r>
            <a:r>
              <a:rPr/>
              <a:t>that</a:t>
            </a:r>
            <a:r>
              <a:rPr/>
              <a:t> </a:t>
            </a:r>
            <a:r>
              <a:rPr/>
              <a:t>allows</a:t>
            </a:r>
            <a:r>
              <a:rPr/>
              <a:t> </a:t>
            </a:r>
            <a:r>
              <a:rPr/>
              <a:t>you</a:t>
            </a:r>
            <a:r>
              <a:rPr/>
              <a:t> </a:t>
            </a:r>
            <a:r>
              <a:rPr/>
              <a:t>to</a:t>
            </a:r>
            <a:r>
              <a:rPr/>
              <a:t> </a:t>
            </a:r>
            <a:r>
              <a:rPr/>
              <a:t>categorize</a:t>
            </a:r>
            <a:r>
              <a:rPr/>
              <a:t> </a:t>
            </a:r>
            <a:r>
              <a:rPr/>
              <a:t>any</a:t>
            </a:r>
            <a:r>
              <a:rPr/>
              <a:t> </a:t>
            </a:r>
            <a:r>
              <a:rPr/>
              <a:t>way</a:t>
            </a:r>
            <a:r>
              <a:rPr/>
              <a:t> </a:t>
            </a:r>
            <a:r>
              <a:rPr/>
              <a:t>you</a:t>
            </a:r>
            <a:r>
              <a:rPr/>
              <a:t> </a:t>
            </a:r>
            <a:r>
              <a:rPr/>
              <a:t>like</a:t>
            </a:r>
            <a:r>
              <a:rPr/>
              <a:t> </a:t>
            </a:r>
            <a:r>
              <a:rPr/>
              <a:t>or</a:t>
            </a:r>
            <a:r>
              <a:rPr/>
              <a:t> </a:t>
            </a:r>
            <a:r>
              <a:rPr/>
              <a:t>even</a:t>
            </a:r>
            <a:r>
              <a:rPr/>
              <a:t> </a:t>
            </a:r>
            <a:r>
              <a:rPr/>
              <a:t>to</a:t>
            </a:r>
            <a:r>
              <a:rPr/>
              <a:t> </a:t>
            </a:r>
            <a:r>
              <a:rPr/>
              <a:t>forgo</a:t>
            </a:r>
            <a:r>
              <a:rPr/>
              <a:t> </a:t>
            </a:r>
            <a:r>
              <a:rPr/>
              <a:t>categorization.</a:t>
            </a:r>
          </a:p>
          <a:p>
            <a:pPr lvl="0" marL="0" indent="0">
              <a:buNone/>
            </a:pPr>
          </a:p>
          <a:p>
            <a:pPr lvl="0" marL="0" indent="0">
              <a:buNone/>
            </a:pPr>
            <a:r>
              <a:rPr/>
              <a:t>Wording</a:t>
            </a:r>
            <a:r>
              <a:rPr/>
              <a:t> </a:t>
            </a:r>
            <a:r>
              <a:rPr/>
              <a:t>is</a:t>
            </a:r>
            <a:r>
              <a:rPr/>
              <a:t> </a:t>
            </a:r>
            <a:r>
              <a:rPr/>
              <a:t>important.</a:t>
            </a:r>
            <a:r>
              <a:rPr/>
              <a:t> </a:t>
            </a:r>
            <a:r>
              <a:rPr/>
              <a:t>Simplicity</a:t>
            </a:r>
            <a:r>
              <a:rPr/>
              <a:t> </a:t>
            </a:r>
            <a:r>
              <a:rPr/>
              <a:t>and</a:t>
            </a:r>
            <a:r>
              <a:rPr/>
              <a:t> </a:t>
            </a:r>
            <a:r>
              <a:rPr/>
              <a:t>reading</a:t>
            </a:r>
            <a:r>
              <a:rPr/>
              <a:t> </a:t>
            </a:r>
            <a:r>
              <a:rPr/>
              <a:t>level.</a:t>
            </a:r>
            <a:r>
              <a:rPr/>
              <a:t> </a:t>
            </a:r>
            <a:r>
              <a:rPr/>
              <a:t>Use</a:t>
            </a:r>
            <a:r>
              <a:rPr/>
              <a:t> </a:t>
            </a:r>
            <a:r>
              <a:rPr/>
              <a:t>standardized</a:t>
            </a:r>
            <a:r>
              <a:rPr/>
              <a:t> </a:t>
            </a:r>
            <a:r>
              <a:rPr/>
              <a:t>scales</a:t>
            </a:r>
            <a:r>
              <a:rPr/>
              <a:t> </a:t>
            </a:r>
            <a:r>
              <a:rPr/>
              <a:t>whenever</a:t>
            </a:r>
            <a:r>
              <a:rPr/>
              <a:t> </a:t>
            </a:r>
            <a:r>
              <a:rPr/>
              <a:t>you</a:t>
            </a:r>
            <a:r>
              <a:rPr/>
              <a:t> </a:t>
            </a:r>
            <a:r>
              <a:rPr/>
              <a:t>can.</a:t>
            </a:r>
          </a:p>
          <a:p>
            <a:pPr lvl="0" marL="0" indent="0">
              <a:buNone/>
            </a:pPr>
          </a:p>
          <a:p>
            <a:pPr lvl="0" marL="0" indent="0">
              <a:buNone/>
            </a:pPr>
            <a:r>
              <a:rPr/>
              <a:t>Double-barreled</a:t>
            </a:r>
            <a:r>
              <a:rPr/>
              <a:t> </a:t>
            </a:r>
            <a:r>
              <a:rPr/>
              <a:t>questions.</a:t>
            </a:r>
            <a:r>
              <a:rPr/>
              <a:t> </a:t>
            </a:r>
            <a:r>
              <a:rPr/>
              <a:t>[[Ask</a:t>
            </a:r>
            <a:r>
              <a:rPr/>
              <a:t> </a:t>
            </a:r>
            <a:r>
              <a:rPr/>
              <a:t>option</a:t>
            </a:r>
            <a:r>
              <a:rPr/>
              <a:t> </a:t>
            </a:r>
            <a:r>
              <a:rPr/>
              <a:t>about</a:t>
            </a:r>
            <a:r>
              <a:rPr/>
              <a:t> </a:t>
            </a:r>
            <a:r>
              <a:rPr/>
              <a:t>supervisors</a:t>
            </a:r>
            <a:r>
              <a:rPr/>
              <a:t> </a:t>
            </a:r>
            <a:r>
              <a:rPr/>
              <a:t>and</a:t>
            </a:r>
            <a:r>
              <a:rPr/>
              <a:t> </a:t>
            </a:r>
            <a:r>
              <a:rPr/>
              <a:t>managers]]</a:t>
            </a:r>
          </a:p>
          <a:p>
            <a:pPr lvl="0" marL="0" indent="0">
              <a:buNone/>
            </a:pPr>
          </a:p>
          <a:p>
            <a:pPr lvl="0" marL="0" indent="0">
              <a:buNone/>
            </a:pPr>
            <a:r>
              <a:rPr/>
              <a:t>How</a:t>
            </a:r>
            <a:r>
              <a:rPr/>
              <a:t> </a:t>
            </a:r>
            <a:r>
              <a:rPr/>
              <a:t>many</a:t>
            </a:r>
            <a:r>
              <a:rPr/>
              <a:t> </a:t>
            </a:r>
            <a:r>
              <a:rPr/>
              <a:t>times</a:t>
            </a:r>
            <a:r>
              <a:rPr/>
              <a:t> </a:t>
            </a:r>
            <a:r>
              <a:rPr/>
              <a:t>questions,</a:t>
            </a:r>
            <a:r>
              <a:rPr/>
              <a:t> </a:t>
            </a:r>
            <a:r>
              <a:rPr/>
              <a:t>think</a:t>
            </a:r>
            <a:r>
              <a:rPr/>
              <a:t> </a:t>
            </a:r>
            <a:r>
              <a:rPr/>
              <a:t>about</a:t>
            </a:r>
            <a:r>
              <a:rPr/>
              <a:t> </a:t>
            </a:r>
            <a:r>
              <a:rPr/>
              <a:t>the</a:t>
            </a:r>
            <a:r>
              <a:rPr/>
              <a:t> </a:t>
            </a:r>
            <a:r>
              <a:rPr/>
              <a:t>time</a:t>
            </a:r>
            <a:r>
              <a:rPr/>
              <a:t> </a:t>
            </a:r>
            <a:r>
              <a:rPr/>
              <a:t>frame</a:t>
            </a:r>
            <a:r>
              <a:rPr/>
              <a:t> </a:t>
            </a:r>
            <a:r>
              <a:rPr/>
              <a:t>(over</a:t>
            </a:r>
            <a:r>
              <a:rPr/>
              <a:t> </a:t>
            </a:r>
            <a:r>
              <a:rPr/>
              <a:t>the</a:t>
            </a:r>
            <a:r>
              <a:rPr/>
              <a:t> </a:t>
            </a:r>
            <a:r>
              <a:rPr/>
              <a:t>past</a:t>
            </a:r>
            <a:r>
              <a:rPr/>
              <a:t> </a:t>
            </a:r>
            <a:r>
              <a:rPr/>
              <a:t>24</a:t>
            </a:r>
            <a:r>
              <a:rPr/>
              <a:t> </a:t>
            </a:r>
            <a:r>
              <a:rPr/>
              <a:t>hours,</a:t>
            </a:r>
            <a:r>
              <a:rPr/>
              <a:t> </a:t>
            </a:r>
            <a:r>
              <a:rPr/>
              <a:t>past</a:t>
            </a:r>
            <a:r>
              <a:rPr/>
              <a:t> </a:t>
            </a:r>
            <a:r>
              <a:rPr/>
              <a:t>week,</a:t>
            </a:r>
            <a:r>
              <a:rPr/>
              <a:t> </a:t>
            </a:r>
            <a:r>
              <a:rPr/>
              <a:t>past</a:t>
            </a:r>
            <a:r>
              <a:rPr/>
              <a:t> </a:t>
            </a:r>
            <a:r>
              <a:rPr/>
              <a:t>month).</a:t>
            </a:r>
            <a:r>
              <a:rPr/>
              <a:t> </a:t>
            </a:r>
            <a:r>
              <a:rPr/>
              <a:t>Shorter</a:t>
            </a:r>
            <a:r>
              <a:rPr/>
              <a:t> </a:t>
            </a:r>
            <a:r>
              <a:rPr/>
              <a:t>time</a:t>
            </a:r>
            <a:r>
              <a:rPr/>
              <a:t> </a:t>
            </a:r>
            <a:r>
              <a:rPr/>
              <a:t>frames</a:t>
            </a:r>
            <a:r>
              <a:rPr/>
              <a:t> </a:t>
            </a:r>
            <a:r>
              <a:rPr/>
              <a:t>better</a:t>
            </a:r>
            <a:r>
              <a:rPr/>
              <a:t> </a:t>
            </a:r>
            <a:r>
              <a:rPr/>
              <a:t>recall,</a:t>
            </a:r>
            <a:r>
              <a:rPr/>
              <a:t> </a:t>
            </a:r>
            <a:r>
              <a:rPr/>
              <a:t>but</a:t>
            </a:r>
            <a:r>
              <a:rPr/>
              <a:t> </a:t>
            </a:r>
            <a:r>
              <a:rPr/>
              <a:t>subject</a:t>
            </a:r>
            <a:r>
              <a:rPr/>
              <a:t> </a:t>
            </a:r>
            <a:r>
              <a:rPr/>
              <a:t>to</a:t>
            </a:r>
            <a:r>
              <a:rPr/>
              <a:t> </a:t>
            </a:r>
            <a:r>
              <a:rPr/>
              <a:t>more</a:t>
            </a:r>
            <a:r>
              <a:rPr/>
              <a:t> </a:t>
            </a:r>
            <a:r>
              <a:rPr/>
              <a:t>external</a:t>
            </a:r>
            <a:r>
              <a:rPr/>
              <a:t> </a:t>
            </a:r>
            <a:r>
              <a:rPr/>
              <a:t>variations.</a:t>
            </a:r>
          </a:p>
          <a:p>
            <a:pPr lvl="0" marL="0" indent="0">
              <a:buNone/>
            </a:pPr>
          </a:p>
          <a:p>
            <a:pPr lvl="0" marL="0" indent="0">
              <a:buNone/>
            </a:pPr>
            <a:r>
              <a:rPr/>
              <a:t>Building</a:t>
            </a:r>
            <a:r>
              <a:rPr/>
              <a:t> </a:t>
            </a:r>
            <a:r>
              <a:rPr/>
              <a:t>a</a:t>
            </a:r>
            <a:r>
              <a:rPr/>
              <a:t> </a:t>
            </a:r>
            <a:r>
              <a:rPr/>
              <a:t>level</a:t>
            </a:r>
            <a:r>
              <a:rPr/>
              <a:t> </a:t>
            </a:r>
            <a:r>
              <a:rPr/>
              <a:t>of</a:t>
            </a:r>
            <a:r>
              <a:rPr/>
              <a:t> </a:t>
            </a:r>
            <a:r>
              <a:rPr/>
              <a:t>trust.</a:t>
            </a:r>
            <a:r>
              <a:rPr/>
              <a:t> </a:t>
            </a:r>
            <a:r>
              <a:rPr/>
              <a:t>Don’t</a:t>
            </a:r>
            <a:r>
              <a:rPr/>
              <a:t> </a:t>
            </a:r>
            <a:r>
              <a:rPr/>
              <a:t>ask</a:t>
            </a:r>
            <a:r>
              <a:rPr/>
              <a:t> </a:t>
            </a:r>
            <a:r>
              <a:rPr/>
              <a:t>people</a:t>
            </a:r>
            <a:r>
              <a:rPr/>
              <a:t> </a:t>
            </a:r>
            <a:r>
              <a:rPr/>
              <a:t>to</a:t>
            </a:r>
            <a:r>
              <a:rPr/>
              <a:t> </a:t>
            </a:r>
            <a:r>
              <a:rPr/>
              <a:t>admit</a:t>
            </a:r>
            <a:r>
              <a:rPr/>
              <a:t> </a:t>
            </a:r>
            <a:r>
              <a:rPr/>
              <a:t>to</a:t>
            </a:r>
            <a:r>
              <a:rPr/>
              <a:t> </a:t>
            </a:r>
            <a:r>
              <a:rPr/>
              <a:t>“</a:t>
            </a:r>
            <a:r>
              <a:rPr/>
              <a:t>bad</a:t>
            </a:r>
            <a:r>
              <a:rPr/>
              <a:t> </a:t>
            </a:r>
            <a:r>
              <a:rPr/>
              <a:t>behavior</a:t>
            </a:r>
            <a:r>
              <a:rPr/>
              <a:t>”</a:t>
            </a:r>
            <a:r>
              <a:rPr/>
              <a:t>.</a:t>
            </a:r>
            <a:r>
              <a:rPr/>
              <a:t> </a:t>
            </a:r>
            <a:r>
              <a:rPr/>
              <a:t>Think</a:t>
            </a:r>
            <a:r>
              <a:rPr/>
              <a:t> </a:t>
            </a:r>
            <a:r>
              <a:rPr/>
              <a:t>of</a:t>
            </a:r>
            <a:r>
              <a:rPr/>
              <a:t> </a:t>
            </a:r>
            <a:r>
              <a:rPr/>
              <a:t>it</a:t>
            </a:r>
            <a:r>
              <a:rPr/>
              <a:t> </a:t>
            </a:r>
            <a:r>
              <a:rPr/>
              <a:t>from</a:t>
            </a:r>
            <a:r>
              <a:rPr/>
              <a:t> </a:t>
            </a:r>
            <a:r>
              <a:rPr/>
              <a:t>the</a:t>
            </a:r>
            <a:r>
              <a:rPr/>
              <a:t> </a:t>
            </a:r>
            <a:r>
              <a:rPr/>
              <a:t>perspective</a:t>
            </a:r>
            <a:r>
              <a:rPr/>
              <a:t> </a:t>
            </a:r>
            <a:r>
              <a:rPr/>
              <a:t>of</a:t>
            </a:r>
            <a:r>
              <a:rPr/>
              <a:t> </a:t>
            </a:r>
            <a:r>
              <a:rPr/>
              <a:t>the</a:t>
            </a:r>
            <a:r>
              <a:rPr/>
              <a:t> </a:t>
            </a:r>
            <a:r>
              <a:rPr/>
              <a:t>person</a:t>
            </a:r>
            <a:r>
              <a:rPr/>
              <a:t> </a:t>
            </a:r>
            <a:r>
              <a:rPr/>
              <a:t>providing</a:t>
            </a:r>
            <a:r>
              <a:rPr/>
              <a:t> </a:t>
            </a:r>
            <a:r>
              <a:rPr/>
              <a:t>the</a:t>
            </a:r>
            <a:r>
              <a:rPr/>
              <a:t> </a:t>
            </a:r>
            <a:r>
              <a:rPr/>
              <a:t>information.</a:t>
            </a:r>
          </a:p>
          <a:p>
            <a:pPr lvl="0" marL="0" indent="0">
              <a:buNone/>
            </a:pPr>
          </a:p>
          <a:p>
            <a:pPr lvl="0" marL="0" indent="0">
              <a:buNone/>
            </a:pPr>
            <a:r>
              <a:rPr/>
              <a:t>[[Income:</a:t>
            </a:r>
            <a:r>
              <a:rPr/>
              <a:t> </a:t>
            </a:r>
            <a:r>
              <a:rPr/>
              <a:t>actual</a:t>
            </a:r>
            <a:r>
              <a:rPr/>
              <a:t> </a:t>
            </a:r>
            <a:r>
              <a:rPr/>
              <a:t>versus</a:t>
            </a:r>
            <a:r>
              <a:rPr/>
              <a:t> </a:t>
            </a:r>
            <a:r>
              <a:rPr/>
              <a:t>categories]]</a:t>
            </a:r>
          </a:p>
        </p:txBody>
      </p:sp>
      <p:sp>
        <p:nvSpPr>
          <p:cNvPr id="4" name="Slide Number Placeholder 3"/>
          <p:cNvSpPr>
            <a:spLocks noGrp="1"/>
          </p:cNvSpPr>
          <p:nvPr>
            <p:ph type="sldNum" sz="quarter" idx="10"/>
          </p:nvPr>
        </p:nvSpPr>
        <p:spPr/>
        <p:txBody>
          <a:bodyPr/>
          <a:lstStyle/>
          <a:p>
            <a:fld id="{18BDFEC3-8487-43E8-A154-7C12CBC1FFF2}" type="slidenum">
              <a:rPr lang="en-US"/>
              <a:t>199</a:t>
            </a:fld>
            <a:endParaRPr lang="en-US"/>
          </a:p>
        </p:txBody>
      </p:sp>
    </p:spTree>
  </p:cSld>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a:t>Open</a:t>
            </a:r>
            <a:r>
              <a:rPr/>
              <a:t> </a:t>
            </a:r>
            <a:r>
              <a:rPr/>
              <a:t>ended</a:t>
            </a:r>
            <a:r>
              <a:rPr/>
              <a:t> </a:t>
            </a:r>
            <a:r>
              <a:rPr/>
              <a:t>vs</a:t>
            </a:r>
            <a:r>
              <a:rPr/>
              <a:t> </a:t>
            </a:r>
            <a:r>
              <a:rPr/>
              <a:t>Close</a:t>
            </a:r>
            <a:r>
              <a:rPr/>
              <a:t> </a:t>
            </a:r>
            <a:r>
              <a:rPr/>
              <a:t>ended</a:t>
            </a:r>
          </a:p>
          <a:p>
            <a:pPr lvl="0" marL="0" indent="0">
              <a:buNone/>
            </a:pPr>
          </a:p>
          <a:p>
            <a:pPr lvl="0" marL="0" indent="0">
              <a:buNone/>
            </a:pPr>
            <a:r>
              <a:rPr/>
              <a:t>Respective</a:t>
            </a:r>
            <a:r>
              <a:rPr/>
              <a:t> </a:t>
            </a:r>
            <a:r>
              <a:rPr/>
              <a:t>roles</a:t>
            </a:r>
            <a:r>
              <a:rPr/>
              <a:t> </a:t>
            </a:r>
            <a:r>
              <a:rPr/>
              <a:t>of</a:t>
            </a:r>
            <a:r>
              <a:rPr/>
              <a:t> </a:t>
            </a:r>
            <a:r>
              <a:rPr/>
              <a:t>open</a:t>
            </a:r>
            <a:r>
              <a:rPr/>
              <a:t> </a:t>
            </a:r>
            <a:r>
              <a:rPr/>
              <a:t>or</a:t>
            </a:r>
            <a:r>
              <a:rPr/>
              <a:t> </a:t>
            </a:r>
            <a:r>
              <a:rPr/>
              <a:t>close</a:t>
            </a:r>
            <a:r>
              <a:rPr/>
              <a:t> </a:t>
            </a:r>
            <a:r>
              <a:rPr/>
              <a:t>ended</a:t>
            </a:r>
            <a:r>
              <a:rPr/>
              <a:t> </a:t>
            </a:r>
            <a:r>
              <a:rPr/>
              <a:t>format.</a:t>
            </a:r>
            <a:r>
              <a:rPr/>
              <a:t> </a:t>
            </a:r>
            <a:r>
              <a:rPr/>
              <a:t>This</a:t>
            </a:r>
            <a:r>
              <a:rPr/>
              <a:t> </a:t>
            </a:r>
            <a:r>
              <a:rPr/>
              <a:t>is</a:t>
            </a:r>
            <a:r>
              <a:rPr/>
              <a:t> </a:t>
            </a:r>
            <a:r>
              <a:rPr/>
              <a:t>a</a:t>
            </a:r>
            <a:r>
              <a:rPr/>
              <a:t> </a:t>
            </a:r>
            <a:r>
              <a:rPr/>
              <a:t>nice</a:t>
            </a:r>
            <a:r>
              <a:rPr/>
              <a:t> </a:t>
            </a:r>
            <a:r>
              <a:rPr/>
              <a:t>guide.</a:t>
            </a:r>
          </a:p>
          <a:p>
            <a:pPr lvl="0" marL="0" indent="0">
              <a:buNone/>
            </a:pPr>
          </a:p>
          <a:p>
            <a:pPr lvl="0" marL="0" indent="0">
              <a:buNone/>
            </a:pPr>
            <a:r>
              <a:rPr/>
              <a:t>.footnote[Sim</a:t>
            </a:r>
            <a:r>
              <a:rPr/>
              <a:t> </a:t>
            </a:r>
            <a:r>
              <a:rPr/>
              <a:t>&amp;</a:t>
            </a:r>
            <a:r>
              <a:rPr/>
              <a:t> </a:t>
            </a:r>
            <a:r>
              <a:rPr/>
              <a:t>Wright,</a:t>
            </a:r>
            <a:r>
              <a:rPr/>
              <a:t> </a:t>
            </a:r>
            <a:r>
              <a:rPr/>
              <a:t>2002]</a:t>
            </a:r>
          </a:p>
        </p:txBody>
      </p:sp>
      <p:sp>
        <p:nvSpPr>
          <p:cNvPr id="4" name="Slide Number Placeholder 3"/>
          <p:cNvSpPr>
            <a:spLocks noGrp="1"/>
          </p:cNvSpPr>
          <p:nvPr>
            <p:ph type="sldNum" sz="quarter" idx="10"/>
          </p:nvPr>
        </p:nvSpPr>
        <p:spPr/>
        <p:txBody>
          <a:bodyPr/>
          <a:lstStyle/>
          <a:p>
            <a:fld id="{18BDFEC3-8487-43E8-A154-7C12CBC1FFF2}" type="slidenum">
              <a:rPr lang="en-US"/>
              <a:t>200</a:t>
            </a:fld>
            <a:endParaRPr lang="en-US"/>
          </a:p>
        </p:txBody>
      </p:sp>
    </p:spTree>
  </p:cSld>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a:t>Surveys</a:t>
            </a:r>
            <a:r>
              <a:rPr/>
              <a:t> </a:t>
            </a:r>
            <a:r>
              <a:rPr/>
              <a:t>–</a:t>
            </a:r>
            <a:r>
              <a:rPr/>
              <a:t> </a:t>
            </a:r>
            <a:r>
              <a:rPr/>
              <a:t>Response</a:t>
            </a:r>
            <a:r>
              <a:rPr/>
              <a:t> </a:t>
            </a:r>
            <a:r>
              <a:rPr/>
              <a:t>Options</a:t>
            </a:r>
          </a:p>
          <a:p>
            <a:pPr lvl="0" marL="0" indent="0">
              <a:buNone/>
            </a:pPr>
          </a:p>
          <a:p>
            <a:pPr lvl="2"/>
            <a:r>
              <a:rPr/>
              <a:t>Likert</a:t>
            </a:r>
          </a:p>
          <a:p>
            <a:pPr lvl="0" marL="0" indent="0">
              <a:buNone/>
            </a:pPr>
          </a:p>
          <a:p>
            <a:pPr lvl="0" marL="0" indent="0">
              <a:buNone/>
            </a:pPr>
            <a:r>
              <a:rPr/>
              <a:t>.footnote[Portney</a:t>
            </a:r>
            <a:r>
              <a:rPr/>
              <a:t> </a:t>
            </a:r>
            <a:r>
              <a:rPr/>
              <a:t>&amp;</a:t>
            </a:r>
            <a:r>
              <a:rPr/>
              <a:t> </a:t>
            </a:r>
            <a:r>
              <a:rPr/>
              <a:t>Watkins,</a:t>
            </a:r>
            <a:r>
              <a:rPr/>
              <a:t> </a:t>
            </a:r>
            <a:r>
              <a:rPr/>
              <a:t>2009]</a:t>
            </a:r>
          </a:p>
          <a:p>
            <a:pPr lvl="0" marL="0" indent="0">
              <a:buNone/>
            </a:pPr>
          </a:p>
          <a:p>
            <a:pPr lvl="0" marL="0" indent="0">
              <a:buNone/>
            </a:pPr>
            <a:r>
              <a:rPr/>
              <a:t>Example</a:t>
            </a:r>
            <a:r>
              <a:rPr/>
              <a:t> </a:t>
            </a:r>
            <a:r>
              <a:rPr/>
              <a:t>of</a:t>
            </a:r>
            <a:r>
              <a:rPr/>
              <a:t> </a:t>
            </a:r>
            <a:r>
              <a:rPr/>
              <a:t>five</a:t>
            </a:r>
            <a:r>
              <a:rPr/>
              <a:t> </a:t>
            </a:r>
            <a:r>
              <a:rPr/>
              <a:t>points</a:t>
            </a:r>
            <a:r>
              <a:rPr/>
              <a:t> </a:t>
            </a:r>
            <a:r>
              <a:rPr/>
              <a:t>(SD,</a:t>
            </a:r>
            <a:r>
              <a:rPr/>
              <a:t> </a:t>
            </a:r>
            <a:r>
              <a:rPr/>
              <a:t>D,</a:t>
            </a:r>
            <a:r>
              <a:rPr/>
              <a:t> </a:t>
            </a:r>
            <a:r>
              <a:rPr/>
              <a:t>N,</a:t>
            </a:r>
            <a:r>
              <a:rPr/>
              <a:t> </a:t>
            </a:r>
            <a:r>
              <a:rPr/>
              <a:t>A,</a:t>
            </a:r>
            <a:r>
              <a:rPr/>
              <a:t> </a:t>
            </a:r>
            <a:r>
              <a:rPr/>
              <a:t>SA)</a:t>
            </a:r>
          </a:p>
        </p:txBody>
      </p:sp>
      <p:sp>
        <p:nvSpPr>
          <p:cNvPr id="4" name="Slide Number Placeholder 3"/>
          <p:cNvSpPr>
            <a:spLocks noGrp="1"/>
          </p:cNvSpPr>
          <p:nvPr>
            <p:ph type="sldNum" sz="quarter" idx="10"/>
          </p:nvPr>
        </p:nvSpPr>
        <p:spPr/>
        <p:txBody>
          <a:bodyPr/>
          <a:lstStyle/>
          <a:p>
            <a:fld id="{18BDFEC3-8487-43E8-A154-7C12CBC1FFF2}" type="slidenum">
              <a:rPr lang="en-US"/>
              <a:t>201</a:t>
            </a:fld>
            <a:endParaRPr lang="en-US"/>
          </a:p>
        </p:txBody>
      </p:sp>
    </p:spTree>
  </p:cSld>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Everyone</a:t>
            </a:r>
            <a:r>
              <a:rPr/>
              <a:t> </a:t>
            </a:r>
            <a:r>
              <a:rPr/>
              <a:t>uses</a:t>
            </a:r>
            <a:r>
              <a:rPr/>
              <a:t> </a:t>
            </a:r>
            <a:r>
              <a:rPr/>
              <a:t>the</a:t>
            </a:r>
            <a:r>
              <a:rPr/>
              <a:t> </a:t>
            </a:r>
            <a:r>
              <a:rPr/>
              <a:t>term</a:t>
            </a:r>
            <a:r>
              <a:rPr/>
              <a:t> </a:t>
            </a:r>
            <a:r>
              <a:rPr/>
              <a:t>Likert</a:t>
            </a:r>
            <a:r>
              <a:rPr/>
              <a:t> </a:t>
            </a:r>
            <a:r>
              <a:rPr/>
              <a:t>with</a:t>
            </a:r>
            <a:r>
              <a:rPr/>
              <a:t> </a:t>
            </a:r>
            <a:r>
              <a:rPr/>
              <a:t>a</a:t>
            </a:r>
            <a:r>
              <a:rPr/>
              <a:t> </a:t>
            </a:r>
            <a:r>
              <a:rPr/>
              <a:t>hard-i,</a:t>
            </a:r>
            <a:r>
              <a:rPr/>
              <a:t> </a:t>
            </a:r>
            <a:r>
              <a:rPr/>
              <a:t>but</a:t>
            </a:r>
            <a:r>
              <a:rPr/>
              <a:t> </a:t>
            </a:r>
            <a:r>
              <a:rPr/>
              <a:t>the</a:t>
            </a:r>
            <a:r>
              <a:rPr/>
              <a:t> </a:t>
            </a:r>
            <a:r>
              <a:rPr/>
              <a:t>persons</a:t>
            </a:r>
            <a:r>
              <a:rPr/>
              <a:t> </a:t>
            </a:r>
            <a:r>
              <a:rPr/>
              <a:t>who</a:t>
            </a:r>
            <a:r>
              <a:rPr/>
              <a:t> </a:t>
            </a:r>
            <a:r>
              <a:rPr/>
              <a:t>developed</a:t>
            </a:r>
            <a:r>
              <a:rPr/>
              <a:t> </a:t>
            </a:r>
            <a:r>
              <a:rPr/>
              <a:t>this</a:t>
            </a:r>
            <a:r>
              <a:rPr/>
              <a:t> </a:t>
            </a:r>
            <a:r>
              <a:rPr/>
              <a:t>scale</a:t>
            </a:r>
            <a:r>
              <a:rPr/>
              <a:t> </a:t>
            </a:r>
            <a:r>
              <a:rPr/>
              <a:t>used</a:t>
            </a:r>
            <a:r>
              <a:rPr/>
              <a:t> </a:t>
            </a:r>
            <a:r>
              <a:rPr/>
              <a:t>a</a:t>
            </a:r>
            <a:r>
              <a:rPr/>
              <a:t> </a:t>
            </a:r>
            <a:r>
              <a:rPr/>
              <a:t>soft-i.</a:t>
            </a:r>
          </a:p>
          <a:p>
            <a:pPr lvl="0" marL="0" indent="0">
              <a:buNone/>
            </a:pPr>
          </a:p>
          <a:p>
            <a:pPr lvl="0" marL="0" indent="0">
              <a:buNone/>
            </a:pPr>
            <a:r>
              <a:rPr/>
              <a:t>All</a:t>
            </a:r>
            <a:r>
              <a:rPr/>
              <a:t> </a:t>
            </a:r>
            <a:r>
              <a:rPr/>
              <a:t>items</a:t>
            </a:r>
            <a:r>
              <a:rPr/>
              <a:t> </a:t>
            </a:r>
            <a:r>
              <a:rPr/>
              <a:t>contributing</a:t>
            </a:r>
            <a:r>
              <a:rPr/>
              <a:t> </a:t>
            </a:r>
            <a:r>
              <a:rPr/>
              <a:t>to</a:t>
            </a:r>
            <a:r>
              <a:rPr/>
              <a:t> </a:t>
            </a:r>
            <a:r>
              <a:rPr/>
              <a:t>a</a:t>
            </a:r>
            <a:r>
              <a:rPr/>
              <a:t> </a:t>
            </a:r>
            <a:r>
              <a:rPr/>
              <a:t>total.</a:t>
            </a:r>
          </a:p>
          <a:p>
            <a:pPr lvl="0" marL="0" indent="0">
              <a:buNone/>
            </a:pPr>
          </a:p>
          <a:p>
            <a:pPr lvl="0" marL="0" indent="0">
              <a:buNone/>
            </a:pPr>
            <a:r>
              <a:rPr/>
              <a:t>Some</a:t>
            </a:r>
            <a:r>
              <a:rPr/>
              <a:t> </a:t>
            </a:r>
            <a:r>
              <a:rPr/>
              <a:t>debate</a:t>
            </a:r>
            <a:r>
              <a:rPr/>
              <a:t> </a:t>
            </a:r>
            <a:r>
              <a:rPr/>
              <a:t>about</a:t>
            </a:r>
            <a:r>
              <a:rPr/>
              <a:t> </a:t>
            </a:r>
            <a:r>
              <a:rPr/>
              <a:t>the</a:t>
            </a:r>
            <a:r>
              <a:rPr/>
              <a:t> </a:t>
            </a:r>
            <a:r>
              <a:rPr/>
              <a:t>number</a:t>
            </a:r>
            <a:r>
              <a:rPr/>
              <a:t> </a:t>
            </a:r>
            <a:r>
              <a:rPr/>
              <a:t>of</a:t>
            </a:r>
            <a:r>
              <a:rPr/>
              <a:t> </a:t>
            </a:r>
            <a:r>
              <a:rPr/>
              <a:t>categories.</a:t>
            </a:r>
            <a:r>
              <a:rPr/>
              <a:t> </a:t>
            </a:r>
            <a:r>
              <a:rPr/>
              <a:t>Odd</a:t>
            </a:r>
            <a:r>
              <a:rPr/>
              <a:t> </a:t>
            </a:r>
            <a:r>
              <a:rPr/>
              <a:t>versus</a:t>
            </a:r>
            <a:r>
              <a:rPr/>
              <a:t> </a:t>
            </a:r>
            <a:r>
              <a:rPr/>
              <a:t>even.</a:t>
            </a:r>
            <a:r>
              <a:rPr/>
              <a:t> </a:t>
            </a:r>
            <a:r>
              <a:rPr/>
              <a:t>Even</a:t>
            </a:r>
            <a:r>
              <a:rPr/>
              <a:t> </a:t>
            </a:r>
            <a:r>
              <a:rPr/>
              <a:t>forces</a:t>
            </a:r>
            <a:r>
              <a:rPr/>
              <a:t> </a:t>
            </a:r>
            <a:r>
              <a:rPr/>
              <a:t>an</a:t>
            </a:r>
            <a:r>
              <a:rPr/>
              <a:t> </a:t>
            </a:r>
            <a:r>
              <a:rPr/>
              <a:t>opinion.</a:t>
            </a:r>
            <a:r>
              <a:rPr/>
              <a:t> </a:t>
            </a:r>
            <a:r>
              <a:rPr/>
              <a:t>Also</a:t>
            </a:r>
            <a:r>
              <a:rPr/>
              <a:t> </a:t>
            </a:r>
            <a:r>
              <a:rPr/>
              <a:t>a</a:t>
            </a:r>
            <a:r>
              <a:rPr/>
              <a:t> </a:t>
            </a:r>
            <a:r>
              <a:rPr/>
              <a:t>debate</a:t>
            </a:r>
            <a:r>
              <a:rPr/>
              <a:t> </a:t>
            </a:r>
            <a:r>
              <a:rPr/>
              <a:t>over</a:t>
            </a:r>
            <a:r>
              <a:rPr/>
              <a:t> </a:t>
            </a:r>
            <a:r>
              <a:rPr/>
              <a:t>a</a:t>
            </a:r>
            <a:r>
              <a:rPr/>
              <a:t> </a:t>
            </a:r>
            <a:r>
              <a:rPr/>
              <a:t>large</a:t>
            </a:r>
            <a:r>
              <a:rPr/>
              <a:t> </a:t>
            </a:r>
            <a:r>
              <a:rPr/>
              <a:t>versus</a:t>
            </a:r>
            <a:r>
              <a:rPr/>
              <a:t> </a:t>
            </a:r>
            <a:r>
              <a:rPr/>
              <a:t>a</a:t>
            </a:r>
            <a:r>
              <a:rPr/>
              <a:t> </a:t>
            </a:r>
            <a:r>
              <a:rPr/>
              <a:t>small</a:t>
            </a:r>
            <a:r>
              <a:rPr/>
              <a:t> </a:t>
            </a:r>
            <a:r>
              <a:rPr/>
              <a:t>number</a:t>
            </a:r>
            <a:r>
              <a:rPr/>
              <a:t> </a:t>
            </a:r>
            <a:r>
              <a:rPr/>
              <a:t>of</a:t>
            </a:r>
            <a:r>
              <a:rPr/>
              <a:t> </a:t>
            </a:r>
            <a:r>
              <a:rPr/>
              <a:t>items.</a:t>
            </a:r>
          </a:p>
          <a:p>
            <a:pPr lvl="0" marL="0" indent="0">
              <a:buNone/>
            </a:pPr>
          </a:p>
          <a:p>
            <a:pPr lvl="0" marL="0" indent="0">
              <a:buNone/>
            </a:pPr>
            <a:r>
              <a:rPr/>
              <a:t>Do</a:t>
            </a:r>
            <a:r>
              <a:rPr/>
              <a:t> </a:t>
            </a:r>
            <a:r>
              <a:rPr/>
              <a:t>you</a:t>
            </a:r>
            <a:r>
              <a:rPr/>
              <a:t> </a:t>
            </a:r>
            <a:r>
              <a:rPr/>
              <a:t>want</a:t>
            </a:r>
            <a:r>
              <a:rPr/>
              <a:t> </a:t>
            </a:r>
            <a:r>
              <a:rPr/>
              <a:t>to</a:t>
            </a:r>
            <a:r>
              <a:rPr/>
              <a:t> </a:t>
            </a:r>
            <a:r>
              <a:rPr/>
              <a:t>reverse</a:t>
            </a:r>
            <a:r>
              <a:rPr/>
              <a:t> </a:t>
            </a:r>
            <a:r>
              <a:rPr/>
              <a:t>code</a:t>
            </a:r>
            <a:r>
              <a:rPr/>
              <a:t> </a:t>
            </a:r>
            <a:r>
              <a:rPr/>
              <a:t>some</a:t>
            </a:r>
            <a:r>
              <a:rPr/>
              <a:t> </a:t>
            </a:r>
            <a:r>
              <a:rPr/>
              <a:t>items.</a:t>
            </a:r>
            <a:r>
              <a:rPr/>
              <a:t> </a:t>
            </a:r>
            <a:r>
              <a:rPr/>
              <a:t>It</a:t>
            </a:r>
            <a:r>
              <a:rPr/>
              <a:t> </a:t>
            </a:r>
            <a:r>
              <a:rPr/>
              <a:t>could</a:t>
            </a:r>
            <a:r>
              <a:rPr/>
              <a:t> </a:t>
            </a:r>
            <a:r>
              <a:rPr/>
              <a:t>help</a:t>
            </a:r>
            <a:r>
              <a:rPr/>
              <a:t> </a:t>
            </a:r>
            <a:r>
              <a:rPr/>
              <a:t>keep</a:t>
            </a:r>
            <a:r>
              <a:rPr/>
              <a:t> </a:t>
            </a:r>
            <a:r>
              <a:rPr/>
              <a:t>the</a:t>
            </a:r>
            <a:r>
              <a:rPr/>
              <a:t> </a:t>
            </a:r>
            <a:r>
              <a:rPr/>
              <a:t>participants</a:t>
            </a:r>
            <a:r>
              <a:rPr/>
              <a:t> </a:t>
            </a:r>
            <a:r>
              <a:rPr/>
              <a:t>alert</a:t>
            </a:r>
            <a:r>
              <a:rPr/>
              <a:t> </a:t>
            </a:r>
            <a:r>
              <a:rPr/>
              <a:t>and</a:t>
            </a:r>
            <a:r>
              <a:rPr/>
              <a:t> </a:t>
            </a:r>
            <a:r>
              <a:rPr/>
              <a:t>thingking</a:t>
            </a:r>
            <a:r>
              <a:rPr/>
              <a:t> </a:t>
            </a:r>
            <a:r>
              <a:rPr/>
              <a:t>This</a:t>
            </a:r>
            <a:r>
              <a:rPr/>
              <a:t> </a:t>
            </a:r>
            <a:r>
              <a:rPr/>
              <a:t>may</a:t>
            </a:r>
            <a:r>
              <a:rPr/>
              <a:t> </a:t>
            </a:r>
            <a:r>
              <a:rPr/>
              <a:t>end</a:t>
            </a:r>
            <a:r>
              <a:rPr/>
              <a:t> </a:t>
            </a:r>
            <a:r>
              <a:rPr/>
              <a:t>up</a:t>
            </a:r>
            <a:r>
              <a:rPr/>
              <a:t> </a:t>
            </a:r>
            <a:r>
              <a:rPr/>
              <a:t>confusing.</a:t>
            </a:r>
            <a:r>
              <a:rPr/>
              <a:t> </a:t>
            </a:r>
            <a:r>
              <a:rPr/>
              <a:t>[[13</a:t>
            </a:r>
            <a:r>
              <a:rPr/>
              <a:t> </a:t>
            </a:r>
            <a:r>
              <a:rPr/>
              <a:t>questions,</a:t>
            </a:r>
            <a:r>
              <a:rPr/>
              <a:t> </a:t>
            </a:r>
            <a:r>
              <a:rPr/>
              <a:t>but</a:t>
            </a:r>
            <a:r>
              <a:rPr/>
              <a:t> </a:t>
            </a:r>
            <a:r>
              <a:rPr/>
              <a:t>question</a:t>
            </a:r>
            <a:r>
              <a:rPr/>
              <a:t> </a:t>
            </a:r>
            <a:r>
              <a:rPr/>
              <a:t>8,</a:t>
            </a:r>
            <a:r>
              <a:rPr/>
              <a:t> </a:t>
            </a:r>
            <a:r>
              <a:rPr/>
              <a:t>first</a:t>
            </a:r>
            <a:r>
              <a:rPr/>
              <a:t> </a:t>
            </a:r>
            <a:r>
              <a:rPr/>
              <a:t>question</a:t>
            </a:r>
            <a:r>
              <a:rPr/>
              <a:t> </a:t>
            </a:r>
            <a:r>
              <a:rPr/>
              <a:t>on</a:t>
            </a:r>
            <a:r>
              <a:rPr/>
              <a:t> </a:t>
            </a:r>
            <a:r>
              <a:rPr/>
              <a:t>the</a:t>
            </a:r>
            <a:r>
              <a:rPr/>
              <a:t> </a:t>
            </a:r>
            <a:r>
              <a:rPr/>
              <a:t>bakc</a:t>
            </a:r>
            <a:r>
              <a:rPr/>
              <a:t> </a:t>
            </a:r>
            <a:r>
              <a:rPr/>
              <a:t>page,</a:t>
            </a:r>
            <a:r>
              <a:rPr/>
              <a:t> </a:t>
            </a:r>
            <a:r>
              <a:rPr/>
              <a:t>was</a:t>
            </a:r>
            <a:r>
              <a:rPr/>
              <a:t> </a:t>
            </a:r>
            <a:r>
              <a:rPr/>
              <a:t>the</a:t>
            </a:r>
            <a:r>
              <a:rPr/>
              <a:t> </a:t>
            </a:r>
            <a:r>
              <a:rPr/>
              <a:t>only</a:t>
            </a:r>
            <a:r>
              <a:rPr/>
              <a:t> </a:t>
            </a:r>
            <a:r>
              <a:rPr/>
              <a:t>reverse</a:t>
            </a:r>
            <a:r>
              <a:rPr/>
              <a:t> </a:t>
            </a:r>
            <a:r>
              <a:rPr/>
              <a:t>coding.]]</a:t>
            </a:r>
          </a:p>
          <a:p>
            <a:pPr lvl="0" marL="0" indent="0">
              <a:buNone/>
            </a:pPr>
          </a:p>
          <a:p>
            <a:pPr lvl="1"/>
            <a:r>
              <a:rPr/>
              <a:t>Surveys</a:t>
            </a:r>
            <a:r>
              <a:rPr/>
              <a:t> </a:t>
            </a:r>
            <a:r>
              <a:rPr/>
              <a:t>–</a:t>
            </a:r>
            <a:r>
              <a:rPr/>
              <a:t> </a:t>
            </a:r>
            <a:r>
              <a:rPr/>
              <a:t>Response</a:t>
            </a:r>
            <a:r>
              <a:rPr/>
              <a:t> </a:t>
            </a:r>
            <a:r>
              <a:rPr/>
              <a:t>Options</a:t>
            </a:r>
          </a:p>
          <a:p>
            <a:pPr lvl="0" marL="0" indent="0">
              <a:buNone/>
            </a:pPr>
          </a:p>
          <a:p>
            <a:pPr lvl="2"/>
            <a:r>
              <a:rPr/>
              <a:t>Likert</a:t>
            </a:r>
          </a:p>
          <a:p>
            <a:pPr lvl="0" marL="0" indent="0">
              <a:buNone/>
            </a:pPr>
          </a:p>
          <a:p>
            <a:pPr lvl="0" marL="0" indent="0">
              <a:buNone/>
            </a:pPr>
            <a:r>
              <a:rPr/>
              <a:t>.footnote[Sim</a:t>
            </a:r>
            <a:r>
              <a:rPr/>
              <a:t> </a:t>
            </a:r>
            <a:r>
              <a:rPr/>
              <a:t>&amp;</a:t>
            </a:r>
            <a:r>
              <a:rPr/>
              <a:t> </a:t>
            </a:r>
            <a:r>
              <a:rPr/>
              <a:t>Wright,</a:t>
            </a:r>
            <a:r>
              <a:rPr/>
              <a:t> </a:t>
            </a:r>
            <a:r>
              <a:rPr/>
              <a:t>2002]</a:t>
            </a:r>
          </a:p>
          <a:p>
            <a:pPr lvl="0" marL="0" indent="0">
              <a:buNone/>
            </a:pPr>
          </a:p>
          <a:p>
            <a:pPr lvl="0" marL="0" indent="0">
              <a:buNone/>
            </a:pPr>
            <a:r>
              <a:rPr/>
              <a:t>Figure</a:t>
            </a:r>
            <a:r>
              <a:rPr/>
              <a:t> </a:t>
            </a:r>
            <a:r>
              <a:rPr/>
              <a:t>15.8</a:t>
            </a:r>
            <a:r>
              <a:rPr/>
              <a:t> </a:t>
            </a:r>
            <a:r>
              <a:rPr/>
              <a:t>is</a:t>
            </a:r>
            <a:r>
              <a:rPr/>
              <a:t> </a:t>
            </a:r>
            <a:r>
              <a:rPr/>
              <a:t>a</a:t>
            </a:r>
            <a:r>
              <a:rPr/>
              <a:t> </a:t>
            </a:r>
            <a:r>
              <a:rPr/>
              <a:t>different</a:t>
            </a:r>
            <a:r>
              <a:rPr/>
              <a:t> </a:t>
            </a:r>
            <a:r>
              <a:rPr/>
              <a:t>version</a:t>
            </a:r>
            <a:r>
              <a:rPr/>
              <a:t> </a:t>
            </a:r>
            <a:r>
              <a:rPr/>
              <a:t>of</a:t>
            </a:r>
            <a:r>
              <a:rPr/>
              <a:t> </a:t>
            </a:r>
            <a:r>
              <a:rPr/>
              <a:t>a</a:t>
            </a:r>
            <a:r>
              <a:rPr/>
              <a:t> </a:t>
            </a:r>
            <a:r>
              <a:rPr/>
              <a:t>five</a:t>
            </a:r>
            <a:r>
              <a:rPr/>
              <a:t> </a:t>
            </a:r>
            <a:r>
              <a:rPr/>
              <a:t>point</a:t>
            </a:r>
            <a:r>
              <a:rPr/>
              <a:t> </a:t>
            </a:r>
            <a:r>
              <a:rPr/>
              <a:t>scale.</a:t>
            </a:r>
          </a:p>
          <a:p>
            <a:pPr lvl="0" marL="0" indent="0">
              <a:buNone/>
            </a:pPr>
          </a:p>
          <a:p>
            <a:pPr lvl="0" marL="0" indent="0">
              <a:buNone/>
            </a:pPr>
            <a:r>
              <a:rPr/>
              <a:t>Commercial</a:t>
            </a:r>
            <a:r>
              <a:rPr/>
              <a:t> </a:t>
            </a:r>
            <a:r>
              <a:rPr/>
              <a:t>plug</a:t>
            </a:r>
            <a:r>
              <a:rPr/>
              <a:t> </a:t>
            </a:r>
            <a:r>
              <a:rPr/>
              <a:t>for</a:t>
            </a:r>
            <a:r>
              <a:rPr/>
              <a:t> </a:t>
            </a:r>
            <a:r>
              <a:rPr/>
              <a:t>REDCap.</a:t>
            </a:r>
            <a:r>
              <a:rPr/>
              <a:t> </a:t>
            </a:r>
            <a:r>
              <a:rPr/>
              <a:t>Entry</a:t>
            </a:r>
            <a:r>
              <a:rPr/>
              <a:t> </a:t>
            </a:r>
            <a:r>
              <a:rPr/>
              <a:t>on</a:t>
            </a:r>
            <a:r>
              <a:rPr/>
              <a:t> </a:t>
            </a:r>
            <a:r>
              <a:rPr/>
              <a:t>a</a:t>
            </a:r>
            <a:r>
              <a:rPr/>
              <a:t> </a:t>
            </a:r>
            <a:r>
              <a:rPr/>
              <a:t>tablet.</a:t>
            </a:r>
            <a:r>
              <a:rPr/>
              <a:t> </a:t>
            </a:r>
            <a:r>
              <a:rPr/>
              <a:t>Coding</a:t>
            </a:r>
            <a:r>
              <a:rPr/>
              <a:t> </a:t>
            </a:r>
            <a:r>
              <a:rPr/>
              <a:t>is</a:t>
            </a:r>
            <a:r>
              <a:rPr/>
              <a:t> </a:t>
            </a:r>
            <a:r>
              <a:rPr/>
              <a:t>done</a:t>
            </a:r>
            <a:r>
              <a:rPr/>
              <a:t> </a:t>
            </a:r>
            <a:r>
              <a:rPr/>
              <a:t>on</a:t>
            </a:r>
            <a:r>
              <a:rPr/>
              <a:t> </a:t>
            </a:r>
            <a:r>
              <a:rPr/>
              <a:t>the</a:t>
            </a:r>
            <a:r>
              <a:rPr/>
              <a:t> </a:t>
            </a:r>
            <a:r>
              <a:rPr/>
              <a:t>back-end.</a:t>
            </a:r>
          </a:p>
        </p:txBody>
      </p:sp>
      <p:sp>
        <p:nvSpPr>
          <p:cNvPr id="4" name="Slide Number Placeholder 3"/>
          <p:cNvSpPr>
            <a:spLocks noGrp="1"/>
          </p:cNvSpPr>
          <p:nvPr>
            <p:ph type="sldNum" sz="quarter" idx="10"/>
          </p:nvPr>
        </p:nvSpPr>
        <p:spPr/>
        <p:txBody>
          <a:bodyPr/>
          <a:lstStyle/>
          <a:p>
            <a:fld id="{18BDFEC3-8487-43E8-A154-7C12CBC1FFF2}" type="slidenum">
              <a:rPr lang="en-US"/>
              <a:t>202</a:t>
            </a:fld>
            <a:endParaRPr lang="en-US"/>
          </a:p>
        </p:txBody>
      </p:sp>
    </p:spTree>
  </p:cSld>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a:t>Surveys</a:t>
            </a:r>
            <a:r>
              <a:rPr/>
              <a:t> </a:t>
            </a:r>
            <a:r>
              <a:rPr/>
              <a:t>–</a:t>
            </a:r>
            <a:r>
              <a:rPr/>
              <a:t> </a:t>
            </a:r>
            <a:r>
              <a:rPr/>
              <a:t>Response</a:t>
            </a:r>
            <a:r>
              <a:rPr/>
              <a:t> </a:t>
            </a:r>
            <a:r>
              <a:rPr/>
              <a:t>Options</a:t>
            </a:r>
          </a:p>
          <a:p>
            <a:pPr lvl="0" marL="0" indent="0">
              <a:buNone/>
            </a:pPr>
          </a:p>
          <a:p>
            <a:pPr lvl="2"/>
            <a:r>
              <a:rPr/>
              <a:t>Likert</a:t>
            </a:r>
          </a:p>
          <a:p>
            <a:pPr lvl="0" marL="0" indent="0">
              <a:buNone/>
            </a:pPr>
          </a:p>
          <a:p>
            <a:pPr lvl="0" marL="0" indent="0">
              <a:buNone/>
            </a:pPr>
            <a:r>
              <a:rPr/>
              <a:t>.footnote[Sim</a:t>
            </a:r>
            <a:r>
              <a:rPr/>
              <a:t> </a:t>
            </a:r>
            <a:r>
              <a:rPr/>
              <a:t>&amp;</a:t>
            </a:r>
            <a:r>
              <a:rPr/>
              <a:t> </a:t>
            </a:r>
            <a:r>
              <a:rPr/>
              <a:t>Wright,</a:t>
            </a:r>
            <a:r>
              <a:rPr/>
              <a:t> </a:t>
            </a:r>
            <a:r>
              <a:rPr/>
              <a:t>2002]</a:t>
            </a:r>
          </a:p>
          <a:p>
            <a:pPr lvl="0" marL="0" indent="0">
              <a:buNone/>
            </a:pPr>
          </a:p>
          <a:p>
            <a:pPr lvl="0" marL="0" indent="0">
              <a:buNone/>
            </a:pPr>
            <a:r>
              <a:rPr/>
              <a:t>Figure</a:t>
            </a:r>
            <a:r>
              <a:rPr/>
              <a:t> </a:t>
            </a:r>
            <a:r>
              <a:rPr/>
              <a:t>15.9</a:t>
            </a:r>
            <a:r>
              <a:rPr/>
              <a:t> </a:t>
            </a:r>
            <a:r>
              <a:rPr/>
              <a:t>shows</a:t>
            </a:r>
            <a:r>
              <a:rPr/>
              <a:t> </a:t>
            </a:r>
            <a:r>
              <a:rPr/>
              <a:t>a</a:t>
            </a:r>
            <a:r>
              <a:rPr/>
              <a:t> </a:t>
            </a:r>
            <a:r>
              <a:rPr/>
              <a:t>seven</a:t>
            </a:r>
            <a:r>
              <a:rPr/>
              <a:t> </a:t>
            </a:r>
            <a:r>
              <a:rPr/>
              <a:t>point</a:t>
            </a:r>
            <a:r>
              <a:rPr/>
              <a:t> </a:t>
            </a:r>
            <a:r>
              <a:rPr/>
              <a:t>response.</a:t>
            </a:r>
          </a:p>
          <a:p>
            <a:pPr lvl="0" marL="0" indent="0">
              <a:buNone/>
            </a:pPr>
          </a:p>
          <a:p>
            <a:pPr lvl="0" marL="0" indent="0">
              <a:buNone/>
            </a:pPr>
            <a:r>
              <a:rPr/>
              <a:t>IRB</a:t>
            </a:r>
            <a:r>
              <a:rPr/>
              <a:t> </a:t>
            </a:r>
            <a:r>
              <a:rPr/>
              <a:t>insistence</a:t>
            </a:r>
            <a:r>
              <a:rPr/>
              <a:t> </a:t>
            </a:r>
            <a:r>
              <a:rPr/>
              <a:t>on</a:t>
            </a:r>
            <a:r>
              <a:rPr/>
              <a:t> </a:t>
            </a:r>
            <a:r>
              <a:rPr/>
              <a:t>a</a:t>
            </a:r>
            <a:r>
              <a:rPr/>
              <a:t> </a:t>
            </a:r>
            <a:r>
              <a:rPr/>
              <a:t>“</a:t>
            </a:r>
            <a:r>
              <a:rPr/>
              <a:t>Prefer</a:t>
            </a:r>
            <a:r>
              <a:rPr/>
              <a:t> </a:t>
            </a:r>
            <a:r>
              <a:rPr/>
              <a:t>Not</a:t>
            </a:r>
            <a:r>
              <a:rPr/>
              <a:t> </a:t>
            </a:r>
            <a:r>
              <a:rPr/>
              <a:t>to</a:t>
            </a:r>
            <a:r>
              <a:rPr/>
              <a:t> </a:t>
            </a:r>
            <a:r>
              <a:rPr/>
              <a:t>Answer</a:t>
            </a:r>
            <a:r>
              <a:rPr/>
              <a:t>”</a:t>
            </a:r>
            <a:r>
              <a:rPr/>
              <a:t> </a:t>
            </a:r>
            <a:r>
              <a:rPr/>
              <a:t>response.</a:t>
            </a:r>
            <a:r>
              <a:rPr/>
              <a:t> </a:t>
            </a:r>
            <a:r>
              <a:rPr/>
              <a:t>Contrast</a:t>
            </a:r>
            <a:r>
              <a:rPr/>
              <a:t> </a:t>
            </a:r>
            <a:r>
              <a:rPr/>
              <a:t>this</a:t>
            </a:r>
            <a:r>
              <a:rPr/>
              <a:t> </a:t>
            </a:r>
            <a:r>
              <a:rPr/>
              <a:t>to</a:t>
            </a:r>
            <a:r>
              <a:rPr/>
              <a:t> </a:t>
            </a:r>
            <a:r>
              <a:rPr/>
              <a:t>a</a:t>
            </a:r>
            <a:r>
              <a:rPr/>
              <a:t> </a:t>
            </a:r>
            <a:r>
              <a:rPr/>
              <a:t>“</a:t>
            </a:r>
            <a:r>
              <a:rPr/>
              <a:t>Neutral</a:t>
            </a:r>
            <a:r>
              <a:rPr/>
              <a:t>”</a:t>
            </a:r>
            <a:r>
              <a:rPr/>
              <a:t> </a:t>
            </a:r>
            <a:r>
              <a:rPr/>
              <a:t>option.</a:t>
            </a:r>
          </a:p>
        </p:txBody>
      </p:sp>
      <p:sp>
        <p:nvSpPr>
          <p:cNvPr id="4" name="Slide Number Placeholder 3"/>
          <p:cNvSpPr>
            <a:spLocks noGrp="1"/>
          </p:cNvSpPr>
          <p:nvPr>
            <p:ph type="sldNum" sz="quarter" idx="10"/>
          </p:nvPr>
        </p:nvSpPr>
        <p:spPr/>
        <p:txBody>
          <a:bodyPr/>
          <a:lstStyle/>
          <a:p>
            <a:fld id="{18BDFEC3-8487-43E8-A154-7C12CBC1FFF2}" type="slidenum">
              <a:rPr lang="en-US"/>
              <a:t>203</a:t>
            </a:fld>
            <a:endParaRPr lang="en-US"/>
          </a:p>
        </p:txBody>
      </p:sp>
    </p:spTree>
  </p:cSld>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Table</a:t>
            </a:r>
            <a:r>
              <a:rPr/>
              <a:t> </a:t>
            </a:r>
            <a:r>
              <a:rPr/>
              <a:t>13.1</a:t>
            </a:r>
            <a:r>
              <a:rPr/>
              <a:t> </a:t>
            </a:r>
            <a:r>
              <a:rPr/>
              <a:t>is</a:t>
            </a:r>
            <a:r>
              <a:rPr/>
              <a:t> </a:t>
            </a:r>
            <a:r>
              <a:rPr/>
              <a:t>useful</a:t>
            </a:r>
            <a:r>
              <a:rPr/>
              <a:t> </a:t>
            </a:r>
            <a:r>
              <a:rPr/>
              <a:t>in</a:t>
            </a:r>
            <a:r>
              <a:rPr/>
              <a:t> </a:t>
            </a:r>
            <a:r>
              <a:rPr/>
              <a:t>terms</a:t>
            </a:r>
            <a:r>
              <a:rPr/>
              <a:t> </a:t>
            </a:r>
            <a:r>
              <a:rPr/>
              <a:t>of</a:t>
            </a:r>
            <a:r>
              <a:rPr/>
              <a:t> </a:t>
            </a:r>
            <a:r>
              <a:rPr/>
              <a:t>the</a:t>
            </a:r>
            <a:r>
              <a:rPr/>
              <a:t> </a:t>
            </a:r>
            <a:r>
              <a:rPr/>
              <a:t>various</a:t>
            </a:r>
            <a:r>
              <a:rPr/>
              <a:t> </a:t>
            </a:r>
            <a:r>
              <a:rPr/>
              <a:t>things</a:t>
            </a:r>
            <a:r>
              <a:rPr/>
              <a:t> </a:t>
            </a:r>
            <a:r>
              <a:rPr/>
              <a:t>that</a:t>
            </a:r>
            <a:r>
              <a:rPr/>
              <a:t> </a:t>
            </a:r>
            <a:r>
              <a:rPr/>
              <a:t>we</a:t>
            </a:r>
            <a:r>
              <a:rPr/>
              <a:t> </a:t>
            </a:r>
            <a:r>
              <a:rPr/>
              <a:t>will</a:t>
            </a:r>
            <a:r>
              <a:rPr/>
              <a:t> </a:t>
            </a:r>
            <a:r>
              <a:rPr/>
              <a:t>touch</a:t>
            </a:r>
            <a:r>
              <a:rPr/>
              <a:t> </a:t>
            </a:r>
            <a:r>
              <a:rPr/>
              <a:t>on.</a:t>
            </a:r>
            <a:r>
              <a:rPr/>
              <a:t> </a:t>
            </a:r>
            <a:r>
              <a:rPr/>
              <a:t>It</a:t>
            </a:r>
            <a:r>
              <a:rPr/>
              <a:t> </a:t>
            </a:r>
            <a:r>
              <a:rPr/>
              <a:t>classifies</a:t>
            </a:r>
            <a:r>
              <a:rPr/>
              <a:t> </a:t>
            </a:r>
            <a:r>
              <a:rPr/>
              <a:t>by</a:t>
            </a:r>
            <a:r>
              <a:rPr/>
              <a:t> </a:t>
            </a:r>
            <a:r>
              <a:rPr/>
              <a:t>the</a:t>
            </a:r>
            <a:r>
              <a:rPr/>
              <a:t> </a:t>
            </a:r>
            <a:r>
              <a:rPr/>
              <a:t>two</a:t>
            </a:r>
            <a:r>
              <a:rPr/>
              <a:t> </a:t>
            </a:r>
            <a:r>
              <a:rPr/>
              <a:t>types</a:t>
            </a:r>
            <a:r>
              <a:rPr/>
              <a:t> </a:t>
            </a:r>
            <a:r>
              <a:rPr/>
              <a:t>of</a:t>
            </a:r>
            <a:r>
              <a:rPr/>
              <a:t> </a:t>
            </a:r>
            <a:r>
              <a:rPr/>
              <a:t>quantitative</a:t>
            </a:r>
            <a:r>
              <a:rPr/>
              <a:t> </a:t>
            </a:r>
            <a:r>
              <a:rPr/>
              <a:t>research</a:t>
            </a:r>
            <a:r>
              <a:rPr/>
              <a:t> </a:t>
            </a:r>
            <a:r>
              <a:rPr/>
              <a:t>and</a:t>
            </a:r>
            <a:r>
              <a:rPr/>
              <a:t> </a:t>
            </a:r>
            <a:r>
              <a:rPr/>
              <a:t>by</a:t>
            </a:r>
            <a:r>
              <a:rPr/>
              <a:t> </a:t>
            </a:r>
            <a:r>
              <a:rPr/>
              <a:t>qualitative</a:t>
            </a:r>
            <a:r>
              <a:rPr/>
              <a:t> </a:t>
            </a:r>
            <a:r>
              <a:rPr/>
              <a:t>research.</a:t>
            </a:r>
            <a:r>
              <a:rPr/>
              <a:t> </a:t>
            </a:r>
            <a:r>
              <a:rPr/>
              <a:t>Organized</a:t>
            </a:r>
            <a:r>
              <a:rPr/>
              <a:t> </a:t>
            </a:r>
            <a:r>
              <a:rPr/>
              <a:t>by</a:t>
            </a:r>
            <a:r>
              <a:rPr/>
              <a:t> </a:t>
            </a:r>
            <a:r>
              <a:rPr/>
              <a:t>the</a:t>
            </a:r>
            <a:r>
              <a:rPr/>
              <a:t> </a:t>
            </a:r>
            <a:r>
              <a:rPr/>
              <a:t>potential</a:t>
            </a:r>
            <a:r>
              <a:rPr/>
              <a:t> </a:t>
            </a:r>
            <a:r>
              <a:rPr/>
              <a:t>amount</a:t>
            </a:r>
            <a:r>
              <a:rPr/>
              <a:t> </a:t>
            </a:r>
            <a:r>
              <a:rPr/>
              <a:t>of</a:t>
            </a:r>
            <a:r>
              <a:rPr/>
              <a:t> </a:t>
            </a:r>
            <a:r>
              <a:rPr/>
              <a:t>patient</a:t>
            </a:r>
            <a:r>
              <a:rPr/>
              <a:t> </a:t>
            </a:r>
            <a:r>
              <a:rPr/>
              <a:t>filtering.</a:t>
            </a:r>
            <a:r>
              <a:rPr/>
              <a:t> </a:t>
            </a:r>
            <a:r>
              <a:rPr/>
              <a:t>The</a:t>
            </a:r>
            <a:r>
              <a:rPr/>
              <a:t> </a:t>
            </a:r>
            <a:r>
              <a:rPr/>
              <a:t>ones</a:t>
            </a:r>
            <a:r>
              <a:rPr/>
              <a:t> </a:t>
            </a:r>
            <a:r>
              <a:rPr/>
              <a:t>at</a:t>
            </a:r>
            <a:r>
              <a:rPr/>
              <a:t> </a:t>
            </a:r>
            <a:r>
              <a:rPr/>
              <a:t>the</a:t>
            </a:r>
            <a:r>
              <a:rPr/>
              <a:t> </a:t>
            </a:r>
            <a:r>
              <a:rPr/>
              <a:t>top</a:t>
            </a:r>
            <a:r>
              <a:rPr/>
              <a:t> </a:t>
            </a:r>
            <a:r>
              <a:rPr/>
              <a:t>should</a:t>
            </a:r>
            <a:r>
              <a:rPr/>
              <a:t> </a:t>
            </a:r>
            <a:r>
              <a:rPr/>
              <a:t>have</a:t>
            </a:r>
            <a:r>
              <a:rPr/>
              <a:t> </a:t>
            </a:r>
            <a:r>
              <a:rPr/>
              <a:t>less</a:t>
            </a:r>
            <a:r>
              <a:rPr/>
              <a:t> </a:t>
            </a:r>
            <a:r>
              <a:rPr/>
              <a:t>participant</a:t>
            </a:r>
            <a:r>
              <a:rPr/>
              <a:t> </a:t>
            </a:r>
            <a:r>
              <a:rPr/>
              <a:t>filtering.</a:t>
            </a:r>
            <a:r>
              <a:rPr/>
              <a:t> </a:t>
            </a:r>
            <a:r>
              <a:rPr/>
              <a:t>Also</a:t>
            </a:r>
            <a:r>
              <a:rPr/>
              <a:t> </a:t>
            </a:r>
            <a:r>
              <a:rPr/>
              <a:t>note</a:t>
            </a:r>
            <a:r>
              <a:rPr/>
              <a:t> </a:t>
            </a:r>
            <a:r>
              <a:rPr/>
              <a:t>that</a:t>
            </a:r>
            <a:r>
              <a:rPr/>
              <a:t> </a:t>
            </a:r>
            <a:r>
              <a:rPr/>
              <a:t>the</a:t>
            </a:r>
            <a:r>
              <a:rPr/>
              <a:t> </a:t>
            </a:r>
            <a:r>
              <a:rPr/>
              <a:t>symbols</a:t>
            </a:r>
            <a:r>
              <a:rPr/>
              <a:t> </a:t>
            </a:r>
            <a:r>
              <a:rPr/>
              <a:t>are</a:t>
            </a:r>
            <a:r>
              <a:rPr/>
              <a:t> </a:t>
            </a:r>
            <a:r>
              <a:rPr/>
              <a:t>not</a:t>
            </a:r>
            <a:r>
              <a:rPr/>
              <a:t> </a:t>
            </a:r>
            <a:r>
              <a:rPr/>
              <a:t>hard</a:t>
            </a:r>
            <a:r>
              <a:rPr/>
              <a:t> </a:t>
            </a:r>
            <a:r>
              <a:rPr/>
              <a:t>and</a:t>
            </a:r>
            <a:r>
              <a:rPr/>
              <a:t> </a:t>
            </a:r>
            <a:r>
              <a:rPr/>
              <a:t>fast</a:t>
            </a:r>
            <a:r>
              <a:rPr/>
              <a:t> </a:t>
            </a:r>
            <a:r>
              <a:rPr/>
              <a:t>rules,</a:t>
            </a:r>
            <a:r>
              <a:rPr/>
              <a:t> </a:t>
            </a:r>
            <a:r>
              <a:rPr/>
              <a:t>but</a:t>
            </a:r>
            <a:r>
              <a:rPr/>
              <a:t> </a:t>
            </a:r>
            <a:r>
              <a:rPr/>
              <a:t>represent</a:t>
            </a:r>
            <a:r>
              <a:rPr/>
              <a:t> </a:t>
            </a:r>
            <a:r>
              <a:rPr/>
              <a:t>the</a:t>
            </a:r>
            <a:r>
              <a:rPr/>
              <a:t> </a:t>
            </a:r>
            <a:r>
              <a:rPr/>
              <a:t>likelihood.</a:t>
            </a:r>
          </a:p>
        </p:txBody>
      </p:sp>
      <p:sp>
        <p:nvSpPr>
          <p:cNvPr id="4" name="Slide Number Placeholder 3"/>
          <p:cNvSpPr>
            <a:spLocks noGrp="1"/>
          </p:cNvSpPr>
          <p:nvPr>
            <p:ph type="sldNum" sz="quarter" idx="10"/>
          </p:nvPr>
        </p:nvSpPr>
        <p:spPr/>
        <p:txBody>
          <a:bodyPr/>
          <a:lstStyle/>
          <a:p>
            <a:fld id="{18BDFEC3-8487-43E8-A154-7C12CBC1FFF2}" type="slidenum">
              <a:rPr lang="en-US"/>
              <a:t>47</a:t>
            </a:fld>
            <a:endParaRPr lang="en-US"/>
          </a:p>
        </p:txBody>
      </p:sp>
    </p:spTree>
  </p:cSld>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a:t>Surveys</a:t>
            </a:r>
            <a:r>
              <a:rPr/>
              <a:t> </a:t>
            </a:r>
            <a:r>
              <a:rPr/>
              <a:t>–</a:t>
            </a:r>
            <a:r>
              <a:rPr/>
              <a:t> </a:t>
            </a:r>
            <a:r>
              <a:rPr/>
              <a:t>Response</a:t>
            </a:r>
            <a:r>
              <a:rPr/>
              <a:t> </a:t>
            </a:r>
            <a:r>
              <a:rPr/>
              <a:t>Options</a:t>
            </a:r>
          </a:p>
          <a:p>
            <a:pPr lvl="0" marL="0" indent="0">
              <a:buNone/>
            </a:pPr>
          </a:p>
          <a:p>
            <a:pPr lvl="0" marL="0" indent="0">
              <a:buNone/>
            </a:pPr>
            <a:r>
              <a:rPr/>
              <a:t>.footnote[Sim</a:t>
            </a:r>
            <a:r>
              <a:rPr/>
              <a:t> </a:t>
            </a:r>
            <a:r>
              <a:rPr/>
              <a:t>&amp;</a:t>
            </a:r>
            <a:r>
              <a:rPr/>
              <a:t> </a:t>
            </a:r>
            <a:r>
              <a:rPr/>
              <a:t>Wright,</a:t>
            </a:r>
            <a:r>
              <a:rPr/>
              <a:t> </a:t>
            </a:r>
            <a:r>
              <a:rPr/>
              <a:t>2002]</a:t>
            </a:r>
          </a:p>
          <a:p>
            <a:pPr lvl="0" marL="0" indent="0">
              <a:buNone/>
            </a:pPr>
          </a:p>
          <a:p>
            <a:pPr lvl="0" marL="0" indent="0">
              <a:buNone/>
            </a:pPr>
            <a:r>
              <a:rPr/>
              <a:t>Figure</a:t>
            </a:r>
            <a:r>
              <a:rPr/>
              <a:t> </a:t>
            </a:r>
            <a:r>
              <a:rPr/>
              <a:t>15.3</a:t>
            </a:r>
          </a:p>
          <a:p>
            <a:pPr lvl="0" marL="0" indent="0">
              <a:buNone/>
            </a:pPr>
          </a:p>
          <a:p>
            <a:pPr lvl="0" marL="0" indent="0">
              <a:buNone/>
            </a:pPr>
            <a:r>
              <a:rPr/>
              <a:t>These</a:t>
            </a:r>
            <a:r>
              <a:rPr/>
              <a:t> </a:t>
            </a:r>
            <a:r>
              <a:rPr/>
              <a:t>scales</a:t>
            </a:r>
            <a:r>
              <a:rPr/>
              <a:t> </a:t>
            </a:r>
            <a:r>
              <a:rPr/>
              <a:t>seem</a:t>
            </a:r>
            <a:r>
              <a:rPr/>
              <a:t> </a:t>
            </a:r>
            <a:r>
              <a:rPr/>
              <a:t>backwards</a:t>
            </a:r>
            <a:r>
              <a:rPr/>
              <a:t> </a:t>
            </a:r>
            <a:r>
              <a:rPr/>
              <a:t>to</a:t>
            </a:r>
            <a:r>
              <a:rPr/>
              <a:t> </a:t>
            </a:r>
            <a:r>
              <a:rPr/>
              <a:t>Mary.</a:t>
            </a:r>
            <a:r>
              <a:rPr/>
              <a:t> </a:t>
            </a:r>
            <a:r>
              <a:rPr/>
              <a:t>You</a:t>
            </a:r>
            <a:r>
              <a:rPr/>
              <a:t> </a:t>
            </a:r>
            <a:r>
              <a:rPr/>
              <a:t>don’t</a:t>
            </a:r>
            <a:r>
              <a:rPr/>
              <a:t> </a:t>
            </a:r>
            <a:r>
              <a:rPr/>
              <a:t>necessarily</a:t>
            </a:r>
            <a:r>
              <a:rPr/>
              <a:t> </a:t>
            </a:r>
            <a:r>
              <a:rPr/>
              <a:t>need</a:t>
            </a:r>
            <a:r>
              <a:rPr/>
              <a:t> </a:t>
            </a:r>
            <a:r>
              <a:rPr/>
              <a:t>to</a:t>
            </a:r>
            <a:r>
              <a:rPr/>
              <a:t> </a:t>
            </a:r>
            <a:r>
              <a:rPr/>
              <a:t>include</a:t>
            </a:r>
            <a:r>
              <a:rPr/>
              <a:t> </a:t>
            </a:r>
            <a:r>
              <a:rPr/>
              <a:t>the</a:t>
            </a:r>
            <a:r>
              <a:rPr/>
              <a:t> </a:t>
            </a:r>
            <a:r>
              <a:rPr/>
              <a:t>numbers</a:t>
            </a:r>
            <a:r>
              <a:rPr/>
              <a:t> </a:t>
            </a:r>
            <a:r>
              <a:rPr/>
              <a:t>are</a:t>
            </a:r>
            <a:r>
              <a:rPr/>
              <a:t> </a:t>
            </a:r>
            <a:r>
              <a:rPr/>
              <a:t>on</a:t>
            </a:r>
            <a:r>
              <a:rPr/>
              <a:t> </a:t>
            </a:r>
            <a:r>
              <a:rPr/>
              <a:t>the</a:t>
            </a:r>
            <a:r>
              <a:rPr/>
              <a:t> </a:t>
            </a:r>
            <a:r>
              <a:rPr/>
              <a:t>form.</a:t>
            </a:r>
            <a:r>
              <a:rPr/>
              <a:t> </a:t>
            </a:r>
            <a:r>
              <a:rPr/>
              <a:t>They</a:t>
            </a:r>
            <a:r>
              <a:rPr/>
              <a:t> </a:t>
            </a:r>
            <a:r>
              <a:rPr/>
              <a:t>can</a:t>
            </a:r>
            <a:r>
              <a:rPr/>
              <a:t> </a:t>
            </a:r>
            <a:r>
              <a:rPr/>
              <a:t>be</a:t>
            </a:r>
            <a:r>
              <a:rPr/>
              <a:t> </a:t>
            </a:r>
            <a:r>
              <a:rPr/>
              <a:t>added</a:t>
            </a:r>
            <a:r>
              <a:rPr/>
              <a:t> </a:t>
            </a:r>
            <a:r>
              <a:rPr/>
              <a:t>on</a:t>
            </a:r>
            <a:r>
              <a:rPr/>
              <a:t> </a:t>
            </a:r>
            <a:r>
              <a:rPr/>
              <a:t>the</a:t>
            </a:r>
            <a:r>
              <a:rPr/>
              <a:t> </a:t>
            </a:r>
            <a:r>
              <a:rPr/>
              <a:t>back</a:t>
            </a:r>
            <a:r>
              <a:rPr/>
              <a:t> </a:t>
            </a:r>
            <a:r>
              <a:rPr/>
              <a:t>end.</a:t>
            </a:r>
          </a:p>
        </p:txBody>
      </p:sp>
      <p:sp>
        <p:nvSpPr>
          <p:cNvPr id="4" name="Slide Number Placeholder 3"/>
          <p:cNvSpPr>
            <a:spLocks noGrp="1"/>
          </p:cNvSpPr>
          <p:nvPr>
            <p:ph type="sldNum" sz="quarter" idx="10"/>
          </p:nvPr>
        </p:nvSpPr>
        <p:spPr/>
        <p:txBody>
          <a:bodyPr/>
          <a:lstStyle/>
          <a:p>
            <a:fld id="{18BDFEC3-8487-43E8-A154-7C12CBC1FFF2}" type="slidenum">
              <a:rPr lang="en-US"/>
              <a:t>204</a:t>
            </a:fld>
            <a:endParaRPr lang="en-US"/>
          </a:p>
        </p:txBody>
      </p:sp>
    </p:spTree>
  </p:cSld>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a:t>Surveys</a:t>
            </a:r>
            <a:r>
              <a:rPr/>
              <a:t> </a:t>
            </a:r>
            <a:r>
              <a:rPr/>
              <a:t>–</a:t>
            </a:r>
            <a:r>
              <a:rPr/>
              <a:t> </a:t>
            </a:r>
            <a:r>
              <a:rPr/>
              <a:t>Response</a:t>
            </a:r>
            <a:r>
              <a:rPr/>
              <a:t> </a:t>
            </a:r>
            <a:r>
              <a:rPr/>
              <a:t>Options</a:t>
            </a:r>
          </a:p>
          <a:p>
            <a:pPr lvl="0" marL="0" indent="0">
              <a:buNone/>
            </a:pPr>
          </a:p>
          <a:p>
            <a:pPr lvl="0" marL="0" indent="0">
              <a:buNone/>
            </a:pPr>
            <a:r>
              <a:rPr/>
              <a:t>Figure</a:t>
            </a:r>
            <a:r>
              <a:rPr/>
              <a:t> </a:t>
            </a:r>
            <a:r>
              <a:rPr/>
              <a:t>15.4,</a:t>
            </a:r>
            <a:r>
              <a:rPr/>
              <a:t> </a:t>
            </a:r>
            <a:r>
              <a:rPr/>
              <a:t>Sim</a:t>
            </a:r>
            <a:r>
              <a:rPr/>
              <a:t> </a:t>
            </a:r>
            <a:r>
              <a:rPr/>
              <a:t>&amp;</a:t>
            </a:r>
            <a:r>
              <a:rPr/>
              <a:t> </a:t>
            </a:r>
            <a:r>
              <a:rPr/>
              <a:t>Wright,</a:t>
            </a:r>
            <a:r>
              <a:rPr/>
              <a:t> </a:t>
            </a:r>
            <a:r>
              <a:rPr/>
              <a:t>2002.</a:t>
            </a:r>
          </a:p>
          <a:p>
            <a:pPr lvl="0" marL="0" indent="0">
              <a:buNone/>
            </a:pPr>
          </a:p>
          <a:p>
            <a:pPr lvl="0" marL="0" indent="0">
              <a:buNone/>
            </a:pPr>
            <a:r>
              <a:rPr/>
              <a:t>Not</a:t>
            </a:r>
            <a:r>
              <a:rPr/>
              <a:t> </a:t>
            </a:r>
            <a:r>
              <a:rPr/>
              <a:t>at</a:t>
            </a:r>
            <a:r>
              <a:rPr/>
              <a:t> </a:t>
            </a:r>
            <a:r>
              <a:rPr/>
              <a:t>all,</a:t>
            </a:r>
            <a:r>
              <a:rPr/>
              <a:t> </a:t>
            </a:r>
            <a:r>
              <a:rPr/>
              <a:t>somewhat,</a:t>
            </a:r>
            <a:r>
              <a:rPr/>
              <a:t> </a:t>
            </a:r>
            <a:r>
              <a:rPr/>
              <a:t>moderately,</a:t>
            </a:r>
            <a:r>
              <a:rPr/>
              <a:t> </a:t>
            </a:r>
            <a:r>
              <a:rPr/>
              <a:t>very</a:t>
            </a:r>
            <a:r>
              <a:rPr/>
              <a:t> </a:t>
            </a:r>
            <a:r>
              <a:rPr/>
              <a:t>much,</a:t>
            </a:r>
            <a:r>
              <a:rPr/>
              <a:t> </a:t>
            </a:r>
            <a:r>
              <a:rPr/>
              <a:t>extremely.</a:t>
            </a:r>
          </a:p>
          <a:p>
            <a:pPr lvl="0" marL="0" indent="0">
              <a:buNone/>
            </a:pPr>
          </a:p>
          <a:p>
            <a:pPr lvl="0" marL="0" indent="0">
              <a:buNone/>
            </a:pPr>
            <a:r>
              <a:rPr/>
              <a:t>Note</a:t>
            </a:r>
            <a:r>
              <a:rPr/>
              <a:t> </a:t>
            </a:r>
            <a:r>
              <a:rPr/>
              <a:t>that</a:t>
            </a:r>
            <a:r>
              <a:rPr/>
              <a:t> </a:t>
            </a:r>
            <a:r>
              <a:rPr/>
              <a:t>the</a:t>
            </a:r>
            <a:r>
              <a:rPr/>
              <a:t> </a:t>
            </a:r>
            <a:r>
              <a:rPr/>
              <a:t>largest</a:t>
            </a:r>
            <a:r>
              <a:rPr/>
              <a:t> </a:t>
            </a:r>
            <a:r>
              <a:rPr/>
              <a:t>number</a:t>
            </a:r>
            <a:r>
              <a:rPr/>
              <a:t> </a:t>
            </a:r>
            <a:r>
              <a:rPr/>
              <a:t>is</a:t>
            </a:r>
            <a:r>
              <a:rPr/>
              <a:t> </a:t>
            </a:r>
            <a:r>
              <a:rPr/>
              <a:t>associated</a:t>
            </a:r>
            <a:r>
              <a:rPr/>
              <a:t> </a:t>
            </a:r>
            <a:r>
              <a:rPr/>
              <a:t>with</a:t>
            </a:r>
            <a:r>
              <a:rPr/>
              <a:t> </a:t>
            </a:r>
            <a:r>
              <a:rPr/>
              <a:t>“</a:t>
            </a:r>
            <a:r>
              <a:rPr/>
              <a:t>not</a:t>
            </a:r>
            <a:r>
              <a:rPr/>
              <a:t> </a:t>
            </a:r>
            <a:r>
              <a:rPr/>
              <a:t>at</a:t>
            </a:r>
            <a:r>
              <a:rPr/>
              <a:t> </a:t>
            </a:r>
            <a:r>
              <a:rPr/>
              <a:t>all</a:t>
            </a:r>
            <a:r>
              <a:rPr/>
              <a:t>”</a:t>
            </a:r>
            <a:r>
              <a:rPr/>
              <a:t>.</a:t>
            </a:r>
          </a:p>
          <a:p>
            <a:pPr lvl="0" marL="0" indent="0">
              <a:buNone/>
            </a:pPr>
          </a:p>
          <a:p>
            <a:pPr lvl="0" marL="0" indent="0">
              <a:buNone/>
            </a:pPr>
            <a:r>
              <a:rPr/>
              <a:t>Double</a:t>
            </a:r>
            <a:r>
              <a:rPr/>
              <a:t> </a:t>
            </a:r>
            <a:r>
              <a:rPr/>
              <a:t>check</a:t>
            </a:r>
            <a:r>
              <a:rPr/>
              <a:t> </a:t>
            </a:r>
            <a:r>
              <a:rPr/>
              <a:t>that</a:t>
            </a:r>
            <a:r>
              <a:rPr/>
              <a:t> </a:t>
            </a:r>
            <a:r>
              <a:rPr/>
              <a:t>everyone</a:t>
            </a:r>
            <a:r>
              <a:rPr/>
              <a:t> </a:t>
            </a:r>
            <a:r>
              <a:rPr/>
              <a:t>agrees</a:t>
            </a:r>
            <a:r>
              <a:rPr/>
              <a:t> </a:t>
            </a:r>
            <a:r>
              <a:rPr/>
              <a:t>that</a:t>
            </a:r>
            <a:r>
              <a:rPr/>
              <a:t> </a:t>
            </a:r>
            <a:r>
              <a:rPr/>
              <a:t>somewhat</a:t>
            </a:r>
            <a:r>
              <a:rPr/>
              <a:t> </a:t>
            </a:r>
            <a:r>
              <a:rPr/>
              <a:t>is</a:t>
            </a:r>
            <a:r>
              <a:rPr/>
              <a:t> </a:t>
            </a:r>
            <a:r>
              <a:rPr/>
              <a:t>less</a:t>
            </a:r>
            <a:r>
              <a:rPr/>
              <a:t> </a:t>
            </a:r>
            <a:r>
              <a:rPr/>
              <a:t>than</a:t>
            </a:r>
            <a:r>
              <a:rPr/>
              <a:t> </a:t>
            </a:r>
            <a:r>
              <a:rPr/>
              <a:t>moderate,</a:t>
            </a:r>
            <a:r>
              <a:rPr/>
              <a:t> </a:t>
            </a:r>
            <a:r>
              <a:rPr/>
              <a:t>very</a:t>
            </a:r>
            <a:r>
              <a:rPr/>
              <a:t> </a:t>
            </a:r>
            <a:r>
              <a:rPr/>
              <a:t>much</a:t>
            </a:r>
            <a:r>
              <a:rPr/>
              <a:t> </a:t>
            </a:r>
            <a:r>
              <a:rPr/>
              <a:t>is</a:t>
            </a:r>
            <a:r>
              <a:rPr/>
              <a:t> </a:t>
            </a:r>
            <a:r>
              <a:rPr/>
              <a:t>less</a:t>
            </a:r>
            <a:r>
              <a:rPr/>
              <a:t> </a:t>
            </a:r>
            <a:r>
              <a:rPr/>
              <a:t>than</a:t>
            </a:r>
            <a:r>
              <a:rPr/>
              <a:t> </a:t>
            </a:r>
            <a:r>
              <a:rPr/>
              <a:t>extremely.</a:t>
            </a:r>
          </a:p>
        </p:txBody>
      </p:sp>
      <p:sp>
        <p:nvSpPr>
          <p:cNvPr id="4" name="Slide Number Placeholder 3"/>
          <p:cNvSpPr>
            <a:spLocks noGrp="1"/>
          </p:cNvSpPr>
          <p:nvPr>
            <p:ph type="sldNum" sz="quarter" idx="10"/>
          </p:nvPr>
        </p:nvSpPr>
        <p:spPr/>
        <p:txBody>
          <a:bodyPr/>
          <a:lstStyle/>
          <a:p>
            <a:fld id="{18BDFEC3-8487-43E8-A154-7C12CBC1FFF2}" type="slidenum">
              <a:rPr lang="en-US"/>
              <a:t>205</a:t>
            </a:fld>
            <a:endParaRPr lang="en-US"/>
          </a:p>
        </p:txBody>
      </p:sp>
    </p:spTree>
  </p:cSld>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a:t>Surveys</a:t>
            </a:r>
            <a:r>
              <a:rPr/>
              <a:t> </a:t>
            </a:r>
            <a:r>
              <a:rPr/>
              <a:t>–</a:t>
            </a:r>
            <a:r>
              <a:rPr/>
              <a:t> </a:t>
            </a:r>
            <a:r>
              <a:rPr/>
              <a:t>Response</a:t>
            </a:r>
            <a:r>
              <a:rPr/>
              <a:t> </a:t>
            </a:r>
            <a:r>
              <a:rPr/>
              <a:t>Options</a:t>
            </a:r>
          </a:p>
          <a:p>
            <a:pPr lvl="0" marL="0" indent="0">
              <a:buNone/>
            </a:pPr>
          </a:p>
          <a:p>
            <a:pPr lvl="0" marL="0" indent="0">
              <a:buNone/>
            </a:pPr>
            <a:r>
              <a:rPr/>
              <a:t>Figure</a:t>
            </a:r>
            <a:r>
              <a:rPr/>
              <a:t> </a:t>
            </a:r>
            <a:r>
              <a:rPr/>
              <a:t>15.5.</a:t>
            </a:r>
            <a:r>
              <a:rPr/>
              <a:t> </a:t>
            </a:r>
            <a:r>
              <a:rPr/>
              <a:t>[Sim</a:t>
            </a:r>
            <a:r>
              <a:rPr/>
              <a:t> </a:t>
            </a:r>
            <a:r>
              <a:rPr/>
              <a:t>&amp;</a:t>
            </a:r>
            <a:r>
              <a:rPr/>
              <a:t> </a:t>
            </a:r>
            <a:r>
              <a:rPr/>
              <a:t>Wright,</a:t>
            </a:r>
            <a:r>
              <a:rPr/>
              <a:t> </a:t>
            </a:r>
            <a:r>
              <a:rPr/>
              <a:t>2002]</a:t>
            </a:r>
          </a:p>
          <a:p>
            <a:pPr lvl="0" marL="0" indent="0">
              <a:buNone/>
            </a:pPr>
          </a:p>
          <a:p>
            <a:pPr lvl="0" marL="0" indent="0">
              <a:buNone/>
            </a:pPr>
            <a:r>
              <a:rPr/>
              <a:t>Good,</a:t>
            </a:r>
            <a:r>
              <a:rPr/>
              <a:t> </a:t>
            </a:r>
            <a:r>
              <a:rPr/>
              <a:t>Fair,</a:t>
            </a:r>
            <a:r>
              <a:rPr/>
              <a:t> </a:t>
            </a:r>
            <a:r>
              <a:rPr/>
              <a:t>Poor</a:t>
            </a:r>
            <a:r>
              <a:rPr/>
              <a:t> </a:t>
            </a:r>
            <a:r>
              <a:rPr/>
              <a:t>is</a:t>
            </a:r>
            <a:r>
              <a:rPr/>
              <a:t> </a:t>
            </a:r>
            <a:r>
              <a:rPr/>
              <a:t>a</a:t>
            </a:r>
            <a:r>
              <a:rPr/>
              <a:t> </a:t>
            </a:r>
            <a:r>
              <a:rPr/>
              <a:t>three</a:t>
            </a:r>
            <a:r>
              <a:rPr/>
              <a:t> </a:t>
            </a:r>
            <a:r>
              <a:rPr/>
              <a:t>point</a:t>
            </a:r>
            <a:r>
              <a:rPr/>
              <a:t> </a:t>
            </a:r>
            <a:r>
              <a:rPr/>
              <a:t>scale.</a:t>
            </a:r>
            <a:r>
              <a:rPr/>
              <a:t> </a:t>
            </a:r>
            <a:r>
              <a:rPr/>
              <a:t>Add</a:t>
            </a:r>
            <a:r>
              <a:rPr/>
              <a:t> </a:t>
            </a:r>
            <a:r>
              <a:rPr/>
              <a:t>Very</a:t>
            </a:r>
            <a:r>
              <a:rPr/>
              <a:t> </a:t>
            </a:r>
            <a:r>
              <a:rPr/>
              <a:t>good</a:t>
            </a:r>
            <a:r>
              <a:rPr/>
              <a:t> </a:t>
            </a:r>
            <a:r>
              <a:rPr/>
              <a:t>for</a:t>
            </a:r>
            <a:r>
              <a:rPr/>
              <a:t> </a:t>
            </a:r>
            <a:r>
              <a:rPr/>
              <a:t>a</a:t>
            </a:r>
            <a:r>
              <a:rPr/>
              <a:t> </a:t>
            </a:r>
            <a:r>
              <a:rPr/>
              <a:t>four</a:t>
            </a:r>
            <a:r>
              <a:rPr/>
              <a:t> </a:t>
            </a:r>
            <a:r>
              <a:rPr/>
              <a:t>point</a:t>
            </a:r>
            <a:r>
              <a:rPr/>
              <a:t> </a:t>
            </a:r>
            <a:r>
              <a:rPr/>
              <a:t>scale.</a:t>
            </a:r>
            <a:r>
              <a:rPr/>
              <a:t> </a:t>
            </a:r>
            <a:r>
              <a:rPr/>
              <a:t>Add</a:t>
            </a:r>
            <a:r>
              <a:rPr/>
              <a:t> </a:t>
            </a:r>
            <a:r>
              <a:rPr/>
              <a:t>Excellent</a:t>
            </a:r>
            <a:r>
              <a:rPr/>
              <a:t> </a:t>
            </a:r>
            <a:r>
              <a:rPr/>
              <a:t>to</a:t>
            </a:r>
            <a:r>
              <a:rPr/>
              <a:t> </a:t>
            </a:r>
            <a:r>
              <a:rPr/>
              <a:t>get</a:t>
            </a:r>
            <a:r>
              <a:rPr/>
              <a:t> </a:t>
            </a:r>
            <a:r>
              <a:rPr/>
              <a:t>a</a:t>
            </a:r>
            <a:r>
              <a:rPr/>
              <a:t> </a:t>
            </a:r>
            <a:r>
              <a:rPr/>
              <a:t>five</a:t>
            </a:r>
            <a:r>
              <a:rPr/>
              <a:t> </a:t>
            </a:r>
            <a:r>
              <a:rPr/>
              <a:t>point</a:t>
            </a:r>
            <a:r>
              <a:rPr/>
              <a:t> </a:t>
            </a:r>
            <a:r>
              <a:rPr/>
              <a:t>scale.</a:t>
            </a:r>
          </a:p>
        </p:txBody>
      </p:sp>
      <p:sp>
        <p:nvSpPr>
          <p:cNvPr id="4" name="Slide Number Placeholder 3"/>
          <p:cNvSpPr>
            <a:spLocks noGrp="1"/>
          </p:cNvSpPr>
          <p:nvPr>
            <p:ph type="sldNum" sz="quarter" idx="10"/>
          </p:nvPr>
        </p:nvSpPr>
        <p:spPr/>
        <p:txBody>
          <a:bodyPr/>
          <a:lstStyle/>
          <a:p>
            <a:fld id="{18BDFEC3-8487-43E8-A154-7C12CBC1FFF2}" type="slidenum">
              <a:rPr lang="en-US"/>
              <a:t>206</a:t>
            </a:fld>
            <a:endParaRPr lang="en-US"/>
          </a:p>
        </p:txBody>
      </p:sp>
    </p:spTree>
  </p:cSld>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a:t>Surveys</a:t>
            </a:r>
            <a:r>
              <a:rPr/>
              <a:t> </a:t>
            </a:r>
            <a:r>
              <a:rPr/>
              <a:t>–</a:t>
            </a:r>
            <a:r>
              <a:rPr/>
              <a:t> </a:t>
            </a:r>
            <a:r>
              <a:rPr/>
              <a:t>Response</a:t>
            </a:r>
            <a:r>
              <a:rPr/>
              <a:t> </a:t>
            </a:r>
            <a:r>
              <a:rPr/>
              <a:t>Options</a:t>
            </a:r>
          </a:p>
          <a:p>
            <a:pPr lvl="0" marL="0" indent="0">
              <a:buNone/>
            </a:pPr>
          </a:p>
          <a:p>
            <a:pPr lvl="2"/>
            <a:r>
              <a:rPr/>
              <a:t>Semantic</a:t>
            </a:r>
            <a:r>
              <a:rPr/>
              <a:t> </a:t>
            </a:r>
            <a:r>
              <a:rPr/>
              <a:t>Differential</a:t>
            </a:r>
          </a:p>
          <a:p>
            <a:pPr lvl="0" marL="0" indent="0">
              <a:buNone/>
            </a:pPr>
          </a:p>
          <a:p>
            <a:pPr lvl="0" marL="0" indent="0">
              <a:buNone/>
            </a:pPr>
            <a:r>
              <a:rPr/>
              <a:t>Figure</a:t>
            </a:r>
            <a:r>
              <a:rPr/>
              <a:t> </a:t>
            </a:r>
            <a:r>
              <a:rPr/>
              <a:t>15.4</a:t>
            </a:r>
            <a:r>
              <a:rPr/>
              <a:t> </a:t>
            </a:r>
            <a:r>
              <a:rPr/>
              <a:t>[Portney</a:t>
            </a:r>
            <a:r>
              <a:rPr/>
              <a:t> </a:t>
            </a:r>
            <a:r>
              <a:rPr/>
              <a:t>&amp;</a:t>
            </a:r>
            <a:r>
              <a:rPr/>
              <a:t> </a:t>
            </a:r>
            <a:r>
              <a:rPr/>
              <a:t>Watkins,</a:t>
            </a:r>
            <a:r>
              <a:rPr/>
              <a:t> </a:t>
            </a:r>
            <a:r>
              <a:rPr/>
              <a:t>2009]</a:t>
            </a:r>
          </a:p>
          <a:p>
            <a:pPr lvl="0" marL="0" indent="0">
              <a:buNone/>
            </a:pPr>
          </a:p>
          <a:p>
            <a:pPr lvl="0" marL="0" indent="0">
              <a:buNone/>
            </a:pPr>
            <a:r>
              <a:rPr/>
              <a:t>This</a:t>
            </a:r>
            <a:r>
              <a:rPr/>
              <a:t> </a:t>
            </a:r>
            <a:r>
              <a:rPr/>
              <a:t>is</a:t>
            </a:r>
            <a:r>
              <a:rPr/>
              <a:t> </a:t>
            </a:r>
            <a:r>
              <a:rPr/>
              <a:t>an</a:t>
            </a:r>
            <a:r>
              <a:rPr/>
              <a:t> </a:t>
            </a:r>
            <a:r>
              <a:rPr/>
              <a:t>example</a:t>
            </a:r>
            <a:r>
              <a:rPr/>
              <a:t> </a:t>
            </a:r>
            <a:r>
              <a:rPr/>
              <a:t>of</a:t>
            </a:r>
            <a:r>
              <a:rPr/>
              <a:t> </a:t>
            </a:r>
            <a:r>
              <a:rPr/>
              <a:t>a</a:t>
            </a:r>
            <a:r>
              <a:rPr/>
              <a:t> </a:t>
            </a:r>
            <a:r>
              <a:rPr/>
              <a:t>semantic</a:t>
            </a:r>
            <a:r>
              <a:rPr/>
              <a:t> </a:t>
            </a:r>
            <a:r>
              <a:rPr/>
              <a:t>differential.</a:t>
            </a:r>
            <a:r>
              <a:rPr/>
              <a:t> </a:t>
            </a:r>
            <a:r>
              <a:rPr/>
              <a:t>Seven</a:t>
            </a:r>
            <a:r>
              <a:rPr/>
              <a:t> </a:t>
            </a:r>
            <a:r>
              <a:rPr/>
              <a:t>point</a:t>
            </a:r>
            <a:r>
              <a:rPr/>
              <a:t> </a:t>
            </a:r>
            <a:r>
              <a:rPr/>
              <a:t>scale.</a:t>
            </a:r>
            <a:r>
              <a:rPr/>
              <a:t> </a:t>
            </a:r>
            <a:r>
              <a:rPr/>
              <a:t>Only</a:t>
            </a:r>
            <a:r>
              <a:rPr/>
              <a:t> </a:t>
            </a:r>
            <a:r>
              <a:rPr/>
              <a:t>label</a:t>
            </a:r>
            <a:r>
              <a:rPr/>
              <a:t> </a:t>
            </a:r>
            <a:r>
              <a:rPr/>
              <a:t>the</a:t>
            </a:r>
            <a:r>
              <a:rPr/>
              <a:t> </a:t>
            </a:r>
            <a:r>
              <a:rPr/>
              <a:t>extremes.</a:t>
            </a:r>
            <a:r>
              <a:rPr/>
              <a:t> </a:t>
            </a:r>
            <a:r>
              <a:rPr/>
              <a:t>Notice</a:t>
            </a:r>
            <a:r>
              <a:rPr/>
              <a:t> </a:t>
            </a:r>
            <a:r>
              <a:rPr/>
              <a:t>the</a:t>
            </a:r>
            <a:r>
              <a:rPr/>
              <a:t> </a:t>
            </a:r>
            <a:r>
              <a:rPr/>
              <a:t>reverse</a:t>
            </a:r>
            <a:r>
              <a:rPr/>
              <a:t> </a:t>
            </a:r>
            <a:r>
              <a:rPr/>
              <a:t>scaling</a:t>
            </a:r>
            <a:r>
              <a:rPr/>
              <a:t> </a:t>
            </a:r>
            <a:r>
              <a:rPr/>
              <a:t>of</a:t>
            </a:r>
            <a:r>
              <a:rPr/>
              <a:t> </a:t>
            </a:r>
            <a:r>
              <a:rPr/>
              <a:t>some</a:t>
            </a:r>
            <a:r>
              <a:rPr/>
              <a:t> </a:t>
            </a:r>
            <a:r>
              <a:rPr/>
              <a:t>items.</a:t>
            </a:r>
          </a:p>
        </p:txBody>
      </p:sp>
      <p:sp>
        <p:nvSpPr>
          <p:cNvPr id="4" name="Slide Number Placeholder 3"/>
          <p:cNvSpPr>
            <a:spLocks noGrp="1"/>
          </p:cNvSpPr>
          <p:nvPr>
            <p:ph type="sldNum" sz="quarter" idx="10"/>
          </p:nvPr>
        </p:nvSpPr>
        <p:spPr/>
        <p:txBody>
          <a:bodyPr/>
          <a:lstStyle/>
          <a:p>
            <a:fld id="{18BDFEC3-8487-43E8-A154-7C12CBC1FFF2}" type="slidenum">
              <a:rPr lang="en-US"/>
              <a:t>207</a:t>
            </a:fld>
            <a:endParaRPr lang="en-US"/>
          </a:p>
        </p:txBody>
      </p:sp>
    </p:spTree>
  </p:cSld>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a:t>Surveys</a:t>
            </a:r>
            <a:r>
              <a:rPr/>
              <a:t> </a:t>
            </a:r>
            <a:r>
              <a:rPr/>
              <a:t>–</a:t>
            </a:r>
            <a:r>
              <a:rPr/>
              <a:t> </a:t>
            </a:r>
            <a:r>
              <a:rPr/>
              <a:t>Response</a:t>
            </a:r>
            <a:r>
              <a:rPr/>
              <a:t> </a:t>
            </a:r>
            <a:r>
              <a:rPr/>
              <a:t>Options</a:t>
            </a:r>
          </a:p>
          <a:p>
            <a:pPr lvl="0" marL="0" indent="0">
              <a:buNone/>
            </a:pPr>
          </a:p>
          <a:p>
            <a:pPr lvl="2"/>
            <a:r>
              <a:rPr/>
              <a:t>Semantic</a:t>
            </a:r>
            <a:r>
              <a:rPr/>
              <a:t> </a:t>
            </a:r>
            <a:r>
              <a:rPr/>
              <a:t>Differential</a:t>
            </a:r>
          </a:p>
          <a:p>
            <a:pPr lvl="0" marL="0" indent="0">
              <a:buNone/>
            </a:pPr>
          </a:p>
          <a:p>
            <a:pPr lvl="0" marL="0" indent="0">
              <a:buNone/>
            </a:pPr>
            <a:r>
              <a:rPr/>
              <a:t>Figure</a:t>
            </a:r>
            <a:r>
              <a:rPr/>
              <a:t> </a:t>
            </a:r>
            <a:r>
              <a:rPr/>
              <a:t>15.11</a:t>
            </a:r>
            <a:r>
              <a:rPr/>
              <a:t> </a:t>
            </a:r>
            <a:r>
              <a:rPr/>
              <a:t>[Portney</a:t>
            </a:r>
            <a:r>
              <a:rPr/>
              <a:t> </a:t>
            </a:r>
            <a:r>
              <a:rPr/>
              <a:t>&amp;</a:t>
            </a:r>
            <a:r>
              <a:rPr/>
              <a:t> </a:t>
            </a:r>
            <a:r>
              <a:rPr/>
              <a:t>Watkins,</a:t>
            </a:r>
            <a:r>
              <a:rPr/>
              <a:t> </a:t>
            </a:r>
            <a:r>
              <a:rPr/>
              <a:t>2009]</a:t>
            </a:r>
          </a:p>
          <a:p>
            <a:pPr lvl="0" marL="0" indent="0">
              <a:buNone/>
            </a:pPr>
          </a:p>
          <a:p>
            <a:pPr lvl="0" marL="0" indent="0">
              <a:buNone/>
            </a:pPr>
            <a:r>
              <a:rPr/>
              <a:t>A</a:t>
            </a:r>
            <a:r>
              <a:rPr/>
              <a:t> </a:t>
            </a:r>
            <a:r>
              <a:rPr/>
              <a:t>second</a:t>
            </a:r>
            <a:r>
              <a:rPr/>
              <a:t> </a:t>
            </a:r>
            <a:r>
              <a:rPr/>
              <a:t>example</a:t>
            </a:r>
            <a:r>
              <a:rPr/>
              <a:t> </a:t>
            </a:r>
            <a:r>
              <a:rPr/>
              <a:t>of</a:t>
            </a:r>
            <a:r>
              <a:rPr/>
              <a:t> </a:t>
            </a:r>
            <a:r>
              <a:rPr/>
              <a:t>a</a:t>
            </a:r>
            <a:r>
              <a:rPr/>
              <a:t> </a:t>
            </a:r>
            <a:r>
              <a:rPr/>
              <a:t>semantic</a:t>
            </a:r>
            <a:r>
              <a:rPr/>
              <a:t> </a:t>
            </a:r>
            <a:r>
              <a:rPr/>
              <a:t>differential</a:t>
            </a:r>
            <a:r>
              <a:rPr/>
              <a:t> </a:t>
            </a:r>
            <a:r>
              <a:rPr/>
              <a:t>scale.</a:t>
            </a:r>
          </a:p>
        </p:txBody>
      </p:sp>
      <p:sp>
        <p:nvSpPr>
          <p:cNvPr id="4" name="Slide Number Placeholder 3"/>
          <p:cNvSpPr>
            <a:spLocks noGrp="1"/>
          </p:cNvSpPr>
          <p:nvPr>
            <p:ph type="sldNum" sz="quarter" idx="10"/>
          </p:nvPr>
        </p:nvSpPr>
        <p:spPr/>
        <p:txBody>
          <a:bodyPr/>
          <a:lstStyle/>
          <a:p>
            <a:fld id="{18BDFEC3-8487-43E8-A154-7C12CBC1FFF2}" type="slidenum">
              <a:rPr lang="en-US"/>
              <a:t>208</a:t>
            </a:fld>
            <a:endParaRPr lang="en-US"/>
          </a:p>
        </p:txBody>
      </p:sp>
    </p:spTree>
  </p:cSld>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a:t>Surveys</a:t>
            </a:r>
            <a:r>
              <a:rPr/>
              <a:t> </a:t>
            </a:r>
            <a:r>
              <a:rPr/>
              <a:t>–</a:t>
            </a:r>
            <a:r>
              <a:rPr/>
              <a:t> </a:t>
            </a:r>
            <a:r>
              <a:rPr/>
              <a:t>Response</a:t>
            </a:r>
            <a:r>
              <a:rPr/>
              <a:t> </a:t>
            </a:r>
            <a:r>
              <a:rPr/>
              <a:t>Options</a:t>
            </a:r>
          </a:p>
          <a:p>
            <a:pPr lvl="0" marL="0" indent="0">
              <a:buNone/>
            </a:pPr>
          </a:p>
          <a:p>
            <a:pPr lvl="2"/>
            <a:r>
              <a:rPr/>
              <a:t>Visual</a:t>
            </a:r>
            <a:r>
              <a:rPr/>
              <a:t> </a:t>
            </a:r>
            <a:r>
              <a:rPr/>
              <a:t>Analogue</a:t>
            </a:r>
            <a:r>
              <a:rPr/>
              <a:t> </a:t>
            </a:r>
            <a:r>
              <a:rPr/>
              <a:t>Scale</a:t>
            </a:r>
            <a:r>
              <a:rPr/>
              <a:t> </a:t>
            </a:r>
            <a:r>
              <a:rPr/>
              <a:t>(VAS)</a:t>
            </a:r>
          </a:p>
          <a:p>
            <a:pPr lvl="0" marL="0" indent="0">
              <a:buNone/>
            </a:pPr>
          </a:p>
          <a:p>
            <a:pPr lvl="0" marL="0" indent="0">
              <a:buNone/>
            </a:pPr>
            <a:r>
              <a:rPr/>
              <a:t>Figure</a:t>
            </a:r>
            <a:r>
              <a:rPr/>
              <a:t> </a:t>
            </a:r>
            <a:r>
              <a:rPr/>
              <a:t>15.5.</a:t>
            </a:r>
            <a:r>
              <a:rPr/>
              <a:t> </a:t>
            </a:r>
            <a:r>
              <a:rPr/>
              <a:t>[Portney</a:t>
            </a:r>
            <a:r>
              <a:rPr/>
              <a:t> </a:t>
            </a:r>
            <a:r>
              <a:rPr/>
              <a:t>&amp;</a:t>
            </a:r>
            <a:r>
              <a:rPr/>
              <a:t> </a:t>
            </a:r>
            <a:r>
              <a:rPr/>
              <a:t>Watkins,</a:t>
            </a:r>
            <a:r>
              <a:rPr/>
              <a:t> </a:t>
            </a:r>
            <a:r>
              <a:rPr/>
              <a:t>2009]</a:t>
            </a:r>
          </a:p>
          <a:p>
            <a:pPr lvl="0" marL="0" indent="0">
              <a:buNone/>
            </a:pPr>
          </a:p>
          <a:p>
            <a:pPr lvl="0" marL="0" indent="0">
              <a:buNone/>
            </a:pPr>
            <a:r>
              <a:rPr/>
              <a:t>Commonly</a:t>
            </a:r>
            <a:r>
              <a:rPr/>
              <a:t> </a:t>
            </a:r>
            <a:r>
              <a:rPr/>
              <a:t>used</a:t>
            </a:r>
            <a:r>
              <a:rPr/>
              <a:t> </a:t>
            </a:r>
            <a:r>
              <a:rPr/>
              <a:t>for</a:t>
            </a:r>
            <a:r>
              <a:rPr/>
              <a:t> </a:t>
            </a:r>
            <a:r>
              <a:rPr/>
              <a:t>pain.</a:t>
            </a:r>
            <a:r>
              <a:rPr/>
              <a:t> </a:t>
            </a:r>
            <a:r>
              <a:rPr/>
              <a:t>Usually</a:t>
            </a:r>
            <a:r>
              <a:rPr/>
              <a:t> </a:t>
            </a:r>
            <a:r>
              <a:rPr/>
              <a:t>the</a:t>
            </a:r>
            <a:r>
              <a:rPr/>
              <a:t> </a:t>
            </a:r>
            <a:r>
              <a:rPr/>
              <a:t>line</a:t>
            </a:r>
            <a:r>
              <a:rPr/>
              <a:t> </a:t>
            </a:r>
            <a:r>
              <a:rPr/>
              <a:t>is</a:t>
            </a:r>
            <a:r>
              <a:rPr/>
              <a:t> </a:t>
            </a:r>
            <a:r>
              <a:rPr/>
              <a:t>100</a:t>
            </a:r>
            <a:r>
              <a:rPr/>
              <a:t> </a:t>
            </a:r>
            <a:r>
              <a:rPr/>
              <a:t>mm</a:t>
            </a:r>
            <a:r>
              <a:rPr/>
              <a:t> </a:t>
            </a:r>
            <a:r>
              <a:rPr/>
              <a:t>long.</a:t>
            </a:r>
            <a:r>
              <a:rPr/>
              <a:t> </a:t>
            </a:r>
            <a:r>
              <a:rPr/>
              <a:t>Gives</a:t>
            </a:r>
            <a:r>
              <a:rPr/>
              <a:t> </a:t>
            </a:r>
            <a:r>
              <a:rPr/>
              <a:t>you</a:t>
            </a:r>
            <a:r>
              <a:rPr/>
              <a:t> </a:t>
            </a:r>
            <a:r>
              <a:rPr/>
              <a:t>a</a:t>
            </a:r>
            <a:r>
              <a:rPr/>
              <a:t> </a:t>
            </a:r>
            <a:r>
              <a:rPr/>
              <a:t>number</a:t>
            </a:r>
            <a:r>
              <a:rPr/>
              <a:t> </a:t>
            </a:r>
            <a:r>
              <a:rPr/>
              <a:t>from</a:t>
            </a:r>
            <a:r>
              <a:rPr/>
              <a:t> </a:t>
            </a:r>
            <a:r>
              <a:rPr/>
              <a:t>0</a:t>
            </a:r>
            <a:r>
              <a:rPr/>
              <a:t> </a:t>
            </a:r>
            <a:r>
              <a:rPr/>
              <a:t>to</a:t>
            </a:r>
            <a:r>
              <a:rPr/>
              <a:t> </a:t>
            </a:r>
            <a:r>
              <a:rPr/>
              <a:t>100,</a:t>
            </a:r>
            <a:r>
              <a:rPr/>
              <a:t> </a:t>
            </a:r>
            <a:r>
              <a:rPr/>
              <a:t>which</a:t>
            </a:r>
            <a:r>
              <a:rPr/>
              <a:t> </a:t>
            </a:r>
            <a:r>
              <a:rPr/>
              <a:t>allows</a:t>
            </a:r>
            <a:r>
              <a:rPr/>
              <a:t> </a:t>
            </a:r>
            <a:r>
              <a:rPr/>
              <a:t>you</a:t>
            </a:r>
            <a:r>
              <a:rPr/>
              <a:t> </a:t>
            </a:r>
            <a:r>
              <a:rPr/>
              <a:t>to</a:t>
            </a:r>
            <a:r>
              <a:rPr/>
              <a:t> </a:t>
            </a:r>
            <a:r>
              <a:rPr/>
              <a:t>treat</a:t>
            </a:r>
            <a:r>
              <a:rPr/>
              <a:t> </a:t>
            </a:r>
            <a:r>
              <a:rPr/>
              <a:t>this</a:t>
            </a:r>
            <a:r>
              <a:rPr/>
              <a:t> </a:t>
            </a:r>
            <a:r>
              <a:rPr/>
              <a:t>as</a:t>
            </a:r>
            <a:r>
              <a:rPr/>
              <a:t> </a:t>
            </a:r>
            <a:r>
              <a:rPr/>
              <a:t>a</a:t>
            </a:r>
            <a:r>
              <a:rPr/>
              <a:t> </a:t>
            </a:r>
            <a:r>
              <a:rPr/>
              <a:t>continuous</a:t>
            </a:r>
            <a:r>
              <a:rPr/>
              <a:t> </a:t>
            </a:r>
            <a:r>
              <a:rPr/>
              <a:t>variable.</a:t>
            </a:r>
          </a:p>
          <a:p>
            <a:pPr lvl="0" marL="0" indent="0">
              <a:buNone/>
            </a:pPr>
          </a:p>
          <a:p>
            <a:pPr lvl="0" marL="0" indent="0">
              <a:buNone/>
            </a:pPr>
            <a:r>
              <a:rPr/>
              <a:t>Anchors</a:t>
            </a:r>
            <a:r>
              <a:rPr/>
              <a:t> </a:t>
            </a:r>
            <a:r>
              <a:rPr/>
              <a:t>at</a:t>
            </a:r>
            <a:r>
              <a:rPr/>
              <a:t> </a:t>
            </a:r>
            <a:r>
              <a:rPr/>
              <a:t>each</a:t>
            </a:r>
            <a:r>
              <a:rPr/>
              <a:t> </a:t>
            </a:r>
            <a:r>
              <a:rPr/>
              <a:t>extreme.</a:t>
            </a:r>
          </a:p>
          <a:p>
            <a:pPr lvl="0" marL="0" indent="0">
              <a:buNone/>
            </a:pPr>
          </a:p>
          <a:p>
            <a:pPr lvl="0" marL="0" indent="0">
              <a:buNone/>
            </a:pPr>
            <a:r>
              <a:rPr/>
              <a:t>How</a:t>
            </a:r>
            <a:r>
              <a:rPr/>
              <a:t> </a:t>
            </a:r>
            <a:r>
              <a:rPr/>
              <a:t>do</a:t>
            </a:r>
            <a:r>
              <a:rPr/>
              <a:t> </a:t>
            </a:r>
            <a:r>
              <a:rPr/>
              <a:t>you</a:t>
            </a:r>
            <a:r>
              <a:rPr/>
              <a:t> </a:t>
            </a:r>
            <a:r>
              <a:rPr/>
              <a:t>handle</a:t>
            </a:r>
            <a:r>
              <a:rPr/>
              <a:t> </a:t>
            </a:r>
            <a:r>
              <a:rPr/>
              <a:t>a</a:t>
            </a:r>
            <a:r>
              <a:rPr/>
              <a:t> </a:t>
            </a:r>
            <a:r>
              <a:rPr/>
              <a:t>check</a:t>
            </a:r>
            <a:r>
              <a:rPr/>
              <a:t> </a:t>
            </a:r>
            <a:r>
              <a:rPr/>
              <a:t>mark.</a:t>
            </a:r>
          </a:p>
          <a:p>
            <a:pPr lvl="0" marL="0" indent="0">
              <a:buNone/>
            </a:pPr>
          </a:p>
          <a:p>
            <a:pPr lvl="0" marL="0" indent="0">
              <a:buNone/>
            </a:pPr>
            <a:r>
              <a:rPr/>
              <a:t>This</a:t>
            </a:r>
            <a:r>
              <a:rPr/>
              <a:t> </a:t>
            </a:r>
            <a:r>
              <a:rPr/>
              <a:t>is</a:t>
            </a:r>
            <a:r>
              <a:rPr/>
              <a:t> </a:t>
            </a:r>
            <a:r>
              <a:rPr/>
              <a:t>a</a:t>
            </a:r>
            <a:r>
              <a:rPr/>
              <a:t> </a:t>
            </a:r>
            <a:r>
              <a:rPr/>
              <a:t>very</a:t>
            </a:r>
            <a:r>
              <a:rPr/>
              <a:t> </a:t>
            </a:r>
            <a:r>
              <a:rPr/>
              <a:t>labor</a:t>
            </a:r>
            <a:r>
              <a:rPr/>
              <a:t> </a:t>
            </a:r>
            <a:r>
              <a:rPr/>
              <a:t>intensive</a:t>
            </a:r>
            <a:r>
              <a:rPr/>
              <a:t> </a:t>
            </a:r>
            <a:r>
              <a:rPr/>
              <a:t>data</a:t>
            </a:r>
            <a:r>
              <a:rPr/>
              <a:t> </a:t>
            </a:r>
            <a:r>
              <a:rPr/>
              <a:t>entry</a:t>
            </a:r>
            <a:r>
              <a:rPr/>
              <a:t> </a:t>
            </a:r>
            <a:r>
              <a:rPr/>
              <a:t>task.</a:t>
            </a:r>
          </a:p>
          <a:p>
            <a:pPr lvl="0" marL="0" indent="0">
              <a:buNone/>
            </a:pPr>
          </a:p>
          <a:p>
            <a:pPr lvl="0" marL="0" indent="0">
              <a:buNone/>
            </a:pPr>
            <a:r>
              <a:rPr/>
              <a:t>Note</a:t>
            </a:r>
            <a:r>
              <a:rPr/>
              <a:t> </a:t>
            </a:r>
            <a:r>
              <a:rPr/>
              <a:t>that</a:t>
            </a:r>
            <a:r>
              <a:rPr/>
              <a:t> </a:t>
            </a:r>
            <a:r>
              <a:rPr/>
              <a:t>the</a:t>
            </a:r>
            <a:r>
              <a:rPr/>
              <a:t> </a:t>
            </a:r>
            <a:r>
              <a:rPr/>
              <a:t>photocopy</a:t>
            </a:r>
            <a:r>
              <a:rPr/>
              <a:t> </a:t>
            </a:r>
            <a:r>
              <a:rPr/>
              <a:t>process</a:t>
            </a:r>
            <a:r>
              <a:rPr/>
              <a:t> </a:t>
            </a:r>
            <a:r>
              <a:rPr/>
              <a:t>can</a:t>
            </a:r>
            <a:r>
              <a:rPr/>
              <a:t> </a:t>
            </a:r>
            <a:r>
              <a:rPr/>
              <a:t>change</a:t>
            </a:r>
            <a:r>
              <a:rPr/>
              <a:t> </a:t>
            </a:r>
            <a:r>
              <a:rPr/>
              <a:t>the</a:t>
            </a:r>
            <a:r>
              <a:rPr/>
              <a:t> </a:t>
            </a:r>
            <a:r>
              <a:rPr/>
              <a:t>length</a:t>
            </a:r>
            <a:r>
              <a:rPr/>
              <a:t> </a:t>
            </a:r>
            <a:r>
              <a:rPr/>
              <a:t>of</a:t>
            </a:r>
            <a:r>
              <a:rPr/>
              <a:t> </a:t>
            </a:r>
            <a:r>
              <a:rPr/>
              <a:t>the</a:t>
            </a:r>
            <a:r>
              <a:rPr/>
              <a:t> </a:t>
            </a:r>
            <a:r>
              <a:rPr/>
              <a:t>scale</a:t>
            </a:r>
            <a:r>
              <a:rPr/>
              <a:t> </a:t>
            </a:r>
            <a:r>
              <a:rPr/>
              <a:t>(102</a:t>
            </a:r>
            <a:r>
              <a:rPr/>
              <a:t> </a:t>
            </a:r>
            <a:r>
              <a:rPr/>
              <a:t>mm</a:t>
            </a:r>
            <a:r>
              <a:rPr/>
              <a:t> </a:t>
            </a:r>
            <a:r>
              <a:rPr/>
              <a:t>versus</a:t>
            </a:r>
            <a:r>
              <a:rPr/>
              <a:t> </a:t>
            </a:r>
            <a:r>
              <a:rPr/>
              <a:t>100</a:t>
            </a:r>
            <a:r>
              <a:rPr/>
              <a:t> </a:t>
            </a:r>
            <a:r>
              <a:rPr/>
              <a:t>mm).</a:t>
            </a:r>
          </a:p>
        </p:txBody>
      </p:sp>
      <p:sp>
        <p:nvSpPr>
          <p:cNvPr id="4" name="Slide Number Placeholder 3"/>
          <p:cNvSpPr>
            <a:spLocks noGrp="1"/>
          </p:cNvSpPr>
          <p:nvPr>
            <p:ph type="sldNum" sz="quarter" idx="10"/>
          </p:nvPr>
        </p:nvSpPr>
        <p:spPr/>
        <p:txBody>
          <a:bodyPr/>
          <a:lstStyle/>
          <a:p>
            <a:fld id="{18BDFEC3-8487-43E8-A154-7C12CBC1FFF2}" type="slidenum">
              <a:rPr lang="en-US"/>
              <a:t>209</a:t>
            </a:fld>
            <a:endParaRPr lang="en-US"/>
          </a:p>
        </p:txBody>
      </p:sp>
    </p:spTree>
  </p:cSld>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a:t>Surveys</a:t>
            </a:r>
            <a:r>
              <a:rPr/>
              <a:t> </a:t>
            </a:r>
            <a:r>
              <a:rPr/>
              <a:t>–</a:t>
            </a:r>
            <a:r>
              <a:rPr/>
              <a:t> </a:t>
            </a:r>
            <a:r>
              <a:rPr/>
              <a:t>Response</a:t>
            </a:r>
            <a:r>
              <a:rPr/>
              <a:t> </a:t>
            </a:r>
            <a:r>
              <a:rPr/>
              <a:t>Options</a:t>
            </a:r>
          </a:p>
          <a:p>
            <a:pPr lvl="0" marL="0" indent="0">
              <a:buNone/>
            </a:pPr>
          </a:p>
          <a:p>
            <a:pPr lvl="2"/>
            <a:r>
              <a:rPr/>
              <a:t>Numerical</a:t>
            </a:r>
            <a:r>
              <a:rPr/>
              <a:t> </a:t>
            </a:r>
            <a:r>
              <a:rPr/>
              <a:t>Rating</a:t>
            </a:r>
            <a:r>
              <a:rPr/>
              <a:t> </a:t>
            </a:r>
            <a:r>
              <a:rPr/>
              <a:t>Scale</a:t>
            </a:r>
          </a:p>
          <a:p>
            <a:pPr lvl="0" marL="0" indent="0">
              <a:buNone/>
            </a:pPr>
          </a:p>
          <a:p>
            <a:pPr lvl="0" marL="0" indent="0">
              <a:buNone/>
            </a:pPr>
            <a:r>
              <a:rPr/>
              <a:t>Figure</a:t>
            </a:r>
            <a:r>
              <a:rPr/>
              <a:t> </a:t>
            </a:r>
            <a:r>
              <a:rPr/>
              <a:t>15.1</a:t>
            </a:r>
            <a:r>
              <a:rPr/>
              <a:t> </a:t>
            </a:r>
            <a:r>
              <a:rPr/>
              <a:t>[Sim</a:t>
            </a:r>
            <a:r>
              <a:rPr/>
              <a:t> </a:t>
            </a:r>
            <a:r>
              <a:rPr/>
              <a:t>&amp;</a:t>
            </a:r>
            <a:r>
              <a:rPr/>
              <a:t> </a:t>
            </a:r>
            <a:r>
              <a:rPr/>
              <a:t>Wright,</a:t>
            </a:r>
            <a:r>
              <a:rPr/>
              <a:t> </a:t>
            </a:r>
            <a:r>
              <a:rPr/>
              <a:t>2002]</a:t>
            </a:r>
          </a:p>
          <a:p>
            <a:pPr lvl="0" marL="0" indent="0">
              <a:buNone/>
            </a:pPr>
          </a:p>
          <a:p>
            <a:pPr lvl="0" marL="0" indent="0">
              <a:buNone/>
            </a:pPr>
            <a:r>
              <a:rPr/>
              <a:t>This</a:t>
            </a:r>
            <a:r>
              <a:rPr/>
              <a:t> </a:t>
            </a:r>
            <a:r>
              <a:rPr/>
              <a:t>scale</a:t>
            </a:r>
            <a:r>
              <a:rPr/>
              <a:t> </a:t>
            </a:r>
            <a:r>
              <a:rPr/>
              <a:t>has</a:t>
            </a:r>
            <a:r>
              <a:rPr/>
              <a:t> </a:t>
            </a:r>
            <a:r>
              <a:rPr/>
              <a:t>7</a:t>
            </a:r>
            <a:r>
              <a:rPr/>
              <a:t> </a:t>
            </a:r>
            <a:r>
              <a:rPr/>
              <a:t>numbers</a:t>
            </a:r>
            <a:r>
              <a:rPr/>
              <a:t> </a:t>
            </a:r>
            <a:r>
              <a:rPr/>
              <a:t>with</a:t>
            </a:r>
            <a:r>
              <a:rPr/>
              <a:t> </a:t>
            </a:r>
            <a:r>
              <a:rPr/>
              <a:t>anchors</a:t>
            </a:r>
            <a:r>
              <a:rPr/>
              <a:t> </a:t>
            </a:r>
            <a:r>
              <a:rPr/>
              <a:t>at</a:t>
            </a:r>
            <a:r>
              <a:rPr/>
              <a:t> </a:t>
            </a:r>
            <a:r>
              <a:rPr/>
              <a:t>each</a:t>
            </a:r>
            <a:r>
              <a:rPr/>
              <a:t> </a:t>
            </a:r>
            <a:r>
              <a:rPr/>
              <a:t>end.</a:t>
            </a:r>
          </a:p>
        </p:txBody>
      </p:sp>
      <p:sp>
        <p:nvSpPr>
          <p:cNvPr id="4" name="Slide Number Placeholder 3"/>
          <p:cNvSpPr>
            <a:spLocks noGrp="1"/>
          </p:cNvSpPr>
          <p:nvPr>
            <p:ph type="sldNum" sz="quarter" idx="10"/>
          </p:nvPr>
        </p:nvSpPr>
        <p:spPr/>
        <p:txBody>
          <a:bodyPr/>
          <a:lstStyle/>
          <a:p>
            <a:fld id="{18BDFEC3-8487-43E8-A154-7C12CBC1FFF2}" type="slidenum">
              <a:rPr lang="en-US"/>
              <a:t>210</a:t>
            </a:fld>
            <a:endParaRPr lang="en-US"/>
          </a:p>
        </p:txBody>
      </p:sp>
    </p:spTree>
  </p:cSld>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There</a:t>
            </a:r>
            <a:r>
              <a:rPr/>
              <a:t> </a:t>
            </a:r>
            <a:r>
              <a:rPr/>
              <a:t>are</a:t>
            </a:r>
            <a:r>
              <a:rPr/>
              <a:t> </a:t>
            </a:r>
            <a:r>
              <a:rPr/>
              <a:t>ways</a:t>
            </a:r>
            <a:r>
              <a:rPr/>
              <a:t> </a:t>
            </a:r>
            <a:r>
              <a:rPr/>
              <a:t>of</a:t>
            </a:r>
            <a:r>
              <a:rPr/>
              <a:t> </a:t>
            </a:r>
            <a:r>
              <a:rPr/>
              <a:t>checking</a:t>
            </a:r>
            <a:r>
              <a:rPr/>
              <a:t> </a:t>
            </a:r>
            <a:r>
              <a:rPr/>
              <a:t>the</a:t>
            </a:r>
            <a:r>
              <a:rPr/>
              <a:t> </a:t>
            </a:r>
            <a:r>
              <a:rPr/>
              <a:t>reading</a:t>
            </a:r>
            <a:r>
              <a:rPr/>
              <a:t> </a:t>
            </a:r>
            <a:r>
              <a:rPr/>
              <a:t>level</a:t>
            </a:r>
            <a:r>
              <a:rPr/>
              <a:t> </a:t>
            </a:r>
            <a:r>
              <a:rPr/>
              <a:t>of</a:t>
            </a:r>
            <a:r>
              <a:rPr/>
              <a:t> </a:t>
            </a:r>
            <a:r>
              <a:rPr/>
              <a:t>the</a:t>
            </a:r>
            <a:r>
              <a:rPr/>
              <a:t> </a:t>
            </a:r>
            <a:r>
              <a:rPr/>
              <a:t>survey.</a:t>
            </a:r>
            <a:r>
              <a:rPr/>
              <a:t> </a:t>
            </a:r>
            <a:r>
              <a:rPr/>
              <a:t>Good</a:t>
            </a:r>
            <a:r>
              <a:rPr/>
              <a:t> </a:t>
            </a:r>
            <a:r>
              <a:rPr/>
              <a:t>instructions.</a:t>
            </a:r>
            <a:r>
              <a:rPr/>
              <a:t> </a:t>
            </a:r>
            <a:r>
              <a:rPr/>
              <a:t>Branching</a:t>
            </a:r>
            <a:r>
              <a:rPr/>
              <a:t> </a:t>
            </a:r>
            <a:r>
              <a:rPr/>
              <a:t>(if</a:t>
            </a:r>
            <a:r>
              <a:rPr/>
              <a:t> </a:t>
            </a:r>
            <a:r>
              <a:rPr/>
              <a:t>“</a:t>
            </a:r>
            <a:r>
              <a:rPr/>
              <a:t>no</a:t>
            </a:r>
            <a:r>
              <a:rPr/>
              <a:t>”</a:t>
            </a:r>
            <a:r>
              <a:rPr/>
              <a:t> </a:t>
            </a:r>
            <a:r>
              <a:rPr/>
              <a:t>skip)</a:t>
            </a:r>
            <a:r>
              <a:rPr/>
              <a:t> </a:t>
            </a:r>
            <a:r>
              <a:rPr/>
              <a:t>patterns</a:t>
            </a:r>
            <a:r>
              <a:rPr/>
              <a:t> </a:t>
            </a:r>
            <a:r>
              <a:rPr/>
              <a:t>need</a:t>
            </a:r>
            <a:r>
              <a:rPr/>
              <a:t> </a:t>
            </a:r>
            <a:r>
              <a:rPr/>
              <a:t>to</a:t>
            </a:r>
            <a:r>
              <a:rPr/>
              <a:t> </a:t>
            </a:r>
            <a:r>
              <a:rPr/>
              <a:t>be</a:t>
            </a:r>
            <a:r>
              <a:rPr/>
              <a:t> </a:t>
            </a:r>
            <a:r>
              <a:rPr/>
              <a:t>laid</a:t>
            </a:r>
            <a:r>
              <a:rPr/>
              <a:t> </a:t>
            </a:r>
            <a:r>
              <a:rPr/>
              <a:t>out</a:t>
            </a:r>
            <a:r>
              <a:rPr/>
              <a:t> </a:t>
            </a:r>
            <a:r>
              <a:rPr/>
              <a:t>very</a:t>
            </a:r>
            <a:r>
              <a:rPr/>
              <a:t> </a:t>
            </a:r>
            <a:r>
              <a:rPr/>
              <a:t>clearly.</a:t>
            </a:r>
          </a:p>
        </p:txBody>
      </p:sp>
      <p:sp>
        <p:nvSpPr>
          <p:cNvPr id="4" name="Slide Number Placeholder 3"/>
          <p:cNvSpPr>
            <a:spLocks noGrp="1"/>
          </p:cNvSpPr>
          <p:nvPr>
            <p:ph type="sldNum" sz="quarter" idx="10"/>
          </p:nvPr>
        </p:nvSpPr>
        <p:spPr/>
        <p:txBody>
          <a:bodyPr/>
          <a:lstStyle/>
          <a:p>
            <a:fld id="{18BDFEC3-8487-43E8-A154-7C12CBC1FFF2}" type="slidenum">
              <a:rPr lang="en-US"/>
              <a:t>211</a:t>
            </a:fld>
            <a:endParaRPr lang="en-US"/>
          </a:p>
        </p:txBody>
      </p:sp>
    </p:spTree>
  </p:cSld>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Sim</a:t>
            </a:r>
            <a:r>
              <a:rPr/>
              <a:t> </a:t>
            </a:r>
            <a:r>
              <a:rPr/>
              <a:t>and</a:t>
            </a:r>
            <a:r>
              <a:rPr/>
              <a:t> </a:t>
            </a:r>
            <a:r>
              <a:rPr/>
              <a:t>Wright.</a:t>
            </a:r>
            <a:r>
              <a:rPr/>
              <a:t> </a:t>
            </a:r>
            <a:r>
              <a:rPr/>
              <a:t>Sources</a:t>
            </a:r>
            <a:r>
              <a:rPr/>
              <a:t> </a:t>
            </a:r>
            <a:r>
              <a:rPr/>
              <a:t>of</a:t>
            </a:r>
            <a:r>
              <a:rPr/>
              <a:t> </a:t>
            </a:r>
            <a:r>
              <a:rPr/>
              <a:t>bias</a:t>
            </a:r>
            <a:r>
              <a:rPr/>
              <a:t> </a:t>
            </a:r>
            <a:r>
              <a:rPr/>
              <a:t>in</a:t>
            </a:r>
            <a:r>
              <a:rPr/>
              <a:t> </a:t>
            </a:r>
            <a:r>
              <a:rPr/>
              <a:t>attitude</a:t>
            </a:r>
            <a:r>
              <a:rPr/>
              <a:t> </a:t>
            </a:r>
            <a:r>
              <a:rPr/>
              <a:t>measurement.</a:t>
            </a:r>
          </a:p>
          <a:p>
            <a:pPr lvl="0" marL="0" indent="0">
              <a:buNone/>
            </a:pPr>
          </a:p>
          <a:p>
            <a:pPr lvl="0" marL="0" indent="0">
              <a:buNone/>
            </a:pPr>
            <a:r>
              <a:rPr/>
              <a:t>Social</a:t>
            </a:r>
            <a:r>
              <a:rPr/>
              <a:t> </a:t>
            </a:r>
            <a:r>
              <a:rPr/>
              <a:t>desirability,</a:t>
            </a:r>
            <a:r>
              <a:rPr/>
              <a:t> </a:t>
            </a:r>
            <a:r>
              <a:rPr/>
              <a:t>conformity,</a:t>
            </a:r>
            <a:r>
              <a:rPr/>
              <a:t> </a:t>
            </a:r>
            <a:r>
              <a:rPr/>
              <a:t>denial,</a:t>
            </a:r>
            <a:r>
              <a:rPr/>
              <a:t> </a:t>
            </a:r>
            <a:r>
              <a:rPr/>
              <a:t>acquiescence.</a:t>
            </a:r>
          </a:p>
          <a:p>
            <a:pPr lvl="0" marL="0" indent="0">
              <a:buNone/>
            </a:pPr>
          </a:p>
          <a:p>
            <a:pPr lvl="0" marL="0" indent="0">
              <a:buNone/>
            </a:pPr>
            <a:r>
              <a:rPr/>
              <a:t>Leading</a:t>
            </a:r>
            <a:r>
              <a:rPr/>
              <a:t> </a:t>
            </a:r>
            <a:r>
              <a:rPr/>
              <a:t>questions,</a:t>
            </a:r>
            <a:r>
              <a:rPr/>
              <a:t> </a:t>
            </a:r>
            <a:r>
              <a:rPr/>
              <a:t>loaded</a:t>
            </a:r>
            <a:r>
              <a:rPr/>
              <a:t> </a:t>
            </a:r>
            <a:r>
              <a:rPr/>
              <a:t>terminology,</a:t>
            </a:r>
            <a:r>
              <a:rPr/>
              <a:t> </a:t>
            </a:r>
            <a:r>
              <a:rPr/>
              <a:t>presumptive</a:t>
            </a:r>
            <a:r>
              <a:rPr/>
              <a:t> </a:t>
            </a:r>
            <a:r>
              <a:rPr/>
              <a:t>(wife-beating)</a:t>
            </a:r>
          </a:p>
          <a:p>
            <a:pPr lvl="0" marL="0" indent="0">
              <a:buNone/>
            </a:pPr>
          </a:p>
          <a:p>
            <a:pPr lvl="0" marL="0" indent="0">
              <a:buNone/>
            </a:pPr>
            <a:r>
              <a:rPr/>
              <a:t>Response</a:t>
            </a:r>
            <a:r>
              <a:rPr/>
              <a:t> </a:t>
            </a:r>
            <a:r>
              <a:rPr/>
              <a:t>set</a:t>
            </a:r>
            <a:r>
              <a:rPr/>
              <a:t> </a:t>
            </a:r>
            <a:r>
              <a:rPr/>
              <a:t>(stuck</a:t>
            </a:r>
            <a:r>
              <a:rPr/>
              <a:t> </a:t>
            </a:r>
            <a:r>
              <a:rPr/>
              <a:t>on</a:t>
            </a:r>
            <a:r>
              <a:rPr/>
              <a:t> </a:t>
            </a:r>
            <a:r>
              <a:rPr/>
              <a:t>the</a:t>
            </a:r>
            <a:r>
              <a:rPr/>
              <a:t> </a:t>
            </a:r>
            <a:r>
              <a:rPr/>
              <a:t>same</a:t>
            </a:r>
            <a:r>
              <a:rPr/>
              <a:t> </a:t>
            </a:r>
            <a:r>
              <a:rPr/>
              <a:t>value),</a:t>
            </a:r>
            <a:r>
              <a:rPr/>
              <a:t> </a:t>
            </a:r>
            <a:r>
              <a:rPr/>
              <a:t>or</a:t>
            </a:r>
            <a:r>
              <a:rPr/>
              <a:t> </a:t>
            </a:r>
            <a:r>
              <a:rPr/>
              <a:t>tendency</a:t>
            </a:r>
            <a:r>
              <a:rPr/>
              <a:t> </a:t>
            </a:r>
            <a:r>
              <a:rPr/>
              <a:t>to</a:t>
            </a:r>
            <a:r>
              <a:rPr/>
              <a:t> </a:t>
            </a:r>
            <a:r>
              <a:rPr/>
              <a:t>extremes.</a:t>
            </a:r>
          </a:p>
          <a:p>
            <a:pPr lvl="0" marL="0" indent="0">
              <a:buNone/>
            </a:pPr>
          </a:p>
          <a:p>
            <a:pPr lvl="0" marL="0" indent="0">
              <a:buNone/>
            </a:pPr>
            <a:r>
              <a:rPr/>
              <a:t>Example</a:t>
            </a:r>
            <a:r>
              <a:rPr/>
              <a:t> </a:t>
            </a:r>
            <a:r>
              <a:rPr/>
              <a:t>of</a:t>
            </a:r>
            <a:r>
              <a:rPr/>
              <a:t> </a:t>
            </a:r>
            <a:r>
              <a:rPr/>
              <a:t>“</a:t>
            </a:r>
            <a:r>
              <a:rPr/>
              <a:t>push</a:t>
            </a:r>
            <a:r>
              <a:rPr/>
              <a:t> </a:t>
            </a:r>
            <a:r>
              <a:rPr/>
              <a:t>polling.</a:t>
            </a:r>
            <a:r>
              <a:rPr/>
              <a:t>”</a:t>
            </a:r>
          </a:p>
          <a:p>
            <a:pPr lvl="0" marL="0" indent="0">
              <a:buNone/>
            </a:pPr>
          </a:p>
          <a:p>
            <a:pPr lvl="0" marL="0" indent="0">
              <a:buNone/>
            </a:pPr>
            <a:r>
              <a:rPr/>
              <a:t>“</a:t>
            </a:r>
            <a:r>
              <a:rPr/>
              <a:t>Any</a:t>
            </a:r>
            <a:r>
              <a:rPr/>
              <a:t> </a:t>
            </a:r>
            <a:r>
              <a:rPr/>
              <a:t>other</a:t>
            </a:r>
            <a:r>
              <a:rPr/>
              <a:t> </a:t>
            </a:r>
            <a:r>
              <a:rPr/>
              <a:t>comments?</a:t>
            </a:r>
            <a:r>
              <a:rPr/>
              <a:t>”</a:t>
            </a:r>
            <a:r>
              <a:rPr/>
              <a:t> </a:t>
            </a:r>
            <a:r>
              <a:rPr/>
              <a:t>http://www.biomedcentral.com/1471-2288/4/25</a:t>
            </a:r>
            <a:r>
              <a:rPr/>
              <a:t>.</a:t>
            </a:r>
          </a:p>
          <a:p>
            <a:pPr lvl="0" marL="0" indent="0">
              <a:buNone/>
            </a:pPr>
          </a:p>
          <a:p>
            <a:pPr lvl="0" marL="0" indent="0">
              <a:buNone/>
            </a:pPr>
            <a:r>
              <a:rPr/>
              <a:t>http://www.pmean.com/04/DesigningQuestionnaire.html</a:t>
            </a:r>
          </a:p>
        </p:txBody>
      </p:sp>
      <p:sp>
        <p:nvSpPr>
          <p:cNvPr id="4" name="Slide Number Placeholder 3"/>
          <p:cNvSpPr>
            <a:spLocks noGrp="1"/>
          </p:cNvSpPr>
          <p:nvPr>
            <p:ph type="sldNum" sz="quarter" idx="10"/>
          </p:nvPr>
        </p:nvSpPr>
        <p:spPr/>
        <p:txBody>
          <a:bodyPr/>
          <a:lstStyle/>
          <a:p>
            <a:fld id="{18BDFEC3-8487-43E8-A154-7C12CBC1FFF2}" type="slidenum">
              <a:rPr lang="en-US"/>
              <a:t>212</a:t>
            </a:fld>
            <a:endParaRPr lang="en-US"/>
          </a:p>
        </p:txBody>
      </p:sp>
    </p:spTree>
  </p:cSld>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Medical</a:t>
            </a:r>
            <a:r>
              <a:rPr/>
              <a:t> </a:t>
            </a:r>
            <a:r>
              <a:rPr/>
              <a:t>history</a:t>
            </a:r>
            <a:r>
              <a:rPr/>
              <a:t> </a:t>
            </a:r>
            <a:r>
              <a:rPr/>
              <a:t>interview.</a:t>
            </a:r>
            <a:r>
              <a:rPr/>
              <a:t> </a:t>
            </a:r>
            <a:r>
              <a:rPr/>
              <a:t>Anti-retroviral</a:t>
            </a:r>
            <a:r>
              <a:rPr/>
              <a:t> </a:t>
            </a:r>
            <a:r>
              <a:rPr/>
              <a:t>medication,</a:t>
            </a:r>
            <a:r>
              <a:rPr/>
              <a:t> </a:t>
            </a:r>
            <a:r>
              <a:rPr/>
              <a:t>but</a:t>
            </a:r>
            <a:r>
              <a:rPr/>
              <a:t> </a:t>
            </a:r>
            <a:r>
              <a:rPr/>
              <a:t>some</a:t>
            </a:r>
            <a:r>
              <a:rPr/>
              <a:t> </a:t>
            </a:r>
            <a:r>
              <a:rPr/>
              <a:t>had</a:t>
            </a:r>
            <a:r>
              <a:rPr/>
              <a:t> </a:t>
            </a:r>
            <a:r>
              <a:rPr/>
              <a:t>no</a:t>
            </a:r>
            <a:r>
              <a:rPr/>
              <a:t> </a:t>
            </a:r>
            <a:r>
              <a:rPr/>
              <a:t>history</a:t>
            </a:r>
            <a:r>
              <a:rPr/>
              <a:t> </a:t>
            </a:r>
            <a:r>
              <a:rPr/>
              <a:t>yet,</a:t>
            </a:r>
            <a:r>
              <a:rPr/>
              <a:t> </a:t>
            </a:r>
            <a:r>
              <a:rPr/>
              <a:t>so</a:t>
            </a:r>
            <a:r>
              <a:rPr/>
              <a:t> </a:t>
            </a:r>
            <a:r>
              <a:rPr/>
              <a:t>used</a:t>
            </a:r>
            <a:r>
              <a:rPr/>
              <a:t> </a:t>
            </a:r>
            <a:r>
              <a:rPr/>
              <a:t>adherence</a:t>
            </a:r>
            <a:r>
              <a:rPr/>
              <a:t> </a:t>
            </a:r>
            <a:r>
              <a:rPr/>
              <a:t>in</a:t>
            </a:r>
            <a:r>
              <a:rPr/>
              <a:t> </a:t>
            </a:r>
            <a:r>
              <a:rPr/>
              <a:t>general.</a:t>
            </a:r>
            <a:r>
              <a:rPr/>
              <a:t> </a:t>
            </a:r>
            <a:r>
              <a:rPr/>
              <a:t>This</a:t>
            </a:r>
            <a:r>
              <a:rPr/>
              <a:t> </a:t>
            </a:r>
            <a:r>
              <a:rPr/>
              <a:t>gets</a:t>
            </a:r>
            <a:r>
              <a:rPr/>
              <a:t> </a:t>
            </a:r>
            <a:r>
              <a:rPr/>
              <a:t>tricky</a:t>
            </a:r>
            <a:r>
              <a:rPr/>
              <a:t> </a:t>
            </a:r>
            <a:r>
              <a:rPr/>
              <a:t>with</a:t>
            </a:r>
            <a:r>
              <a:rPr/>
              <a:t> </a:t>
            </a:r>
            <a:r>
              <a:rPr/>
              <a:t>multiple</a:t>
            </a:r>
            <a:r>
              <a:rPr/>
              <a:t> </a:t>
            </a:r>
            <a:r>
              <a:rPr/>
              <a:t>medications.</a:t>
            </a:r>
          </a:p>
          <a:p>
            <a:pPr lvl="0" marL="0" indent="0">
              <a:buNone/>
            </a:pPr>
          </a:p>
          <a:p>
            <a:pPr lvl="0" marL="0" indent="0">
              <a:buNone/>
            </a:pPr>
            <a:r>
              <a:rPr/>
              <a:t>There’s</a:t>
            </a:r>
            <a:r>
              <a:rPr/>
              <a:t> </a:t>
            </a:r>
            <a:r>
              <a:rPr/>
              <a:t>an</a:t>
            </a:r>
            <a:r>
              <a:rPr/>
              <a:t> </a:t>
            </a:r>
            <a:r>
              <a:rPr/>
              <a:t>issue</a:t>
            </a:r>
            <a:r>
              <a:rPr/>
              <a:t> </a:t>
            </a:r>
            <a:r>
              <a:rPr/>
              <a:t>that</a:t>
            </a:r>
            <a:r>
              <a:rPr/>
              <a:t> </a:t>
            </a:r>
            <a:r>
              <a:rPr/>
              <a:t>came</a:t>
            </a:r>
            <a:r>
              <a:rPr/>
              <a:t> </a:t>
            </a:r>
            <a:r>
              <a:rPr/>
              <a:t>up</a:t>
            </a:r>
            <a:r>
              <a:rPr/>
              <a:t> </a:t>
            </a:r>
            <a:r>
              <a:rPr/>
              <a:t>when</a:t>
            </a:r>
            <a:r>
              <a:rPr/>
              <a:t> </a:t>
            </a:r>
            <a:r>
              <a:rPr/>
              <a:t>using</a:t>
            </a:r>
            <a:r>
              <a:rPr/>
              <a:t> </a:t>
            </a:r>
            <a:r>
              <a:rPr/>
              <a:t>this</a:t>
            </a:r>
            <a:r>
              <a:rPr/>
              <a:t> </a:t>
            </a:r>
            <a:r>
              <a:rPr/>
              <a:t>study,</a:t>
            </a:r>
            <a:r>
              <a:rPr/>
              <a:t> </a:t>
            </a:r>
            <a:r>
              <a:rPr/>
              <a:t>which</a:t>
            </a:r>
            <a:r>
              <a:rPr/>
              <a:t> </a:t>
            </a:r>
            <a:r>
              <a:rPr/>
              <a:t>will</a:t>
            </a:r>
            <a:r>
              <a:rPr/>
              <a:t> </a:t>
            </a:r>
            <a:r>
              <a:rPr/>
              <a:t>be</a:t>
            </a:r>
            <a:r>
              <a:rPr/>
              <a:t> </a:t>
            </a:r>
            <a:r>
              <a:rPr/>
              <a:t>discussed</a:t>
            </a:r>
            <a:r>
              <a:rPr/>
              <a:t> </a:t>
            </a:r>
            <a:r>
              <a:rPr/>
              <a:t>in</a:t>
            </a:r>
            <a:r>
              <a:rPr/>
              <a:t> </a:t>
            </a:r>
            <a:r>
              <a:rPr/>
              <a:t>the</a:t>
            </a:r>
            <a:r>
              <a:rPr/>
              <a:t> </a:t>
            </a:r>
            <a:r>
              <a:rPr/>
              <a:t>discussion</a:t>
            </a:r>
            <a:r>
              <a:rPr/>
              <a:t> </a:t>
            </a:r>
            <a:r>
              <a:rPr/>
              <a:t>board.</a:t>
            </a:r>
            <a:r>
              <a:rPr/>
              <a:t> </a:t>
            </a:r>
            <a:r>
              <a:rPr/>
              <a:t>Answer</a:t>
            </a:r>
            <a:r>
              <a:rPr/>
              <a:t> </a:t>
            </a:r>
            <a:r>
              <a:rPr/>
              <a:t>these</a:t>
            </a:r>
            <a:r>
              <a:rPr/>
              <a:t> </a:t>
            </a:r>
            <a:r>
              <a:rPr/>
              <a:t>questions</a:t>
            </a:r>
            <a:r>
              <a:rPr/>
              <a:t> </a:t>
            </a:r>
            <a:r>
              <a:rPr/>
              <a:t>yourself,</a:t>
            </a:r>
            <a:r>
              <a:rPr/>
              <a:t> </a:t>
            </a:r>
            <a:r>
              <a:rPr/>
              <a:t>and</a:t>
            </a:r>
            <a:r>
              <a:rPr/>
              <a:t> </a:t>
            </a:r>
            <a:r>
              <a:rPr/>
              <a:t>how</a:t>
            </a:r>
            <a:r>
              <a:rPr/>
              <a:t> </a:t>
            </a:r>
            <a:r>
              <a:rPr/>
              <a:t>you</a:t>
            </a:r>
            <a:r>
              <a:rPr/>
              <a:t> </a:t>
            </a:r>
            <a:r>
              <a:rPr/>
              <a:t>based</a:t>
            </a:r>
            <a:r>
              <a:rPr/>
              <a:t> </a:t>
            </a:r>
            <a:r>
              <a:rPr/>
              <a:t>your</a:t>
            </a:r>
            <a:r>
              <a:rPr/>
              <a:t> </a:t>
            </a:r>
            <a:r>
              <a:rPr/>
              <a:t>response</a:t>
            </a:r>
            <a:r>
              <a:rPr/>
              <a:t> </a:t>
            </a:r>
            <a:r>
              <a:rPr/>
              <a:t>to</a:t>
            </a:r>
            <a:r>
              <a:rPr/>
              <a:t> </a:t>
            </a:r>
            <a:r>
              <a:rPr/>
              <a:t>the</a:t>
            </a:r>
            <a:r>
              <a:rPr/>
              <a:t> </a:t>
            </a:r>
            <a:r>
              <a:rPr/>
              <a:t>second</a:t>
            </a:r>
            <a:r>
              <a:rPr/>
              <a:t> </a:t>
            </a:r>
            <a:r>
              <a:rPr/>
              <a:t>through</a:t>
            </a:r>
            <a:r>
              <a:rPr/>
              <a:t> </a:t>
            </a:r>
            <a:r>
              <a:rPr/>
              <a:t>fourth</a:t>
            </a:r>
            <a:r>
              <a:rPr/>
              <a:t> </a:t>
            </a:r>
            <a:r>
              <a:rPr/>
              <a:t>items.</a:t>
            </a:r>
          </a:p>
        </p:txBody>
      </p:sp>
      <p:sp>
        <p:nvSpPr>
          <p:cNvPr id="4" name="Slide Number Placeholder 3"/>
          <p:cNvSpPr>
            <a:spLocks noGrp="1"/>
          </p:cNvSpPr>
          <p:nvPr>
            <p:ph type="sldNum" sz="quarter" idx="10"/>
          </p:nvPr>
        </p:nvSpPr>
        <p:spPr/>
        <p:txBody>
          <a:bodyPr/>
          <a:lstStyle/>
          <a:p>
            <a:fld id="{18BDFEC3-8487-43E8-A154-7C12CBC1FFF2}" type="slidenum">
              <a:rPr lang="en-US"/>
              <a:t>213</a:t>
            </a:fld>
            <a:endParaRPr lang="en-US"/>
          </a:p>
        </p:txBody>
      </p:sp>
    </p:spTree>
  </p:cSld>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There</a:t>
            </a:r>
            <a:r>
              <a:rPr/>
              <a:t> </a:t>
            </a:r>
            <a:r>
              <a:rPr/>
              <a:t>is</a:t>
            </a:r>
            <a:r>
              <a:rPr/>
              <a:t> </a:t>
            </a:r>
            <a:r>
              <a:rPr/>
              <a:t>a</a:t>
            </a:r>
            <a:r>
              <a:rPr/>
              <a:t> </a:t>
            </a:r>
            <a:r>
              <a:rPr/>
              <a:t>lot</a:t>
            </a:r>
            <a:r>
              <a:rPr/>
              <a:t> </a:t>
            </a:r>
            <a:r>
              <a:rPr/>
              <a:t>of</a:t>
            </a:r>
            <a:r>
              <a:rPr/>
              <a:t> </a:t>
            </a:r>
            <a:r>
              <a:rPr/>
              <a:t>work</a:t>
            </a:r>
            <a:r>
              <a:rPr/>
              <a:t> </a:t>
            </a:r>
            <a:r>
              <a:rPr/>
              <a:t>in</a:t>
            </a:r>
            <a:r>
              <a:rPr/>
              <a:t> </a:t>
            </a:r>
            <a:r>
              <a:rPr/>
              <a:t>the</a:t>
            </a:r>
            <a:r>
              <a:rPr/>
              <a:t> </a:t>
            </a:r>
            <a:r>
              <a:rPr/>
              <a:t>development</a:t>
            </a:r>
            <a:r>
              <a:rPr/>
              <a:t> </a:t>
            </a:r>
            <a:r>
              <a:rPr/>
              <a:t>of</a:t>
            </a:r>
            <a:r>
              <a:rPr/>
              <a:t> </a:t>
            </a:r>
            <a:r>
              <a:rPr/>
              <a:t>standardized</a:t>
            </a:r>
            <a:r>
              <a:rPr/>
              <a:t> </a:t>
            </a:r>
            <a:r>
              <a:rPr/>
              <a:t>instruments,</a:t>
            </a:r>
            <a:r>
              <a:rPr/>
              <a:t> </a:t>
            </a:r>
            <a:r>
              <a:rPr/>
              <a:t>manual</a:t>
            </a:r>
            <a:r>
              <a:rPr/>
              <a:t> </a:t>
            </a:r>
            <a:r>
              <a:rPr/>
              <a:t>and</a:t>
            </a:r>
            <a:r>
              <a:rPr/>
              <a:t> </a:t>
            </a:r>
            <a:r>
              <a:rPr/>
              <a:t>documentaiton,</a:t>
            </a:r>
            <a:r>
              <a:rPr/>
              <a:t> </a:t>
            </a:r>
            <a:r>
              <a:rPr/>
              <a:t>normative</a:t>
            </a:r>
            <a:r>
              <a:rPr/>
              <a:t> </a:t>
            </a:r>
            <a:r>
              <a:rPr/>
              <a:t>values,</a:t>
            </a:r>
            <a:r>
              <a:rPr/>
              <a:t> </a:t>
            </a:r>
            <a:r>
              <a:rPr/>
              <a:t>apply</a:t>
            </a:r>
            <a:r>
              <a:rPr/>
              <a:t> </a:t>
            </a:r>
            <a:r>
              <a:rPr/>
              <a:t>to</a:t>
            </a:r>
            <a:r>
              <a:rPr/>
              <a:t> </a:t>
            </a:r>
            <a:r>
              <a:rPr/>
              <a:t>a</a:t>
            </a:r>
            <a:r>
              <a:rPr/>
              <a:t> </a:t>
            </a:r>
            <a:r>
              <a:rPr/>
              <a:t>broad</a:t>
            </a:r>
            <a:r>
              <a:rPr/>
              <a:t> </a:t>
            </a:r>
            <a:r>
              <a:rPr/>
              <a:t>area.</a:t>
            </a:r>
            <a:r>
              <a:rPr/>
              <a:t> </a:t>
            </a:r>
            <a:r>
              <a:rPr/>
              <a:t>Investigator</a:t>
            </a:r>
            <a:r>
              <a:rPr/>
              <a:t> </a:t>
            </a:r>
            <a:r>
              <a:rPr/>
              <a:t>developed</a:t>
            </a:r>
            <a:r>
              <a:rPr/>
              <a:t> </a:t>
            </a:r>
            <a:r>
              <a:rPr/>
              <a:t>instruments</a:t>
            </a:r>
            <a:r>
              <a:rPr/>
              <a:t> </a:t>
            </a:r>
            <a:r>
              <a:rPr/>
              <a:t>focus</a:t>
            </a:r>
            <a:r>
              <a:rPr/>
              <a:t> </a:t>
            </a:r>
            <a:r>
              <a:rPr/>
              <a:t>on</a:t>
            </a:r>
            <a:r>
              <a:rPr/>
              <a:t> </a:t>
            </a:r>
            <a:r>
              <a:rPr/>
              <a:t>a</a:t>
            </a:r>
            <a:r>
              <a:rPr/>
              <a:t> </a:t>
            </a:r>
            <a:r>
              <a:rPr/>
              <a:t>more</a:t>
            </a:r>
            <a:r>
              <a:rPr/>
              <a:t> </a:t>
            </a:r>
            <a:r>
              <a:rPr/>
              <a:t>specialized</a:t>
            </a:r>
            <a:r>
              <a:rPr/>
              <a:t> </a:t>
            </a:r>
            <a:r>
              <a:rPr/>
              <a:t>area,</a:t>
            </a:r>
            <a:r>
              <a:rPr/>
              <a:t> </a:t>
            </a:r>
            <a:r>
              <a:rPr/>
              <a:t>but</a:t>
            </a:r>
            <a:r>
              <a:rPr/>
              <a:t> </a:t>
            </a:r>
            <a:r>
              <a:rPr/>
              <a:t>you</a:t>
            </a:r>
            <a:r>
              <a:rPr/>
              <a:t> </a:t>
            </a:r>
            <a:r>
              <a:rPr/>
              <a:t>still</a:t>
            </a:r>
            <a:r>
              <a:rPr/>
              <a:t> </a:t>
            </a:r>
            <a:r>
              <a:rPr/>
              <a:t>need</a:t>
            </a:r>
            <a:r>
              <a:rPr/>
              <a:t> </a:t>
            </a:r>
            <a:r>
              <a:rPr/>
              <a:t>to</a:t>
            </a:r>
            <a:r>
              <a:rPr/>
              <a:t> </a:t>
            </a:r>
            <a:r>
              <a:rPr/>
              <a:t>supply</a:t>
            </a:r>
            <a:r>
              <a:rPr/>
              <a:t> </a:t>
            </a:r>
            <a:r>
              <a:rPr/>
              <a:t>information</a:t>
            </a:r>
            <a:r>
              <a:rPr/>
              <a:t> </a:t>
            </a:r>
            <a:r>
              <a:rPr/>
              <a:t>on</a:t>
            </a:r>
            <a:r>
              <a:rPr/>
              <a:t> </a:t>
            </a:r>
            <a:r>
              <a:rPr/>
              <a:t>validity</a:t>
            </a:r>
            <a:r>
              <a:rPr/>
              <a:t> </a:t>
            </a:r>
            <a:r>
              <a:rPr/>
              <a:t>and</a:t>
            </a:r>
            <a:r>
              <a:rPr/>
              <a:t> </a:t>
            </a:r>
            <a:r>
              <a:rPr/>
              <a:t>reliability.</a:t>
            </a:r>
          </a:p>
          <a:p>
            <a:pPr lvl="0" marL="0" indent="0">
              <a:buNone/>
            </a:pPr>
          </a:p>
          <a:p>
            <a:pPr lvl="0" marL="0" indent="0">
              <a:buNone/>
            </a:pPr>
            <a:r>
              <a:rPr/>
              <a:t>Whenever</a:t>
            </a:r>
            <a:r>
              <a:rPr/>
              <a:t> </a:t>
            </a:r>
            <a:r>
              <a:rPr/>
              <a:t>possible</a:t>
            </a:r>
            <a:r>
              <a:rPr/>
              <a:t> </a:t>
            </a:r>
            <a:r>
              <a:rPr/>
              <a:t>use</a:t>
            </a:r>
            <a:r>
              <a:rPr/>
              <a:t> </a:t>
            </a:r>
            <a:r>
              <a:rPr/>
              <a:t>instruments</a:t>
            </a:r>
            <a:r>
              <a:rPr/>
              <a:t> </a:t>
            </a:r>
            <a:r>
              <a:rPr/>
              <a:t>already</a:t>
            </a:r>
            <a:r>
              <a:rPr/>
              <a:t> </a:t>
            </a:r>
            <a:r>
              <a:rPr/>
              <a:t>in</a:t>
            </a:r>
            <a:r>
              <a:rPr/>
              <a:t> </a:t>
            </a:r>
            <a:r>
              <a:rPr/>
              <a:t>use.</a:t>
            </a:r>
            <a:r>
              <a:rPr/>
              <a:t> </a:t>
            </a:r>
            <a:r>
              <a:rPr/>
              <a:t>You</a:t>
            </a:r>
            <a:r>
              <a:rPr/>
              <a:t> </a:t>
            </a:r>
            <a:r>
              <a:rPr/>
              <a:t>can</a:t>
            </a:r>
            <a:r>
              <a:rPr/>
              <a:t> </a:t>
            </a:r>
            <a:r>
              <a:rPr/>
              <a:t>find</a:t>
            </a:r>
            <a:r>
              <a:rPr/>
              <a:t> </a:t>
            </a:r>
            <a:r>
              <a:rPr/>
              <a:t>these</a:t>
            </a:r>
            <a:r>
              <a:rPr/>
              <a:t> </a:t>
            </a:r>
            <a:r>
              <a:rPr/>
              <a:t>in</a:t>
            </a:r>
            <a:r>
              <a:rPr/>
              <a:t> </a:t>
            </a:r>
            <a:r>
              <a:rPr/>
              <a:t>places</a:t>
            </a:r>
            <a:r>
              <a:rPr/>
              <a:t> </a:t>
            </a:r>
            <a:r>
              <a:rPr/>
              <a:t>like</a:t>
            </a:r>
            <a:r>
              <a:rPr/>
              <a:t> </a:t>
            </a:r>
            <a:r>
              <a:rPr/>
              <a:t>PROQOLID.</a:t>
            </a:r>
            <a:r>
              <a:rPr/>
              <a:t> </a:t>
            </a:r>
            <a:r>
              <a:rPr/>
              <a:t>This</a:t>
            </a:r>
            <a:r>
              <a:rPr/>
              <a:t> </a:t>
            </a:r>
            <a:r>
              <a:rPr/>
              <a:t>originally</a:t>
            </a:r>
            <a:r>
              <a:rPr/>
              <a:t> </a:t>
            </a:r>
            <a:r>
              <a:rPr/>
              <a:t>started</a:t>
            </a:r>
            <a:r>
              <a:rPr/>
              <a:t> </a:t>
            </a:r>
            <a:r>
              <a:rPr/>
              <a:t>as</a:t>
            </a:r>
            <a:r>
              <a:rPr/>
              <a:t> </a:t>
            </a:r>
            <a:r>
              <a:rPr/>
              <a:t>quality</a:t>
            </a:r>
            <a:r>
              <a:rPr/>
              <a:t> </a:t>
            </a:r>
            <a:r>
              <a:rPr/>
              <a:t>of</a:t>
            </a:r>
            <a:r>
              <a:rPr/>
              <a:t> </a:t>
            </a:r>
            <a:r>
              <a:rPr/>
              <a:t>life</a:t>
            </a:r>
            <a:r>
              <a:rPr/>
              <a:t> </a:t>
            </a:r>
            <a:r>
              <a:rPr/>
              <a:t>measurements,</a:t>
            </a:r>
            <a:r>
              <a:rPr/>
              <a:t> </a:t>
            </a:r>
            <a:r>
              <a:rPr/>
              <a:t>but</a:t>
            </a:r>
            <a:r>
              <a:rPr/>
              <a:t> </a:t>
            </a:r>
            <a:r>
              <a:rPr/>
              <a:t>has</a:t>
            </a:r>
            <a:r>
              <a:rPr/>
              <a:t> </a:t>
            </a:r>
            <a:r>
              <a:rPr/>
              <a:t>expanded.</a:t>
            </a:r>
            <a:r>
              <a:rPr/>
              <a:t> </a:t>
            </a:r>
            <a:r>
              <a:rPr/>
              <a:t>NIH</a:t>
            </a:r>
            <a:r>
              <a:rPr/>
              <a:t> </a:t>
            </a:r>
            <a:r>
              <a:rPr/>
              <a:t>compilation</a:t>
            </a:r>
            <a:r>
              <a:rPr/>
              <a:t> </a:t>
            </a:r>
            <a:r>
              <a:rPr/>
              <a:t>of</a:t>
            </a:r>
            <a:r>
              <a:rPr/>
              <a:t> </a:t>
            </a:r>
            <a:r>
              <a:rPr/>
              <a:t>patient</a:t>
            </a:r>
            <a:r>
              <a:rPr/>
              <a:t> </a:t>
            </a:r>
            <a:r>
              <a:rPr/>
              <a:t>reported</a:t>
            </a:r>
            <a:r>
              <a:rPr/>
              <a:t> </a:t>
            </a:r>
            <a:r>
              <a:rPr/>
              <a:t>outcome</a:t>
            </a:r>
            <a:r>
              <a:rPr/>
              <a:t> </a:t>
            </a:r>
            <a:r>
              <a:rPr/>
              <a:t>measures</a:t>
            </a:r>
            <a:r>
              <a:rPr/>
              <a:t> </a:t>
            </a:r>
            <a:r>
              <a:rPr/>
              <a:t>(PROMIS).</a:t>
            </a:r>
            <a:r>
              <a:rPr/>
              <a:t> </a:t>
            </a:r>
            <a:r>
              <a:rPr/>
              <a:t>NIH</a:t>
            </a:r>
            <a:r>
              <a:rPr/>
              <a:t> </a:t>
            </a:r>
            <a:r>
              <a:rPr/>
              <a:t>wants</a:t>
            </a:r>
            <a:r>
              <a:rPr/>
              <a:t> </a:t>
            </a:r>
            <a:r>
              <a:rPr/>
              <a:t>the</a:t>
            </a:r>
            <a:r>
              <a:rPr/>
              <a:t> </a:t>
            </a:r>
            <a:r>
              <a:rPr/>
              <a:t>research</a:t>
            </a:r>
            <a:r>
              <a:rPr/>
              <a:t> </a:t>
            </a:r>
            <a:r>
              <a:rPr/>
              <a:t>community</a:t>
            </a:r>
            <a:r>
              <a:rPr/>
              <a:t> </a:t>
            </a:r>
            <a:r>
              <a:rPr/>
              <a:t>to</a:t>
            </a:r>
            <a:r>
              <a:rPr/>
              <a:t> </a:t>
            </a:r>
            <a:r>
              <a:rPr/>
              <a:t>use</a:t>
            </a:r>
            <a:r>
              <a:rPr/>
              <a:t> </a:t>
            </a:r>
            <a:r>
              <a:rPr/>
              <a:t>common</a:t>
            </a:r>
            <a:r>
              <a:rPr/>
              <a:t> </a:t>
            </a:r>
            <a:r>
              <a:rPr/>
              <a:t>measures</a:t>
            </a:r>
            <a:r>
              <a:rPr/>
              <a:t> </a:t>
            </a:r>
            <a:r>
              <a:rPr/>
              <a:t>to</a:t>
            </a:r>
            <a:r>
              <a:rPr/>
              <a:t> </a:t>
            </a:r>
            <a:r>
              <a:rPr/>
              <a:t>allow</a:t>
            </a:r>
            <a:r>
              <a:rPr/>
              <a:t> </a:t>
            </a:r>
            <a:r>
              <a:rPr/>
              <a:t>easier</a:t>
            </a:r>
            <a:r>
              <a:rPr/>
              <a:t> </a:t>
            </a:r>
            <a:r>
              <a:rPr/>
              <a:t>compilation</a:t>
            </a:r>
            <a:r>
              <a:rPr/>
              <a:t> </a:t>
            </a:r>
            <a:r>
              <a:rPr/>
              <a:t>of</a:t>
            </a:r>
            <a:r>
              <a:rPr/>
              <a:t> </a:t>
            </a:r>
            <a:r>
              <a:rPr/>
              <a:t>studies</a:t>
            </a:r>
            <a:r>
              <a:rPr/>
              <a:t> </a:t>
            </a:r>
            <a:r>
              <a:rPr/>
              <a:t>in</a:t>
            </a:r>
            <a:r>
              <a:rPr/>
              <a:t> </a:t>
            </a:r>
            <a:r>
              <a:rPr/>
              <a:t>a</a:t>
            </a:r>
            <a:r>
              <a:rPr/>
              <a:t> </a:t>
            </a:r>
            <a:r>
              <a:rPr/>
              <a:t>meta-analysis.</a:t>
            </a:r>
          </a:p>
        </p:txBody>
      </p:sp>
      <p:sp>
        <p:nvSpPr>
          <p:cNvPr id="4" name="Slide Number Placeholder 3"/>
          <p:cNvSpPr>
            <a:spLocks noGrp="1"/>
          </p:cNvSpPr>
          <p:nvPr>
            <p:ph type="sldNum" sz="quarter" idx="10"/>
          </p:nvPr>
        </p:nvSpPr>
        <p:spPr/>
        <p:txBody>
          <a:bodyPr/>
          <a:lstStyle/>
          <a:p>
            <a:fld id="{18BDFEC3-8487-43E8-A154-7C12CBC1FFF2}" type="slidenum">
              <a:rPr lang="en-US"/>
              <a:t>48</a:t>
            </a:fld>
            <a:endParaRPr lang="en-US"/>
          </a:p>
        </p:txBody>
      </p:sp>
    </p:spTree>
  </p:cSld>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Figure</a:t>
            </a:r>
            <a:r>
              <a:rPr/>
              <a:t> </a:t>
            </a:r>
            <a:r>
              <a:rPr/>
              <a:t>2.1</a:t>
            </a:r>
            <a:r>
              <a:rPr/>
              <a:t> </a:t>
            </a:r>
            <a:r>
              <a:rPr/>
              <a:t>from</a:t>
            </a:r>
            <a:r>
              <a:rPr/>
              <a:t> </a:t>
            </a:r>
            <a:r>
              <a:rPr/>
              <a:t>your</a:t>
            </a:r>
            <a:r>
              <a:rPr/>
              <a:t> </a:t>
            </a:r>
            <a:r>
              <a:rPr/>
              <a:t>book.</a:t>
            </a:r>
            <a:r>
              <a:rPr/>
              <a:t> </a:t>
            </a:r>
            <a:r>
              <a:rPr/>
              <a:t>This</a:t>
            </a:r>
            <a:r>
              <a:rPr/>
              <a:t> </a:t>
            </a:r>
            <a:r>
              <a:rPr/>
              <a:t>is</a:t>
            </a:r>
            <a:r>
              <a:rPr/>
              <a:t> </a:t>
            </a:r>
            <a:r>
              <a:rPr/>
              <a:t>back</a:t>
            </a:r>
            <a:r>
              <a:rPr/>
              <a:t> </a:t>
            </a:r>
            <a:r>
              <a:rPr/>
              <a:t>from</a:t>
            </a:r>
            <a:r>
              <a:rPr/>
              <a:t> </a:t>
            </a:r>
            <a:r>
              <a:rPr/>
              <a:t>Chapter</a:t>
            </a:r>
            <a:r>
              <a:rPr/>
              <a:t> </a:t>
            </a:r>
            <a:r>
              <a:rPr/>
              <a:t>2,</a:t>
            </a:r>
            <a:r>
              <a:rPr/>
              <a:t> </a:t>
            </a:r>
            <a:r>
              <a:rPr/>
              <a:t>and</a:t>
            </a:r>
            <a:r>
              <a:rPr/>
              <a:t> </a:t>
            </a:r>
            <a:r>
              <a:rPr/>
              <a:t>keep</a:t>
            </a:r>
            <a:r>
              <a:rPr/>
              <a:t> </a:t>
            </a:r>
            <a:r>
              <a:rPr/>
              <a:t>this</a:t>
            </a:r>
            <a:r>
              <a:rPr/>
              <a:t> </a:t>
            </a:r>
            <a:r>
              <a:rPr/>
              <a:t>in</a:t>
            </a:r>
            <a:r>
              <a:rPr/>
              <a:t> </a:t>
            </a:r>
            <a:r>
              <a:rPr/>
              <a:t>mind</a:t>
            </a:r>
            <a:r>
              <a:rPr/>
              <a:t> </a:t>
            </a:r>
            <a:r>
              <a:rPr/>
              <a:t>when</a:t>
            </a:r>
            <a:r>
              <a:rPr/>
              <a:t> </a:t>
            </a:r>
            <a:r>
              <a:rPr/>
              <a:t>you</a:t>
            </a:r>
            <a:r>
              <a:rPr/>
              <a:t> </a:t>
            </a:r>
            <a:r>
              <a:rPr/>
              <a:t>are</a:t>
            </a:r>
            <a:r>
              <a:rPr/>
              <a:t> </a:t>
            </a:r>
            <a:r>
              <a:rPr/>
              <a:t>designing</a:t>
            </a:r>
            <a:r>
              <a:rPr/>
              <a:t> </a:t>
            </a:r>
            <a:r>
              <a:rPr/>
              <a:t>your</a:t>
            </a:r>
            <a:r>
              <a:rPr/>
              <a:t> </a:t>
            </a:r>
            <a:r>
              <a:rPr/>
              <a:t>data</a:t>
            </a:r>
            <a:r>
              <a:rPr/>
              <a:t> </a:t>
            </a:r>
            <a:r>
              <a:rPr/>
              <a:t>collection.</a:t>
            </a:r>
          </a:p>
        </p:txBody>
      </p:sp>
      <p:sp>
        <p:nvSpPr>
          <p:cNvPr id="4" name="Slide Number Placeholder 3"/>
          <p:cNvSpPr>
            <a:spLocks noGrp="1"/>
          </p:cNvSpPr>
          <p:nvPr>
            <p:ph type="sldNum" sz="quarter" idx="10"/>
          </p:nvPr>
        </p:nvSpPr>
        <p:spPr/>
        <p:txBody>
          <a:bodyPr/>
          <a:lstStyle/>
          <a:p>
            <a:fld id="{18BDFEC3-8487-43E8-A154-7C12CBC1FFF2}" type="slidenum">
              <a:rPr lang="en-US"/>
              <a:t>214</a:t>
            </a:fld>
            <a:endParaRPr lang="en-US"/>
          </a:p>
        </p:txBody>
      </p:sp>
    </p:spTree>
  </p:cSld>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How</a:t>
            </a:r>
            <a:r>
              <a:rPr/>
              <a:t> </a:t>
            </a:r>
            <a:r>
              <a:rPr/>
              <a:t>things</a:t>
            </a:r>
            <a:r>
              <a:rPr/>
              <a:t> </a:t>
            </a:r>
            <a:r>
              <a:rPr/>
              <a:t>are</a:t>
            </a:r>
            <a:r>
              <a:rPr/>
              <a:t> </a:t>
            </a:r>
            <a:r>
              <a:rPr/>
              <a:t>working,</a:t>
            </a:r>
            <a:r>
              <a:rPr/>
              <a:t> </a:t>
            </a:r>
            <a:r>
              <a:rPr/>
              <a:t>where</a:t>
            </a:r>
            <a:r>
              <a:rPr/>
              <a:t> </a:t>
            </a:r>
            <a:r>
              <a:rPr/>
              <a:t>there</a:t>
            </a:r>
            <a:r>
              <a:rPr/>
              <a:t> </a:t>
            </a:r>
            <a:r>
              <a:rPr/>
              <a:t>is</a:t>
            </a:r>
            <a:r>
              <a:rPr/>
              <a:t> </a:t>
            </a:r>
            <a:r>
              <a:rPr/>
              <a:t>lack</a:t>
            </a:r>
            <a:r>
              <a:rPr/>
              <a:t> </a:t>
            </a:r>
            <a:r>
              <a:rPr/>
              <a:t>of</a:t>
            </a:r>
            <a:r>
              <a:rPr/>
              <a:t> </a:t>
            </a:r>
            <a:r>
              <a:rPr/>
              <a:t>clarity,</a:t>
            </a:r>
            <a:r>
              <a:rPr/>
              <a:t> </a:t>
            </a:r>
            <a:r>
              <a:rPr/>
              <a:t>how</a:t>
            </a:r>
            <a:r>
              <a:rPr/>
              <a:t> </a:t>
            </a:r>
            <a:r>
              <a:rPr/>
              <a:t>long</a:t>
            </a:r>
            <a:r>
              <a:rPr/>
              <a:t> </a:t>
            </a:r>
            <a:r>
              <a:rPr/>
              <a:t>does</a:t>
            </a:r>
            <a:r>
              <a:rPr/>
              <a:t> </a:t>
            </a:r>
            <a:r>
              <a:rPr/>
              <a:t>it</a:t>
            </a:r>
            <a:r>
              <a:rPr/>
              <a:t> </a:t>
            </a:r>
            <a:r>
              <a:rPr/>
              <a:t>take,</a:t>
            </a:r>
            <a:r>
              <a:rPr/>
              <a:t> </a:t>
            </a:r>
            <a:r>
              <a:rPr/>
              <a:t>where</a:t>
            </a:r>
            <a:r>
              <a:rPr/>
              <a:t> </a:t>
            </a:r>
            <a:r>
              <a:rPr/>
              <a:t>the</a:t>
            </a:r>
            <a:r>
              <a:rPr/>
              <a:t> </a:t>
            </a:r>
            <a:r>
              <a:rPr/>
              <a:t>systems</a:t>
            </a:r>
            <a:r>
              <a:rPr/>
              <a:t> </a:t>
            </a:r>
            <a:r>
              <a:rPr/>
              <a:t>don’t</a:t>
            </a:r>
            <a:r>
              <a:rPr/>
              <a:t> </a:t>
            </a:r>
            <a:r>
              <a:rPr/>
              <a:t>work.</a:t>
            </a:r>
          </a:p>
          <a:p>
            <a:pPr lvl="0" marL="0" indent="0">
              <a:buNone/>
            </a:pPr>
          </a:p>
          <a:p>
            <a:pPr lvl="0" marL="0" indent="0">
              <a:buNone/>
            </a:pPr>
            <a:r>
              <a:rPr/>
              <a:t>Make</a:t>
            </a:r>
            <a:r>
              <a:rPr/>
              <a:t> </a:t>
            </a:r>
            <a:r>
              <a:rPr/>
              <a:t>sure</a:t>
            </a:r>
            <a:r>
              <a:rPr/>
              <a:t> </a:t>
            </a:r>
            <a:r>
              <a:rPr/>
              <a:t>that</a:t>
            </a:r>
            <a:r>
              <a:rPr/>
              <a:t> </a:t>
            </a:r>
            <a:r>
              <a:rPr/>
              <a:t>your</a:t>
            </a:r>
            <a:r>
              <a:rPr/>
              <a:t> </a:t>
            </a:r>
            <a:r>
              <a:rPr/>
              <a:t>extraction</a:t>
            </a:r>
            <a:r>
              <a:rPr/>
              <a:t> </a:t>
            </a:r>
            <a:r>
              <a:rPr/>
              <a:t>process</a:t>
            </a:r>
            <a:r>
              <a:rPr/>
              <a:t> </a:t>
            </a:r>
            <a:r>
              <a:rPr/>
              <a:t>is</a:t>
            </a:r>
            <a:r>
              <a:rPr/>
              <a:t> </a:t>
            </a:r>
            <a:r>
              <a:rPr/>
              <a:t>complete</a:t>
            </a:r>
            <a:r>
              <a:rPr/>
              <a:t> </a:t>
            </a:r>
            <a:r>
              <a:rPr/>
              <a:t>as</a:t>
            </a:r>
            <a:r>
              <a:rPr/>
              <a:t> </a:t>
            </a:r>
            <a:r>
              <a:rPr/>
              <a:t>possible</a:t>
            </a:r>
            <a:r>
              <a:rPr/>
              <a:t> </a:t>
            </a:r>
            <a:r>
              <a:rPr/>
              <a:t>for</a:t>
            </a:r>
            <a:r>
              <a:rPr/>
              <a:t> </a:t>
            </a:r>
            <a:r>
              <a:rPr/>
              <a:t>secondary</a:t>
            </a:r>
            <a:r>
              <a:rPr/>
              <a:t> </a:t>
            </a:r>
            <a:r>
              <a:rPr/>
              <a:t>data.</a:t>
            </a:r>
            <a:r>
              <a:rPr/>
              <a:t> </a:t>
            </a:r>
            <a:r>
              <a:rPr/>
              <a:t>For</a:t>
            </a:r>
            <a:r>
              <a:rPr/>
              <a:t> </a:t>
            </a:r>
            <a:r>
              <a:rPr/>
              <a:t>prospective</a:t>
            </a:r>
            <a:r>
              <a:rPr/>
              <a:t> </a:t>
            </a:r>
            <a:r>
              <a:rPr/>
              <a:t>surveys,</a:t>
            </a:r>
            <a:r>
              <a:rPr/>
              <a:t> </a:t>
            </a:r>
            <a:r>
              <a:rPr/>
              <a:t>flip</a:t>
            </a:r>
            <a:r>
              <a:rPr/>
              <a:t> </a:t>
            </a:r>
            <a:r>
              <a:rPr/>
              <a:t>through</a:t>
            </a:r>
            <a:r>
              <a:rPr/>
              <a:t> </a:t>
            </a:r>
            <a:r>
              <a:rPr/>
              <a:t>a</a:t>
            </a:r>
            <a:r>
              <a:rPr/>
              <a:t> </a:t>
            </a:r>
            <a:r>
              <a:rPr/>
              <a:t>survey</a:t>
            </a:r>
            <a:r>
              <a:rPr/>
              <a:t> </a:t>
            </a:r>
            <a:r>
              <a:rPr/>
              <a:t>upside</a:t>
            </a:r>
            <a:r>
              <a:rPr/>
              <a:t> </a:t>
            </a:r>
            <a:r>
              <a:rPr/>
              <a:t>down</a:t>
            </a:r>
            <a:r>
              <a:rPr/>
              <a:t> </a:t>
            </a:r>
            <a:r>
              <a:rPr/>
              <a:t>to</a:t>
            </a:r>
            <a:r>
              <a:rPr/>
              <a:t> </a:t>
            </a:r>
            <a:r>
              <a:rPr/>
              <a:t>see</a:t>
            </a:r>
            <a:r>
              <a:rPr/>
              <a:t> </a:t>
            </a:r>
            <a:r>
              <a:rPr/>
              <a:t>if</a:t>
            </a:r>
            <a:r>
              <a:rPr/>
              <a:t> </a:t>
            </a:r>
            <a:r>
              <a:rPr/>
              <a:t>items</a:t>
            </a:r>
            <a:r>
              <a:rPr/>
              <a:t> </a:t>
            </a:r>
            <a:r>
              <a:rPr/>
              <a:t>are</a:t>
            </a:r>
            <a:r>
              <a:rPr/>
              <a:t> </a:t>
            </a:r>
            <a:r>
              <a:rPr/>
              <a:t>all</a:t>
            </a:r>
            <a:r>
              <a:rPr/>
              <a:t> </a:t>
            </a:r>
            <a:r>
              <a:rPr/>
              <a:t>filled</a:t>
            </a:r>
            <a:r>
              <a:rPr/>
              <a:t> </a:t>
            </a:r>
            <a:r>
              <a:rPr/>
              <a:t>in.</a:t>
            </a:r>
            <a:r>
              <a:rPr/>
              <a:t> </a:t>
            </a:r>
            <a:r>
              <a:rPr/>
              <a:t>Hope</a:t>
            </a:r>
            <a:r>
              <a:rPr/>
              <a:t> </a:t>
            </a:r>
            <a:r>
              <a:rPr/>
              <a:t>that</a:t>
            </a:r>
            <a:r>
              <a:rPr/>
              <a:t> </a:t>
            </a:r>
            <a:r>
              <a:rPr/>
              <a:t>you</a:t>
            </a:r>
            <a:r>
              <a:rPr/>
              <a:t> </a:t>
            </a:r>
            <a:r>
              <a:rPr/>
              <a:t>haven’t</a:t>
            </a:r>
            <a:r>
              <a:rPr/>
              <a:t> </a:t>
            </a:r>
            <a:r>
              <a:rPr/>
              <a:t>missed</a:t>
            </a:r>
            <a:r>
              <a:rPr/>
              <a:t> </a:t>
            </a:r>
            <a:r>
              <a:rPr/>
              <a:t>a</a:t>
            </a:r>
            <a:r>
              <a:rPr/>
              <a:t> </a:t>
            </a:r>
            <a:r>
              <a:rPr/>
              <a:t>page.</a:t>
            </a:r>
            <a:r>
              <a:rPr/>
              <a:t> </a:t>
            </a:r>
            <a:r>
              <a:rPr/>
              <a:t>Electronic</a:t>
            </a:r>
            <a:r>
              <a:rPr/>
              <a:t> </a:t>
            </a:r>
            <a:r>
              <a:rPr/>
              <a:t>collection</a:t>
            </a:r>
            <a:r>
              <a:rPr/>
              <a:t> </a:t>
            </a:r>
            <a:r>
              <a:rPr/>
              <a:t>can</a:t>
            </a:r>
            <a:r>
              <a:rPr/>
              <a:t> </a:t>
            </a:r>
            <a:r>
              <a:rPr/>
              <a:t>force</a:t>
            </a:r>
            <a:r>
              <a:rPr/>
              <a:t> </a:t>
            </a:r>
            <a:r>
              <a:rPr/>
              <a:t>someone</a:t>
            </a:r>
            <a:r>
              <a:rPr/>
              <a:t> </a:t>
            </a:r>
            <a:r>
              <a:rPr/>
              <a:t>to</a:t>
            </a:r>
            <a:r>
              <a:rPr/>
              <a:t> </a:t>
            </a:r>
            <a:r>
              <a:rPr/>
              <a:t>respond</a:t>
            </a:r>
            <a:r>
              <a:rPr/>
              <a:t> </a:t>
            </a:r>
            <a:r>
              <a:rPr/>
              <a:t>before</a:t>
            </a:r>
            <a:r>
              <a:rPr/>
              <a:t> </a:t>
            </a:r>
            <a:r>
              <a:rPr/>
              <a:t>they</a:t>
            </a:r>
            <a:r>
              <a:rPr/>
              <a:t> </a:t>
            </a:r>
            <a:r>
              <a:rPr/>
              <a:t>answer</a:t>
            </a:r>
            <a:r>
              <a:rPr/>
              <a:t> </a:t>
            </a:r>
            <a:r>
              <a:rPr/>
              <a:t>the</a:t>
            </a:r>
            <a:r>
              <a:rPr/>
              <a:t> </a:t>
            </a:r>
            <a:r>
              <a:rPr/>
              <a:t>next</a:t>
            </a:r>
            <a:r>
              <a:rPr/>
              <a:t> </a:t>
            </a:r>
            <a:r>
              <a:rPr/>
              <a:t>question.</a:t>
            </a:r>
          </a:p>
          <a:p>
            <a:pPr lvl="0" marL="0" indent="0">
              <a:buNone/>
            </a:pPr>
          </a:p>
          <a:p>
            <a:pPr lvl="0" marL="0" indent="0">
              <a:buNone/>
            </a:pPr>
            <a:r>
              <a:rPr/>
              <a:t>[[Ethically</a:t>
            </a:r>
            <a:r>
              <a:rPr/>
              <a:t> </a:t>
            </a:r>
            <a:r>
              <a:rPr/>
              <a:t>can’t</a:t>
            </a:r>
            <a:r>
              <a:rPr/>
              <a:t> </a:t>
            </a:r>
            <a:r>
              <a:rPr/>
              <a:t>force</a:t>
            </a:r>
            <a:r>
              <a:rPr/>
              <a:t> </a:t>
            </a:r>
            <a:r>
              <a:rPr/>
              <a:t>someone</a:t>
            </a:r>
            <a:r>
              <a:rPr/>
              <a:t> </a:t>
            </a:r>
            <a:r>
              <a:rPr/>
              <a:t>to</a:t>
            </a:r>
            <a:r>
              <a:rPr/>
              <a:t> </a:t>
            </a:r>
            <a:r>
              <a:rPr/>
              <a:t>complete</a:t>
            </a:r>
            <a:r>
              <a:rPr/>
              <a:t> </a:t>
            </a:r>
            <a:r>
              <a:rPr/>
              <a:t>a</a:t>
            </a:r>
            <a:r>
              <a:rPr/>
              <a:t> </a:t>
            </a:r>
            <a:r>
              <a:rPr/>
              <a:t>questionnaire.]]</a:t>
            </a:r>
          </a:p>
          <a:p>
            <a:pPr lvl="0" marL="0" indent="0">
              <a:buNone/>
            </a:pPr>
          </a:p>
          <a:p>
            <a:pPr lvl="0" marL="0" indent="0">
              <a:buNone/>
            </a:pPr>
            <a:r>
              <a:rPr/>
              <a:t>How</a:t>
            </a:r>
            <a:r>
              <a:rPr/>
              <a:t> </a:t>
            </a:r>
            <a:r>
              <a:rPr/>
              <a:t>do</a:t>
            </a:r>
            <a:r>
              <a:rPr/>
              <a:t> </a:t>
            </a:r>
            <a:r>
              <a:rPr/>
              <a:t>you</a:t>
            </a:r>
            <a:r>
              <a:rPr/>
              <a:t> </a:t>
            </a:r>
            <a:r>
              <a:rPr/>
              <a:t>handle</a:t>
            </a:r>
            <a:r>
              <a:rPr/>
              <a:t> </a:t>
            </a:r>
            <a:r>
              <a:rPr/>
              <a:t>multiple</a:t>
            </a:r>
            <a:r>
              <a:rPr/>
              <a:t> </a:t>
            </a:r>
            <a:r>
              <a:rPr/>
              <a:t>responses.</a:t>
            </a:r>
          </a:p>
          <a:p>
            <a:pPr lvl="0" marL="0" indent="0">
              <a:buNone/>
            </a:pPr>
          </a:p>
          <a:p>
            <a:pPr lvl="0" marL="0" indent="0">
              <a:buNone/>
            </a:pPr>
            <a:r>
              <a:rPr/>
              <a:t>Code</a:t>
            </a:r>
            <a:r>
              <a:rPr/>
              <a:t> </a:t>
            </a:r>
            <a:r>
              <a:rPr/>
              <a:t>the</a:t>
            </a:r>
            <a:r>
              <a:rPr/>
              <a:t> </a:t>
            </a:r>
            <a:r>
              <a:rPr/>
              <a:t>maximal</a:t>
            </a:r>
            <a:r>
              <a:rPr/>
              <a:t> </a:t>
            </a:r>
            <a:r>
              <a:rPr/>
              <a:t>detail</a:t>
            </a:r>
            <a:r>
              <a:rPr/>
              <a:t> </a:t>
            </a:r>
            <a:r>
              <a:rPr/>
              <a:t>of</a:t>
            </a:r>
            <a:r>
              <a:rPr/>
              <a:t> </a:t>
            </a:r>
            <a:r>
              <a:rPr/>
              <a:t>variables</a:t>
            </a:r>
            <a:r>
              <a:rPr/>
              <a:t> </a:t>
            </a:r>
            <a:r>
              <a:rPr/>
              <a:t>like</a:t>
            </a:r>
            <a:r>
              <a:rPr/>
              <a:t> </a:t>
            </a:r>
            <a:r>
              <a:rPr/>
              <a:t>age</a:t>
            </a:r>
            <a:r>
              <a:rPr/>
              <a:t> </a:t>
            </a:r>
            <a:r>
              <a:rPr/>
              <a:t>so</a:t>
            </a:r>
            <a:r>
              <a:rPr/>
              <a:t> </a:t>
            </a:r>
            <a:r>
              <a:rPr/>
              <a:t>you</a:t>
            </a:r>
            <a:r>
              <a:rPr/>
              <a:t> </a:t>
            </a:r>
            <a:r>
              <a:rPr/>
              <a:t>can</a:t>
            </a:r>
            <a:r>
              <a:rPr/>
              <a:t> </a:t>
            </a:r>
            <a:r>
              <a:rPr/>
              <a:t>collapse</a:t>
            </a:r>
            <a:r>
              <a:rPr/>
              <a:t> </a:t>
            </a:r>
            <a:r>
              <a:rPr/>
              <a:t>as</a:t>
            </a:r>
            <a:r>
              <a:rPr/>
              <a:t> </a:t>
            </a:r>
            <a:r>
              <a:rPr/>
              <a:t>you</a:t>
            </a:r>
            <a:r>
              <a:rPr/>
              <a:t> </a:t>
            </a:r>
            <a:r>
              <a:rPr/>
              <a:t>see</a:t>
            </a:r>
            <a:r>
              <a:rPr/>
              <a:t> </a:t>
            </a:r>
            <a:r>
              <a:rPr/>
              <a:t>fit.</a:t>
            </a:r>
            <a:r>
              <a:rPr/>
              <a:t> </a:t>
            </a:r>
            <a:r>
              <a:rPr/>
              <a:t>Make</a:t>
            </a:r>
            <a:r>
              <a:rPr/>
              <a:t> </a:t>
            </a:r>
            <a:r>
              <a:rPr/>
              <a:t>sure</a:t>
            </a:r>
            <a:r>
              <a:rPr/>
              <a:t> </a:t>
            </a:r>
            <a:r>
              <a:rPr/>
              <a:t>that</a:t>
            </a:r>
            <a:r>
              <a:rPr/>
              <a:t> </a:t>
            </a:r>
            <a:r>
              <a:rPr/>
              <a:t>you</a:t>
            </a:r>
            <a:r>
              <a:rPr/>
              <a:t> </a:t>
            </a:r>
            <a:r>
              <a:rPr/>
              <a:t>code</a:t>
            </a:r>
            <a:r>
              <a:rPr/>
              <a:t> </a:t>
            </a:r>
            <a:r>
              <a:rPr/>
              <a:t>missing</a:t>
            </a:r>
            <a:r>
              <a:rPr/>
              <a:t> </a:t>
            </a:r>
            <a:r>
              <a:rPr/>
              <a:t>or</a:t>
            </a:r>
            <a:r>
              <a:rPr/>
              <a:t> </a:t>
            </a:r>
            <a:r>
              <a:rPr/>
              <a:t>ambiguous</a:t>
            </a:r>
            <a:r>
              <a:rPr/>
              <a:t> </a:t>
            </a:r>
            <a:r>
              <a:rPr/>
              <a:t>responses</a:t>
            </a:r>
            <a:r>
              <a:rPr/>
              <a:t> </a:t>
            </a:r>
            <a:r>
              <a:rPr/>
              <a:t>consistently.</a:t>
            </a:r>
          </a:p>
          <a:p>
            <a:pPr lvl="0" marL="0" indent="0">
              <a:buNone/>
            </a:pPr>
          </a:p>
          <a:p>
            <a:pPr lvl="0" marL="0" indent="0">
              <a:buNone/>
            </a:pPr>
            <a:r>
              <a:rPr/>
              <a:t>REDCap</a:t>
            </a:r>
            <a:r>
              <a:rPr/>
              <a:t> </a:t>
            </a:r>
            <a:r>
              <a:rPr/>
              <a:t>is</a:t>
            </a:r>
            <a:r>
              <a:rPr/>
              <a:t> </a:t>
            </a:r>
            <a:r>
              <a:rPr/>
              <a:t>great!</a:t>
            </a:r>
          </a:p>
          <a:p>
            <a:pPr lvl="0" marL="0" indent="0">
              <a:buNone/>
            </a:pPr>
          </a:p>
          <a:p>
            <a:pPr lvl="0" marL="0" indent="0">
              <a:buNone/>
            </a:pPr>
            <a:r>
              <a:rPr/>
              <a:t>[[Double</a:t>
            </a:r>
            <a:r>
              <a:rPr/>
              <a:t> </a:t>
            </a:r>
            <a:r>
              <a:rPr/>
              <a:t>entry</a:t>
            </a:r>
            <a:r>
              <a:rPr/>
              <a:t> </a:t>
            </a:r>
            <a:r>
              <a:rPr/>
              <a:t>coding]]</a:t>
            </a:r>
          </a:p>
        </p:txBody>
      </p:sp>
      <p:sp>
        <p:nvSpPr>
          <p:cNvPr id="4" name="Slide Number Placeholder 3"/>
          <p:cNvSpPr>
            <a:spLocks noGrp="1"/>
          </p:cNvSpPr>
          <p:nvPr>
            <p:ph type="sldNum" sz="quarter" idx="10"/>
          </p:nvPr>
        </p:nvSpPr>
        <p:spPr/>
        <p:txBody>
          <a:bodyPr/>
          <a:lstStyle/>
          <a:p>
            <a:fld id="{18BDFEC3-8487-43E8-A154-7C12CBC1FFF2}" type="slidenum">
              <a:rPr lang="en-US"/>
              <a:t>215</a:t>
            </a:fld>
            <a:endParaRPr lang="en-US"/>
          </a:p>
        </p:txBody>
      </p:sp>
    </p:spTree>
  </p:cSld>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Figure</a:t>
            </a:r>
            <a:r>
              <a:rPr/>
              <a:t> </a:t>
            </a:r>
            <a:r>
              <a:rPr/>
              <a:t>15.2.</a:t>
            </a:r>
            <a:r>
              <a:rPr/>
              <a:t> </a:t>
            </a:r>
            <a:r>
              <a:rPr/>
              <a:t>Completed</a:t>
            </a:r>
            <a:r>
              <a:rPr/>
              <a:t> </a:t>
            </a:r>
            <a:r>
              <a:rPr/>
              <a:t>survey</a:t>
            </a:r>
            <a:r>
              <a:rPr/>
              <a:t> </a:t>
            </a:r>
            <a:r>
              <a:rPr/>
              <a:t>with</a:t>
            </a:r>
            <a:r>
              <a:rPr/>
              <a:t> </a:t>
            </a:r>
            <a:r>
              <a:rPr/>
              <a:t>callout</a:t>
            </a:r>
            <a:r>
              <a:rPr/>
              <a:t> </a:t>
            </a:r>
            <a:r>
              <a:rPr/>
              <a:t>boxes</a:t>
            </a:r>
            <a:r>
              <a:rPr/>
              <a:t> </a:t>
            </a:r>
            <a:r>
              <a:rPr/>
              <a:t>showing</a:t>
            </a:r>
            <a:r>
              <a:rPr/>
              <a:t> </a:t>
            </a:r>
            <a:r>
              <a:rPr/>
              <a:t>how</a:t>
            </a:r>
            <a:r>
              <a:rPr/>
              <a:t> </a:t>
            </a:r>
            <a:r>
              <a:rPr/>
              <a:t>we</a:t>
            </a:r>
            <a:r>
              <a:rPr/>
              <a:t> </a:t>
            </a:r>
            <a:r>
              <a:rPr/>
              <a:t>handled</a:t>
            </a:r>
            <a:r>
              <a:rPr/>
              <a:t> </a:t>
            </a:r>
            <a:r>
              <a:rPr/>
              <a:t>problem</a:t>
            </a:r>
            <a:r>
              <a:rPr/>
              <a:t> </a:t>
            </a:r>
            <a:r>
              <a:rPr/>
              <a:t>responses.</a:t>
            </a:r>
          </a:p>
        </p:txBody>
      </p:sp>
      <p:sp>
        <p:nvSpPr>
          <p:cNvPr id="4" name="Slide Number Placeholder 3"/>
          <p:cNvSpPr>
            <a:spLocks noGrp="1"/>
          </p:cNvSpPr>
          <p:nvPr>
            <p:ph type="sldNum" sz="quarter" idx="10"/>
          </p:nvPr>
        </p:nvSpPr>
        <p:spPr/>
        <p:txBody>
          <a:bodyPr/>
          <a:lstStyle/>
          <a:p>
            <a:fld id="{18BDFEC3-8487-43E8-A154-7C12CBC1FFF2}" type="slidenum">
              <a:rPr lang="en-US"/>
              <a:t>217</a:t>
            </a:fld>
            <a:endParaRPr lang="en-US"/>
          </a:p>
        </p:txBody>
      </p:sp>
    </p:spTree>
  </p:cSld>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[[See</a:t>
            </a:r>
            <a:r>
              <a:rPr/>
              <a:t> </a:t>
            </a:r>
            <a:r>
              <a:rPr/>
              <a:t>Intro</a:t>
            </a:r>
            <a:r>
              <a:rPr/>
              <a:t> </a:t>
            </a:r>
            <a:r>
              <a:rPr/>
              <a:t>to</a:t>
            </a:r>
            <a:r>
              <a:rPr/>
              <a:t> </a:t>
            </a:r>
            <a:r>
              <a:rPr/>
              <a:t>SAS/R</a:t>
            </a:r>
            <a:r>
              <a:rPr/>
              <a:t> </a:t>
            </a:r>
            <a:r>
              <a:rPr/>
              <a:t>material]]</a:t>
            </a:r>
          </a:p>
          <a:p>
            <a:pPr lvl="0" marL="0" indent="0">
              <a:buNone/>
            </a:pPr>
          </a:p>
          <a:p>
            <a:pPr lvl="0" marL="0" indent="0">
              <a:buNone/>
            </a:pPr>
            <a:r>
              <a:rPr/>
              <a:t>By</a:t>
            </a:r>
            <a:r>
              <a:rPr/>
              <a:t> </a:t>
            </a:r>
            <a:r>
              <a:rPr/>
              <a:t>thinking</a:t>
            </a:r>
            <a:r>
              <a:rPr/>
              <a:t> </a:t>
            </a:r>
            <a:r>
              <a:rPr/>
              <a:t>about</a:t>
            </a:r>
            <a:r>
              <a:rPr/>
              <a:t> </a:t>
            </a:r>
            <a:r>
              <a:rPr/>
              <a:t>the</a:t>
            </a:r>
            <a:r>
              <a:rPr/>
              <a:t> </a:t>
            </a:r>
            <a:r>
              <a:rPr/>
              <a:t>backend</a:t>
            </a:r>
            <a:r>
              <a:rPr/>
              <a:t> </a:t>
            </a:r>
            <a:r>
              <a:rPr/>
              <a:t>process,</a:t>
            </a:r>
            <a:r>
              <a:rPr/>
              <a:t> </a:t>
            </a:r>
            <a:r>
              <a:rPr/>
              <a:t>you</a:t>
            </a:r>
            <a:r>
              <a:rPr/>
              <a:t> </a:t>
            </a:r>
            <a:r>
              <a:rPr/>
              <a:t>can</a:t>
            </a:r>
            <a:r>
              <a:rPr/>
              <a:t> </a:t>
            </a:r>
            <a:r>
              <a:rPr/>
              <a:t>sometimes</a:t>
            </a:r>
            <a:r>
              <a:rPr/>
              <a:t> </a:t>
            </a:r>
            <a:r>
              <a:rPr/>
              <a:t>fix</a:t>
            </a:r>
            <a:r>
              <a:rPr/>
              <a:t> </a:t>
            </a:r>
            <a:r>
              <a:rPr/>
              <a:t>things</a:t>
            </a:r>
            <a:r>
              <a:rPr/>
              <a:t> </a:t>
            </a:r>
            <a:r>
              <a:rPr/>
              <a:t>before</a:t>
            </a:r>
            <a:r>
              <a:rPr/>
              <a:t> </a:t>
            </a:r>
            <a:r>
              <a:rPr/>
              <a:t>you</a:t>
            </a:r>
            <a:r>
              <a:rPr/>
              <a:t> </a:t>
            </a:r>
            <a:r>
              <a:rPr/>
              <a:t>collect</a:t>
            </a:r>
            <a:r>
              <a:rPr/>
              <a:t> </a:t>
            </a:r>
            <a:r>
              <a:rPr/>
              <a:t>the</a:t>
            </a:r>
            <a:r>
              <a:rPr/>
              <a:t> </a:t>
            </a:r>
            <a:r>
              <a:rPr/>
              <a:t>data.</a:t>
            </a:r>
          </a:p>
          <a:p>
            <a:pPr lvl="0" marL="0" indent="0">
              <a:buNone/>
            </a:pPr>
          </a:p>
          <a:p>
            <a:pPr lvl="0" marL="0" indent="0">
              <a:buNone/>
            </a:pPr>
            <a:r>
              <a:rPr/>
              <a:t>Mary</a:t>
            </a:r>
            <a:r>
              <a:rPr/>
              <a:t> </a:t>
            </a:r>
            <a:r>
              <a:rPr/>
              <a:t>uses</a:t>
            </a:r>
            <a:r>
              <a:rPr/>
              <a:t> </a:t>
            </a:r>
            <a:r>
              <a:rPr/>
              <a:t>Excel</a:t>
            </a:r>
            <a:r>
              <a:rPr/>
              <a:t> </a:t>
            </a:r>
            <a:r>
              <a:rPr/>
              <a:t>for</a:t>
            </a:r>
            <a:r>
              <a:rPr/>
              <a:t> </a:t>
            </a:r>
            <a:r>
              <a:rPr/>
              <a:t>documentation,</a:t>
            </a:r>
            <a:r>
              <a:rPr/>
              <a:t> </a:t>
            </a:r>
            <a:r>
              <a:rPr/>
              <a:t>but</a:t>
            </a:r>
            <a:r>
              <a:rPr/>
              <a:t> </a:t>
            </a:r>
            <a:r>
              <a:rPr/>
              <a:t>never</a:t>
            </a:r>
            <a:r>
              <a:rPr/>
              <a:t> </a:t>
            </a:r>
            <a:r>
              <a:rPr/>
              <a:t>for</a:t>
            </a:r>
            <a:r>
              <a:rPr/>
              <a:t> </a:t>
            </a:r>
            <a:r>
              <a:rPr/>
              <a:t>analysis,</a:t>
            </a:r>
            <a:r>
              <a:rPr/>
              <a:t> </a:t>
            </a:r>
            <a:r>
              <a:rPr/>
              <a:t>rarely</a:t>
            </a:r>
            <a:r>
              <a:rPr/>
              <a:t> </a:t>
            </a:r>
            <a:r>
              <a:rPr/>
              <a:t>for</a:t>
            </a:r>
            <a:r>
              <a:rPr/>
              <a:t> </a:t>
            </a:r>
            <a:r>
              <a:rPr/>
              <a:t>data</a:t>
            </a:r>
            <a:r>
              <a:rPr/>
              <a:t> </a:t>
            </a:r>
            <a:r>
              <a:rPr/>
              <a:t>entry.</a:t>
            </a:r>
          </a:p>
          <a:p>
            <a:pPr lvl="0" marL="0" indent="0">
              <a:buNone/>
            </a:pPr>
          </a:p>
          <a:p>
            <a:pPr lvl="0" marL="0" indent="0">
              <a:buNone/>
            </a:pPr>
            <a:r>
              <a:rPr/>
              <a:t>Summarizes</a:t>
            </a:r>
            <a:r>
              <a:rPr/>
              <a:t> </a:t>
            </a:r>
            <a:r>
              <a:rPr/>
              <a:t>factor</a:t>
            </a:r>
            <a:r>
              <a:rPr/>
              <a:t> </a:t>
            </a:r>
            <a:r>
              <a:rPr/>
              <a:t>analysis,</a:t>
            </a:r>
            <a:r>
              <a:rPr/>
              <a:t> </a:t>
            </a:r>
            <a:r>
              <a:rPr/>
              <a:t>Cronbach’s</a:t>
            </a:r>
            <a:r>
              <a:rPr/>
              <a:t> </a:t>
            </a:r>
            <a:r>
              <a:rPr/>
              <a:t>alpha.</a:t>
            </a:r>
            <a:r>
              <a:rPr/>
              <a:t> </a:t>
            </a:r>
            <a:r>
              <a:rPr/>
              <a:t>Note</a:t>
            </a:r>
            <a:r>
              <a:rPr/>
              <a:t> </a:t>
            </a:r>
            <a:r>
              <a:rPr/>
              <a:t>whether</a:t>
            </a:r>
            <a:r>
              <a:rPr/>
              <a:t> </a:t>
            </a:r>
            <a:r>
              <a:rPr/>
              <a:t>better</a:t>
            </a:r>
            <a:r>
              <a:rPr/>
              <a:t> </a:t>
            </a:r>
            <a:r>
              <a:rPr/>
              <a:t>to</a:t>
            </a:r>
            <a:r>
              <a:rPr/>
              <a:t> </a:t>
            </a:r>
            <a:r>
              <a:rPr/>
              <a:t>have</a:t>
            </a:r>
            <a:r>
              <a:rPr/>
              <a:t> </a:t>
            </a:r>
            <a:r>
              <a:rPr/>
              <a:t>high</a:t>
            </a:r>
            <a:r>
              <a:rPr/>
              <a:t> </a:t>
            </a:r>
            <a:r>
              <a:rPr/>
              <a:t>score</a:t>
            </a:r>
            <a:r>
              <a:rPr/>
              <a:t> </a:t>
            </a:r>
            <a:r>
              <a:rPr/>
              <a:t>or</a:t>
            </a:r>
            <a:r>
              <a:rPr/>
              <a:t> </a:t>
            </a:r>
            <a:r>
              <a:rPr/>
              <a:t>better</a:t>
            </a:r>
            <a:r>
              <a:rPr/>
              <a:t> </a:t>
            </a:r>
            <a:r>
              <a:rPr/>
              <a:t>to</a:t>
            </a:r>
            <a:r>
              <a:rPr/>
              <a:t> </a:t>
            </a:r>
            <a:r>
              <a:rPr/>
              <a:t>have</a:t>
            </a:r>
            <a:r>
              <a:rPr/>
              <a:t> </a:t>
            </a:r>
            <a:r>
              <a:rPr/>
              <a:t>low</a:t>
            </a:r>
            <a:r>
              <a:rPr/>
              <a:t> </a:t>
            </a:r>
            <a:r>
              <a:rPr/>
              <a:t>score.</a:t>
            </a:r>
          </a:p>
          <a:p>
            <a:pPr lvl="0" marL="0" indent="0">
              <a:buNone/>
            </a:pPr>
          </a:p>
          <a:p>
            <a:pPr lvl="0" marL="0" indent="0">
              <a:buNone/>
            </a:pPr>
            <a:r>
              <a:rPr/>
              <a:t>[[EUSpRIG</a:t>
            </a:r>
            <a:r>
              <a:rPr/>
              <a:t> </a:t>
            </a:r>
            <a:r>
              <a:rPr/>
              <a:t>site]]</a:t>
            </a:r>
          </a:p>
        </p:txBody>
      </p:sp>
      <p:sp>
        <p:nvSpPr>
          <p:cNvPr id="4" name="Slide Number Placeholder 3"/>
          <p:cNvSpPr>
            <a:spLocks noGrp="1"/>
          </p:cNvSpPr>
          <p:nvPr>
            <p:ph type="sldNum" sz="quarter" idx="10"/>
          </p:nvPr>
        </p:nvSpPr>
        <p:spPr/>
        <p:txBody>
          <a:bodyPr/>
          <a:lstStyle/>
          <a:p>
            <a:fld id="{18BDFEC3-8487-43E8-A154-7C12CBC1FFF2}" type="slidenum">
              <a:rPr lang="en-US"/>
              <a:t>218</a:t>
            </a:fld>
            <a:endParaRPr lang="en-US"/>
          </a:p>
        </p:txBody>
      </p:sp>
    </p:spTree>
  </p:cSld>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Look</a:t>
            </a:r>
            <a:r>
              <a:rPr/>
              <a:t> </a:t>
            </a:r>
            <a:r>
              <a:rPr/>
              <a:t>for</a:t>
            </a:r>
            <a:r>
              <a:rPr/>
              <a:t> </a:t>
            </a:r>
            <a:r>
              <a:rPr/>
              <a:t>inconsistent</a:t>
            </a:r>
            <a:r>
              <a:rPr/>
              <a:t> </a:t>
            </a:r>
            <a:r>
              <a:rPr/>
              <a:t>values,</a:t>
            </a:r>
            <a:r>
              <a:rPr/>
              <a:t> </a:t>
            </a:r>
            <a:r>
              <a:rPr/>
              <a:t>outliers,</a:t>
            </a:r>
            <a:r>
              <a:rPr/>
              <a:t> </a:t>
            </a:r>
            <a:r>
              <a:rPr/>
              <a:t>invalid</a:t>
            </a:r>
            <a:r>
              <a:rPr/>
              <a:t> </a:t>
            </a:r>
            <a:r>
              <a:rPr/>
              <a:t>values.</a:t>
            </a:r>
          </a:p>
          <a:p>
            <a:pPr lvl="0" marL="0" indent="0">
              <a:buNone/>
            </a:pPr>
          </a:p>
          <a:p>
            <a:pPr lvl="0" marL="0" indent="0">
              <a:buNone/>
            </a:pPr>
            <a:r>
              <a:rPr/>
              <a:t>Note</a:t>
            </a:r>
            <a:r>
              <a:rPr/>
              <a:t> </a:t>
            </a:r>
            <a:r>
              <a:rPr/>
              <a:t>that</a:t>
            </a:r>
            <a:r>
              <a:rPr/>
              <a:t> </a:t>
            </a:r>
            <a:r>
              <a:rPr/>
              <a:t>certain</a:t>
            </a:r>
            <a:r>
              <a:rPr/>
              <a:t> </a:t>
            </a:r>
            <a:r>
              <a:rPr/>
              <a:t>responses</a:t>
            </a:r>
            <a:r>
              <a:rPr/>
              <a:t> </a:t>
            </a:r>
            <a:r>
              <a:rPr/>
              <a:t>on</a:t>
            </a:r>
            <a:r>
              <a:rPr/>
              <a:t> </a:t>
            </a:r>
            <a:r>
              <a:rPr/>
              <a:t>one</a:t>
            </a:r>
            <a:r>
              <a:rPr/>
              <a:t> </a:t>
            </a:r>
            <a:r>
              <a:rPr/>
              <a:t>question</a:t>
            </a:r>
            <a:r>
              <a:rPr/>
              <a:t> </a:t>
            </a:r>
            <a:r>
              <a:rPr/>
              <a:t>might</a:t>
            </a:r>
            <a:r>
              <a:rPr/>
              <a:t> </a:t>
            </a:r>
            <a:r>
              <a:rPr/>
              <a:t>lead</a:t>
            </a:r>
            <a:r>
              <a:rPr/>
              <a:t> </a:t>
            </a:r>
            <a:r>
              <a:rPr/>
              <a:t>to</a:t>
            </a:r>
            <a:r>
              <a:rPr/>
              <a:t> </a:t>
            </a:r>
            <a:r>
              <a:rPr/>
              <a:t>limits</a:t>
            </a:r>
            <a:r>
              <a:rPr/>
              <a:t> </a:t>
            </a:r>
            <a:r>
              <a:rPr/>
              <a:t>on</a:t>
            </a:r>
            <a:r>
              <a:rPr/>
              <a:t> </a:t>
            </a:r>
            <a:r>
              <a:rPr/>
              <a:t>the</a:t>
            </a:r>
            <a:r>
              <a:rPr/>
              <a:t> </a:t>
            </a:r>
            <a:r>
              <a:rPr/>
              <a:t>responses</a:t>
            </a:r>
            <a:r>
              <a:rPr/>
              <a:t> </a:t>
            </a:r>
            <a:r>
              <a:rPr/>
              <a:t>to</a:t>
            </a:r>
            <a:r>
              <a:rPr/>
              <a:t> </a:t>
            </a:r>
            <a:r>
              <a:rPr/>
              <a:t>other</a:t>
            </a:r>
            <a:r>
              <a:rPr/>
              <a:t> </a:t>
            </a:r>
            <a:r>
              <a:rPr/>
              <a:t>questions.</a:t>
            </a:r>
            <a:r>
              <a:rPr/>
              <a:t> </a:t>
            </a:r>
            <a:r>
              <a:rPr/>
              <a:t>Example,</a:t>
            </a:r>
            <a:r>
              <a:rPr/>
              <a:t> </a:t>
            </a:r>
            <a:r>
              <a:rPr/>
              <a:t>ever</a:t>
            </a:r>
            <a:r>
              <a:rPr/>
              <a:t> </a:t>
            </a:r>
            <a:r>
              <a:rPr/>
              <a:t>smoked?</a:t>
            </a:r>
            <a:r>
              <a:rPr/>
              <a:t> </a:t>
            </a:r>
            <a:r>
              <a:rPr/>
              <a:t>versus</a:t>
            </a:r>
            <a:r>
              <a:rPr/>
              <a:t> </a:t>
            </a:r>
            <a:r>
              <a:rPr/>
              <a:t>How</a:t>
            </a:r>
            <a:r>
              <a:rPr/>
              <a:t> </a:t>
            </a:r>
            <a:r>
              <a:rPr/>
              <a:t>many</a:t>
            </a:r>
            <a:r>
              <a:rPr/>
              <a:t> </a:t>
            </a:r>
            <a:r>
              <a:rPr/>
              <a:t>years?</a:t>
            </a:r>
          </a:p>
        </p:txBody>
      </p:sp>
      <p:sp>
        <p:nvSpPr>
          <p:cNvPr id="4" name="Slide Number Placeholder 3"/>
          <p:cNvSpPr>
            <a:spLocks noGrp="1"/>
          </p:cNvSpPr>
          <p:nvPr>
            <p:ph type="sldNum" sz="quarter" idx="10"/>
          </p:nvPr>
        </p:nvSpPr>
        <p:spPr/>
        <p:txBody>
          <a:bodyPr/>
          <a:lstStyle/>
          <a:p>
            <a:fld id="{18BDFEC3-8487-43E8-A154-7C12CBC1FFF2}" type="slidenum">
              <a:rPr lang="en-US"/>
              <a:t>219</a:t>
            </a:fld>
            <a:endParaRPr lang="en-US"/>
          </a:p>
        </p:txBody>
      </p:sp>
    </p:spTree>
  </p:cSld>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Figure</a:t>
            </a:r>
            <a:r>
              <a:rPr/>
              <a:t> </a:t>
            </a:r>
            <a:r>
              <a:rPr/>
              <a:t>15.4</a:t>
            </a:r>
            <a:r>
              <a:rPr/>
              <a:t> </a:t>
            </a:r>
            <a:r>
              <a:rPr/>
              <a:t>shows</a:t>
            </a:r>
            <a:r>
              <a:rPr/>
              <a:t> </a:t>
            </a:r>
            <a:r>
              <a:rPr/>
              <a:t>SPSS</a:t>
            </a:r>
            <a:r>
              <a:rPr/>
              <a:t> </a:t>
            </a:r>
            <a:r>
              <a:rPr/>
              <a:t>output</a:t>
            </a:r>
            <a:r>
              <a:rPr/>
              <a:t> </a:t>
            </a:r>
            <a:r>
              <a:rPr/>
              <a:t>using</a:t>
            </a:r>
            <a:r>
              <a:rPr/>
              <a:t> </a:t>
            </a:r>
            <a:r>
              <a:rPr/>
              <a:t>descriptive</a:t>
            </a:r>
            <a:r>
              <a:rPr/>
              <a:t> </a:t>
            </a:r>
            <a:r>
              <a:rPr/>
              <a:t>statisticis</a:t>
            </a:r>
            <a:r>
              <a:rPr/>
              <a:t> </a:t>
            </a:r>
            <a:r>
              <a:rPr/>
              <a:t>to</a:t>
            </a:r>
            <a:r>
              <a:rPr/>
              <a:t> </a:t>
            </a:r>
            <a:r>
              <a:rPr/>
              <a:t>check</a:t>
            </a:r>
            <a:r>
              <a:rPr/>
              <a:t> </a:t>
            </a:r>
            <a:r>
              <a:rPr/>
              <a:t>data</a:t>
            </a:r>
            <a:r>
              <a:rPr/>
              <a:t> </a:t>
            </a:r>
            <a:r>
              <a:rPr/>
              <a:t>entry.</a:t>
            </a:r>
            <a:r>
              <a:rPr/>
              <a:t> </a:t>
            </a:r>
            <a:r>
              <a:rPr/>
              <a:t>Example</a:t>
            </a:r>
            <a:r>
              <a:rPr/>
              <a:t> </a:t>
            </a:r>
            <a:r>
              <a:rPr/>
              <a:t>of</a:t>
            </a:r>
            <a:r>
              <a:rPr/>
              <a:t> </a:t>
            </a:r>
            <a:r>
              <a:rPr/>
              <a:t>Likert</a:t>
            </a:r>
            <a:r>
              <a:rPr/>
              <a:t> </a:t>
            </a:r>
            <a:r>
              <a:rPr/>
              <a:t>scale</a:t>
            </a:r>
            <a:r>
              <a:rPr/>
              <a:t> </a:t>
            </a:r>
            <a:r>
              <a:rPr/>
              <a:t>where</a:t>
            </a:r>
            <a:r>
              <a:rPr/>
              <a:t> </a:t>
            </a:r>
            <a:r>
              <a:rPr/>
              <a:t>everyone</a:t>
            </a:r>
            <a:r>
              <a:rPr/>
              <a:t> </a:t>
            </a:r>
            <a:r>
              <a:rPr/>
              <a:t>responded</a:t>
            </a:r>
            <a:r>
              <a:rPr/>
              <a:t> </a:t>
            </a:r>
            <a:r>
              <a:rPr/>
              <a:t>5.</a:t>
            </a:r>
            <a:r>
              <a:rPr/>
              <a:t> </a:t>
            </a:r>
            <a:r>
              <a:rPr/>
              <a:t>Note</a:t>
            </a:r>
            <a:r>
              <a:rPr/>
              <a:t> </a:t>
            </a:r>
            <a:r>
              <a:rPr/>
              <a:t>the</a:t>
            </a:r>
            <a:r>
              <a:rPr/>
              <a:t> </a:t>
            </a:r>
            <a:r>
              <a:rPr/>
              <a:t>number</a:t>
            </a:r>
            <a:r>
              <a:rPr/>
              <a:t> </a:t>
            </a:r>
            <a:r>
              <a:rPr/>
              <a:t>of</a:t>
            </a:r>
            <a:r>
              <a:rPr/>
              <a:t> </a:t>
            </a:r>
            <a:r>
              <a:rPr/>
              <a:t>responses/missing</a:t>
            </a:r>
            <a:r>
              <a:rPr/>
              <a:t> </a:t>
            </a:r>
            <a:r>
              <a:rPr/>
              <a:t>responses.</a:t>
            </a:r>
          </a:p>
          <a:p>
            <a:pPr lvl="0" marL="0" indent="0">
              <a:buNone/>
            </a:pPr>
          </a:p>
          <a:p>
            <a:pPr lvl="0" marL="0" indent="0">
              <a:buNone/>
            </a:pPr>
            <a:r>
              <a:rPr/>
              <a:t>Hopefully,</a:t>
            </a:r>
            <a:r>
              <a:rPr/>
              <a:t> </a:t>
            </a:r>
            <a:r>
              <a:rPr/>
              <a:t>you’ve</a:t>
            </a:r>
            <a:r>
              <a:rPr/>
              <a:t> </a:t>
            </a:r>
            <a:r>
              <a:rPr/>
              <a:t>done</a:t>
            </a:r>
            <a:r>
              <a:rPr/>
              <a:t> </a:t>
            </a:r>
            <a:r>
              <a:rPr/>
              <a:t>such</a:t>
            </a:r>
            <a:r>
              <a:rPr/>
              <a:t> </a:t>
            </a:r>
            <a:r>
              <a:rPr/>
              <a:t>a</a:t>
            </a:r>
            <a:r>
              <a:rPr/>
              <a:t> </a:t>
            </a:r>
            <a:r>
              <a:rPr/>
              <a:t>good</a:t>
            </a:r>
            <a:r>
              <a:rPr/>
              <a:t> </a:t>
            </a:r>
            <a:r>
              <a:rPr/>
              <a:t>job</a:t>
            </a:r>
            <a:r>
              <a:rPr/>
              <a:t> </a:t>
            </a:r>
            <a:r>
              <a:rPr/>
              <a:t>planning</a:t>
            </a:r>
            <a:r>
              <a:rPr/>
              <a:t> </a:t>
            </a:r>
            <a:r>
              <a:rPr/>
              <a:t>that</a:t>
            </a:r>
            <a:r>
              <a:rPr/>
              <a:t> </a:t>
            </a:r>
            <a:r>
              <a:rPr/>
              <a:t>these</a:t>
            </a:r>
            <a:r>
              <a:rPr/>
              <a:t> </a:t>
            </a:r>
            <a:r>
              <a:rPr/>
              <a:t>issues</a:t>
            </a:r>
            <a:r>
              <a:rPr/>
              <a:t> </a:t>
            </a:r>
            <a:r>
              <a:rPr/>
              <a:t>don’t</a:t>
            </a:r>
            <a:r>
              <a:rPr/>
              <a:t> </a:t>
            </a:r>
            <a:r>
              <a:rPr/>
              <a:t>arise</a:t>
            </a:r>
            <a:r>
              <a:rPr/>
              <a:t> </a:t>
            </a:r>
            <a:r>
              <a:rPr/>
              <a:t>after</a:t>
            </a:r>
            <a:r>
              <a:rPr/>
              <a:t> </a:t>
            </a:r>
            <a:r>
              <a:rPr/>
              <a:t>the</a:t>
            </a:r>
            <a:r>
              <a:rPr/>
              <a:t> </a:t>
            </a:r>
            <a:r>
              <a:rPr/>
              <a:t>data</a:t>
            </a:r>
            <a:r>
              <a:rPr/>
              <a:t> </a:t>
            </a:r>
            <a:r>
              <a:rPr/>
              <a:t>is</a:t>
            </a:r>
            <a:r>
              <a:rPr/>
              <a:t> </a:t>
            </a:r>
            <a:r>
              <a:rPr/>
              <a:t>collected.</a:t>
            </a:r>
            <a:r>
              <a:rPr/>
              <a:t> </a:t>
            </a:r>
            <a:r>
              <a:rPr/>
              <a:t>[[Ha!]]</a:t>
            </a:r>
          </a:p>
        </p:txBody>
      </p:sp>
      <p:sp>
        <p:nvSpPr>
          <p:cNvPr id="4" name="Slide Number Placeholder 3"/>
          <p:cNvSpPr>
            <a:spLocks noGrp="1"/>
          </p:cNvSpPr>
          <p:nvPr>
            <p:ph type="sldNum" sz="quarter" idx="10"/>
          </p:nvPr>
        </p:nvSpPr>
        <p:spPr/>
        <p:txBody>
          <a:bodyPr/>
          <a:lstStyle/>
          <a:p>
            <a:fld id="{18BDFEC3-8487-43E8-A154-7C12CBC1FFF2}" type="slidenum">
              <a:rPr lang="en-US"/>
              <a:t>220</a:t>
            </a:fld>
            <a:endParaRPr lang="en-US"/>
          </a:p>
        </p:txBody>
      </p:sp>
    </p:spTree>
  </p:cSld>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Keep</a:t>
            </a:r>
            <a:r>
              <a:rPr/>
              <a:t> </a:t>
            </a:r>
            <a:r>
              <a:rPr/>
              <a:t>alert</a:t>
            </a:r>
            <a:r>
              <a:rPr/>
              <a:t> </a:t>
            </a:r>
            <a:r>
              <a:rPr/>
              <a:t>and</a:t>
            </a:r>
            <a:r>
              <a:rPr/>
              <a:t> </a:t>
            </a:r>
            <a:r>
              <a:rPr/>
              <a:t>look</a:t>
            </a:r>
            <a:r>
              <a:rPr/>
              <a:t> </a:t>
            </a:r>
            <a:r>
              <a:rPr/>
              <a:t>for</a:t>
            </a:r>
            <a:r>
              <a:rPr/>
              <a:t> </a:t>
            </a:r>
            <a:r>
              <a:rPr/>
              <a:t>things</a:t>
            </a:r>
            <a:r>
              <a:rPr/>
              <a:t> </a:t>
            </a:r>
            <a:r>
              <a:rPr/>
              <a:t>that</a:t>
            </a:r>
            <a:r>
              <a:rPr/>
              <a:t> </a:t>
            </a:r>
            <a:r>
              <a:rPr/>
              <a:t>come</a:t>
            </a:r>
            <a:r>
              <a:rPr/>
              <a:t> </a:t>
            </a:r>
            <a:r>
              <a:rPr/>
              <a:t>out</a:t>
            </a:r>
            <a:r>
              <a:rPr/>
              <a:t> </a:t>
            </a:r>
            <a:r>
              <a:rPr/>
              <a:t>in</a:t>
            </a:r>
            <a:r>
              <a:rPr/>
              <a:t> </a:t>
            </a:r>
            <a:r>
              <a:rPr/>
              <a:t>the</a:t>
            </a:r>
            <a:r>
              <a:rPr/>
              <a:t> </a:t>
            </a:r>
            <a:r>
              <a:rPr/>
              <a:t>material</a:t>
            </a:r>
            <a:r>
              <a:rPr/>
              <a:t> </a:t>
            </a:r>
            <a:r>
              <a:rPr/>
              <a:t>that</a:t>
            </a:r>
            <a:r>
              <a:rPr/>
              <a:t> </a:t>
            </a:r>
            <a:r>
              <a:rPr/>
              <a:t>you</a:t>
            </a:r>
            <a:r>
              <a:rPr/>
              <a:t> </a:t>
            </a:r>
            <a:r>
              <a:rPr/>
              <a:t>were</a:t>
            </a:r>
            <a:r>
              <a:rPr/>
              <a:t> </a:t>
            </a:r>
            <a:r>
              <a:rPr/>
              <a:t>not</a:t>
            </a:r>
            <a:r>
              <a:rPr/>
              <a:t> </a:t>
            </a:r>
            <a:r>
              <a:rPr/>
              <a:t>anticipating.</a:t>
            </a:r>
            <a:r>
              <a:rPr/>
              <a:t> </a:t>
            </a:r>
            <a:r>
              <a:rPr/>
              <a:t>As</a:t>
            </a:r>
            <a:r>
              <a:rPr/>
              <a:t> </a:t>
            </a:r>
            <a:r>
              <a:rPr/>
              <a:t>your</a:t>
            </a:r>
            <a:r>
              <a:rPr/>
              <a:t> </a:t>
            </a:r>
            <a:r>
              <a:rPr/>
              <a:t>categories,</a:t>
            </a:r>
            <a:r>
              <a:rPr/>
              <a:t> </a:t>
            </a:r>
            <a:r>
              <a:rPr/>
              <a:t>go</a:t>
            </a:r>
            <a:r>
              <a:rPr/>
              <a:t> </a:t>
            </a:r>
            <a:r>
              <a:rPr/>
              <a:t>back</a:t>
            </a:r>
            <a:r>
              <a:rPr/>
              <a:t> </a:t>
            </a:r>
            <a:r>
              <a:rPr/>
              <a:t>and</a:t>
            </a:r>
            <a:r>
              <a:rPr/>
              <a:t> </a:t>
            </a:r>
            <a:r>
              <a:rPr/>
              <a:t>compare</a:t>
            </a:r>
            <a:r>
              <a:rPr/>
              <a:t> </a:t>
            </a:r>
            <a:r>
              <a:rPr/>
              <a:t>them</a:t>
            </a:r>
            <a:r>
              <a:rPr/>
              <a:t> </a:t>
            </a:r>
            <a:r>
              <a:rPr/>
              <a:t>against</a:t>
            </a:r>
            <a:r>
              <a:rPr/>
              <a:t> </a:t>
            </a:r>
            <a:r>
              <a:rPr/>
              <a:t>the</a:t>
            </a:r>
            <a:r>
              <a:rPr/>
              <a:t> </a:t>
            </a:r>
            <a:r>
              <a:rPr/>
              <a:t>raw</a:t>
            </a:r>
            <a:r>
              <a:rPr/>
              <a:t> </a:t>
            </a:r>
            <a:r>
              <a:rPr/>
              <a:t>data.</a:t>
            </a:r>
            <a:r>
              <a:rPr/>
              <a:t> </a:t>
            </a:r>
            <a:r>
              <a:rPr/>
              <a:t>Make</a:t>
            </a:r>
            <a:r>
              <a:rPr/>
              <a:t> </a:t>
            </a:r>
            <a:r>
              <a:rPr/>
              <a:t>sure</a:t>
            </a:r>
            <a:r>
              <a:rPr/>
              <a:t> </a:t>
            </a:r>
            <a:r>
              <a:rPr/>
              <a:t>that</a:t>
            </a:r>
            <a:r>
              <a:rPr/>
              <a:t> </a:t>
            </a:r>
            <a:r>
              <a:rPr/>
              <a:t>you</a:t>
            </a:r>
            <a:r>
              <a:rPr/>
              <a:t> </a:t>
            </a:r>
            <a:r>
              <a:rPr/>
              <a:t>allow</a:t>
            </a:r>
            <a:r>
              <a:rPr/>
              <a:t> </a:t>
            </a:r>
            <a:r>
              <a:rPr/>
              <a:t>the</a:t>
            </a:r>
            <a:r>
              <a:rPr/>
              <a:t> </a:t>
            </a:r>
            <a:r>
              <a:rPr/>
              <a:t>data</a:t>
            </a:r>
            <a:r>
              <a:rPr/>
              <a:t> </a:t>
            </a:r>
            <a:r>
              <a:rPr/>
              <a:t>to</a:t>
            </a:r>
            <a:r>
              <a:rPr/>
              <a:t> </a:t>
            </a:r>
            <a:r>
              <a:rPr/>
              <a:t>guide</a:t>
            </a:r>
            <a:r>
              <a:rPr/>
              <a:t> </a:t>
            </a:r>
            <a:r>
              <a:rPr/>
              <a:t>you.</a:t>
            </a:r>
            <a:r>
              <a:rPr/>
              <a:t> </a:t>
            </a:r>
            <a:r>
              <a:rPr/>
              <a:t>Often</a:t>
            </a:r>
            <a:r>
              <a:rPr/>
              <a:t> </a:t>
            </a:r>
            <a:r>
              <a:rPr/>
              <a:t>coding</a:t>
            </a:r>
            <a:r>
              <a:rPr/>
              <a:t> </a:t>
            </a:r>
            <a:r>
              <a:rPr/>
              <a:t>from</a:t>
            </a:r>
            <a:r>
              <a:rPr/>
              <a:t> </a:t>
            </a:r>
            <a:r>
              <a:rPr/>
              <a:t>transcripts.</a:t>
            </a:r>
            <a:r>
              <a:rPr/>
              <a:t> </a:t>
            </a:r>
            <a:r>
              <a:rPr/>
              <a:t>But</a:t>
            </a:r>
            <a:r>
              <a:rPr/>
              <a:t> </a:t>
            </a:r>
            <a:r>
              <a:rPr/>
              <a:t>it</a:t>
            </a:r>
            <a:r>
              <a:rPr/>
              <a:t> </a:t>
            </a:r>
            <a:r>
              <a:rPr/>
              <a:t>is</a:t>
            </a:r>
            <a:r>
              <a:rPr/>
              <a:t> </a:t>
            </a:r>
            <a:r>
              <a:rPr/>
              <a:t>also</a:t>
            </a:r>
            <a:r>
              <a:rPr/>
              <a:t> </a:t>
            </a:r>
            <a:r>
              <a:rPr/>
              <a:t>good</a:t>
            </a:r>
            <a:r>
              <a:rPr/>
              <a:t> </a:t>
            </a:r>
            <a:r>
              <a:rPr/>
              <a:t>to</a:t>
            </a:r>
            <a:r>
              <a:rPr/>
              <a:t> </a:t>
            </a:r>
            <a:r>
              <a:rPr/>
              <a:t>have</a:t>
            </a:r>
            <a:r>
              <a:rPr/>
              <a:t> </a:t>
            </a:r>
            <a:r>
              <a:rPr/>
              <a:t>access</a:t>
            </a:r>
            <a:r>
              <a:rPr/>
              <a:t> </a:t>
            </a:r>
            <a:r>
              <a:rPr/>
              <a:t>to</a:t>
            </a:r>
            <a:r>
              <a:rPr/>
              <a:t> </a:t>
            </a:r>
            <a:r>
              <a:rPr/>
              <a:t>the</a:t>
            </a:r>
            <a:r>
              <a:rPr/>
              <a:t> </a:t>
            </a:r>
            <a:r>
              <a:rPr/>
              <a:t>original</a:t>
            </a:r>
            <a:r>
              <a:rPr/>
              <a:t> </a:t>
            </a:r>
            <a:r>
              <a:rPr/>
              <a:t>recordings.</a:t>
            </a:r>
            <a:r>
              <a:rPr/>
              <a:t> </a:t>
            </a:r>
            <a:r>
              <a:rPr/>
              <a:t>Sometimes</a:t>
            </a:r>
            <a:r>
              <a:rPr/>
              <a:t> </a:t>
            </a:r>
            <a:r>
              <a:rPr/>
              <a:t>there</a:t>
            </a:r>
            <a:r>
              <a:rPr/>
              <a:t> </a:t>
            </a:r>
            <a:r>
              <a:rPr/>
              <a:t>is</a:t>
            </a:r>
            <a:r>
              <a:rPr/>
              <a:t> </a:t>
            </a:r>
            <a:r>
              <a:rPr/>
              <a:t>a</a:t>
            </a:r>
            <a:r>
              <a:rPr/>
              <a:t> </a:t>
            </a:r>
            <a:r>
              <a:rPr/>
              <a:t>doubt</a:t>
            </a:r>
            <a:r>
              <a:rPr/>
              <a:t> </a:t>
            </a:r>
            <a:r>
              <a:rPr/>
              <a:t>about</a:t>
            </a:r>
            <a:r>
              <a:rPr/>
              <a:t> </a:t>
            </a:r>
            <a:r>
              <a:rPr/>
              <a:t>what</a:t>
            </a:r>
            <a:r>
              <a:rPr/>
              <a:t> </a:t>
            </a:r>
            <a:r>
              <a:rPr/>
              <a:t>some</a:t>
            </a:r>
            <a:r>
              <a:rPr/>
              <a:t> </a:t>
            </a:r>
            <a:r>
              <a:rPr/>
              <a:t>was</a:t>
            </a:r>
            <a:r>
              <a:rPr/>
              <a:t> </a:t>
            </a:r>
            <a:r>
              <a:rPr/>
              <a:t>saying</a:t>
            </a:r>
            <a:r>
              <a:rPr/>
              <a:t> </a:t>
            </a:r>
            <a:r>
              <a:rPr/>
              <a:t>(joking</a:t>
            </a:r>
            <a:r>
              <a:rPr/>
              <a:t> </a:t>
            </a:r>
            <a:r>
              <a:rPr/>
              <a:t>or</a:t>
            </a:r>
            <a:r>
              <a:rPr/>
              <a:t> </a:t>
            </a:r>
            <a:r>
              <a:rPr/>
              <a:t>sarcasm).</a:t>
            </a:r>
            <a:r>
              <a:rPr/>
              <a:t> </a:t>
            </a:r>
            <a:r>
              <a:rPr/>
              <a:t>Look</a:t>
            </a:r>
            <a:r>
              <a:rPr/>
              <a:t> </a:t>
            </a:r>
            <a:r>
              <a:rPr/>
              <a:t>for</a:t>
            </a:r>
            <a:r>
              <a:rPr/>
              <a:t> </a:t>
            </a:r>
            <a:r>
              <a:rPr/>
              <a:t>tone</a:t>
            </a:r>
            <a:r>
              <a:rPr/>
              <a:t> </a:t>
            </a:r>
            <a:r>
              <a:rPr/>
              <a:t>of</a:t>
            </a:r>
            <a:r>
              <a:rPr/>
              <a:t> </a:t>
            </a:r>
            <a:r>
              <a:rPr/>
              <a:t>voice</a:t>
            </a:r>
            <a:r>
              <a:rPr/>
              <a:t> </a:t>
            </a:r>
            <a:r>
              <a:rPr/>
              <a:t>and</a:t>
            </a:r>
            <a:r>
              <a:rPr/>
              <a:t> </a:t>
            </a:r>
            <a:r>
              <a:rPr/>
              <a:t>non-verbal</a:t>
            </a:r>
            <a:r>
              <a:rPr/>
              <a:t> </a:t>
            </a:r>
            <a:r>
              <a:rPr/>
              <a:t>cues.</a:t>
            </a:r>
          </a:p>
          <a:p>
            <a:pPr lvl="0" marL="0" indent="0">
              <a:buNone/>
            </a:pPr>
          </a:p>
          <a:p>
            <a:pPr lvl="0" marL="0" indent="0">
              <a:buNone/>
            </a:pPr>
            <a:r>
              <a:rPr/>
              <a:t>Content</a:t>
            </a:r>
            <a:r>
              <a:rPr/>
              <a:t> </a:t>
            </a:r>
            <a:r>
              <a:rPr/>
              <a:t>analysis</a:t>
            </a:r>
            <a:r>
              <a:rPr/>
              <a:t> </a:t>
            </a:r>
            <a:r>
              <a:rPr/>
              <a:t>is</a:t>
            </a:r>
            <a:r>
              <a:rPr/>
              <a:t> </a:t>
            </a:r>
            <a:r>
              <a:rPr/>
              <a:t>a</a:t>
            </a:r>
            <a:r>
              <a:rPr/>
              <a:t> </a:t>
            </a:r>
            <a:r>
              <a:rPr/>
              <a:t>generic</a:t>
            </a:r>
            <a:r>
              <a:rPr/>
              <a:t> </a:t>
            </a:r>
            <a:r>
              <a:rPr/>
              <a:t>term,</a:t>
            </a:r>
            <a:r>
              <a:rPr/>
              <a:t> </a:t>
            </a:r>
            <a:r>
              <a:rPr/>
              <a:t>but</a:t>
            </a:r>
            <a:r>
              <a:rPr/>
              <a:t> </a:t>
            </a:r>
            <a:r>
              <a:rPr/>
              <a:t>you</a:t>
            </a:r>
            <a:r>
              <a:rPr/>
              <a:t> </a:t>
            </a:r>
            <a:r>
              <a:rPr/>
              <a:t>can</a:t>
            </a:r>
            <a:r>
              <a:rPr/>
              <a:t> </a:t>
            </a:r>
            <a:r>
              <a:rPr/>
              <a:t>look</a:t>
            </a:r>
            <a:r>
              <a:rPr/>
              <a:t> </a:t>
            </a:r>
            <a:r>
              <a:rPr/>
              <a:t>at</a:t>
            </a:r>
            <a:r>
              <a:rPr/>
              <a:t> </a:t>
            </a:r>
            <a:r>
              <a:rPr/>
              <a:t>things</a:t>
            </a:r>
            <a:r>
              <a:rPr/>
              <a:t> </a:t>
            </a:r>
            <a:r>
              <a:rPr/>
              <a:t>like</a:t>
            </a:r>
            <a:r>
              <a:rPr/>
              <a:t> </a:t>
            </a:r>
            <a:r>
              <a:rPr/>
              <a:t>ad</a:t>
            </a:r>
            <a:r>
              <a:rPr/>
              <a:t> </a:t>
            </a:r>
            <a:r>
              <a:rPr/>
              <a:t>messages</a:t>
            </a:r>
            <a:r>
              <a:rPr/>
              <a:t> </a:t>
            </a:r>
            <a:r>
              <a:rPr/>
              <a:t>in</a:t>
            </a:r>
            <a:r>
              <a:rPr/>
              <a:t> </a:t>
            </a:r>
            <a:r>
              <a:rPr/>
              <a:t>magazines</a:t>
            </a:r>
            <a:r>
              <a:rPr/>
              <a:t> </a:t>
            </a:r>
            <a:r>
              <a:rPr/>
              <a:t>that</a:t>
            </a:r>
            <a:r>
              <a:rPr/>
              <a:t> </a:t>
            </a:r>
            <a:r>
              <a:rPr/>
              <a:t>appeal</a:t>
            </a:r>
            <a:r>
              <a:rPr/>
              <a:t> </a:t>
            </a:r>
            <a:r>
              <a:rPr/>
              <a:t>to</a:t>
            </a:r>
            <a:r>
              <a:rPr/>
              <a:t> </a:t>
            </a:r>
            <a:r>
              <a:rPr/>
              <a:t>young</a:t>
            </a:r>
            <a:r>
              <a:rPr/>
              <a:t> </a:t>
            </a:r>
            <a:r>
              <a:rPr/>
              <a:t>adults.</a:t>
            </a:r>
          </a:p>
          <a:p>
            <a:pPr lvl="0" marL="0" indent="0">
              <a:buNone/>
            </a:pPr>
          </a:p>
          <a:p>
            <a:pPr lvl="0" marL="0" indent="0">
              <a:buNone/>
            </a:pPr>
            <a:r>
              <a:rPr/>
              <a:t>Thematic</a:t>
            </a:r>
            <a:r>
              <a:rPr/>
              <a:t> </a:t>
            </a:r>
            <a:r>
              <a:rPr/>
              <a:t>analysis</a:t>
            </a:r>
            <a:r>
              <a:rPr/>
              <a:t> </a:t>
            </a:r>
            <a:r>
              <a:rPr/>
              <a:t>is</a:t>
            </a:r>
            <a:r>
              <a:rPr/>
              <a:t> </a:t>
            </a:r>
            <a:r>
              <a:rPr/>
              <a:t>looking</a:t>
            </a:r>
            <a:r>
              <a:rPr/>
              <a:t> </a:t>
            </a:r>
            <a:r>
              <a:rPr/>
              <a:t>for</a:t>
            </a:r>
            <a:r>
              <a:rPr/>
              <a:t> </a:t>
            </a:r>
            <a:r>
              <a:rPr/>
              <a:t>patterns.</a:t>
            </a:r>
          </a:p>
        </p:txBody>
      </p:sp>
      <p:sp>
        <p:nvSpPr>
          <p:cNvPr id="4" name="Slide Number Placeholder 3"/>
          <p:cNvSpPr>
            <a:spLocks noGrp="1"/>
          </p:cNvSpPr>
          <p:nvPr>
            <p:ph type="sldNum" sz="quarter" idx="10"/>
          </p:nvPr>
        </p:nvSpPr>
        <p:spPr/>
        <p:txBody>
          <a:bodyPr/>
          <a:lstStyle/>
          <a:p>
            <a:fld id="{18BDFEC3-8487-43E8-A154-7C12CBC1FFF2}" type="slidenum">
              <a:rPr lang="en-US"/>
              <a:t>229</a:t>
            </a:fld>
            <a:endParaRPr lang="en-US"/>
          </a:p>
        </p:txBody>
      </p:sp>
    </p:spTree>
  </p:cSld>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Break</a:t>
            </a:r>
            <a:r>
              <a:rPr/>
              <a:t> </a:t>
            </a:r>
            <a:r>
              <a:rPr/>
              <a:t>up</a:t>
            </a:r>
            <a:r>
              <a:rPr/>
              <a:t> </a:t>
            </a:r>
            <a:r>
              <a:rPr/>
              <a:t>the</a:t>
            </a:r>
            <a:r>
              <a:rPr/>
              <a:t> </a:t>
            </a:r>
            <a:r>
              <a:rPr/>
              <a:t>text</a:t>
            </a:r>
            <a:r>
              <a:rPr/>
              <a:t> </a:t>
            </a:r>
            <a:r>
              <a:rPr/>
              <a:t>into</a:t>
            </a:r>
            <a:r>
              <a:rPr/>
              <a:t> </a:t>
            </a:r>
            <a:r>
              <a:rPr/>
              <a:t>“</a:t>
            </a:r>
            <a:r>
              <a:rPr/>
              <a:t>bits</a:t>
            </a:r>
            <a:r>
              <a:rPr/>
              <a:t>”</a:t>
            </a:r>
            <a:r>
              <a:rPr/>
              <a:t> </a:t>
            </a:r>
            <a:r>
              <a:rPr/>
              <a:t>that</a:t>
            </a:r>
            <a:r>
              <a:rPr/>
              <a:t> </a:t>
            </a:r>
            <a:r>
              <a:rPr/>
              <a:t>represent</a:t>
            </a:r>
            <a:r>
              <a:rPr/>
              <a:t> </a:t>
            </a:r>
            <a:r>
              <a:rPr/>
              <a:t>specific</a:t>
            </a:r>
            <a:r>
              <a:rPr/>
              <a:t> </a:t>
            </a:r>
            <a:r>
              <a:rPr/>
              <a:t>thoughts.</a:t>
            </a:r>
            <a:r>
              <a:rPr/>
              <a:t> </a:t>
            </a:r>
            <a:r>
              <a:rPr/>
              <a:t>Open</a:t>
            </a:r>
            <a:r>
              <a:rPr/>
              <a:t> </a:t>
            </a:r>
            <a:r>
              <a:rPr/>
              <a:t>coding</a:t>
            </a:r>
            <a:r>
              <a:rPr/>
              <a:t> </a:t>
            </a:r>
            <a:r>
              <a:rPr/>
              <a:t>lots</a:t>
            </a:r>
            <a:r>
              <a:rPr/>
              <a:t> </a:t>
            </a:r>
            <a:r>
              <a:rPr/>
              <a:t>of</a:t>
            </a:r>
            <a:r>
              <a:rPr/>
              <a:t> </a:t>
            </a:r>
            <a:r>
              <a:rPr/>
              <a:t>themes.</a:t>
            </a:r>
            <a:r>
              <a:rPr/>
              <a:t> </a:t>
            </a:r>
            <a:r>
              <a:rPr/>
              <a:t>Axial</a:t>
            </a:r>
            <a:r>
              <a:rPr/>
              <a:t> </a:t>
            </a:r>
            <a:r>
              <a:rPr/>
              <a:t>coding</a:t>
            </a:r>
            <a:r>
              <a:rPr/>
              <a:t> </a:t>
            </a:r>
            <a:r>
              <a:rPr/>
              <a:t>looks</a:t>
            </a:r>
            <a:r>
              <a:rPr/>
              <a:t> </a:t>
            </a:r>
            <a:r>
              <a:rPr/>
              <a:t>at</a:t>
            </a:r>
            <a:r>
              <a:rPr/>
              <a:t> </a:t>
            </a:r>
            <a:r>
              <a:rPr/>
              <a:t>the</a:t>
            </a:r>
            <a:r>
              <a:rPr/>
              <a:t> </a:t>
            </a:r>
            <a:r>
              <a:rPr/>
              <a:t>relationships</a:t>
            </a:r>
            <a:r>
              <a:rPr/>
              <a:t> </a:t>
            </a:r>
            <a:r>
              <a:rPr/>
              <a:t>between</a:t>
            </a:r>
            <a:r>
              <a:rPr/>
              <a:t> </a:t>
            </a:r>
            <a:r>
              <a:rPr/>
              <a:t>themes,</a:t>
            </a:r>
            <a:r>
              <a:rPr/>
              <a:t> </a:t>
            </a:r>
            <a:r>
              <a:rPr/>
              <a:t>builds</a:t>
            </a:r>
            <a:r>
              <a:rPr/>
              <a:t> </a:t>
            </a:r>
            <a:r>
              <a:rPr/>
              <a:t>a</a:t>
            </a:r>
            <a:r>
              <a:rPr/>
              <a:t> </a:t>
            </a:r>
            <a:r>
              <a:rPr/>
              <a:t>superstructure</a:t>
            </a:r>
            <a:r>
              <a:rPr/>
              <a:t> </a:t>
            </a:r>
            <a:r>
              <a:rPr/>
              <a:t>of</a:t>
            </a:r>
            <a:r>
              <a:rPr/>
              <a:t> </a:t>
            </a:r>
            <a:r>
              <a:rPr/>
              <a:t>ideas.</a:t>
            </a:r>
          </a:p>
        </p:txBody>
      </p:sp>
      <p:sp>
        <p:nvSpPr>
          <p:cNvPr id="4" name="Slide Number Placeholder 3"/>
          <p:cNvSpPr>
            <a:spLocks noGrp="1"/>
          </p:cNvSpPr>
          <p:nvPr>
            <p:ph type="sldNum" sz="quarter" idx="10"/>
          </p:nvPr>
        </p:nvSpPr>
        <p:spPr/>
        <p:txBody>
          <a:bodyPr/>
          <a:lstStyle/>
          <a:p>
            <a:fld id="{18BDFEC3-8487-43E8-A154-7C12CBC1FFF2}" type="slidenum">
              <a:rPr lang="en-US"/>
              <a:t>230</a:t>
            </a:fld>
            <a:endParaRPr lang="en-US"/>
          </a:p>
        </p:txBody>
      </p:sp>
    </p:spTree>
  </p:cSld>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Software</a:t>
            </a:r>
            <a:r>
              <a:rPr/>
              <a:t> </a:t>
            </a:r>
            <a:r>
              <a:rPr/>
              <a:t>allows</a:t>
            </a:r>
            <a:r>
              <a:rPr/>
              <a:t> </a:t>
            </a:r>
            <a:r>
              <a:rPr/>
              <a:t>you</a:t>
            </a:r>
            <a:r>
              <a:rPr/>
              <a:t> </a:t>
            </a:r>
            <a:r>
              <a:rPr/>
              <a:t>to</a:t>
            </a:r>
            <a:r>
              <a:rPr/>
              <a:t> </a:t>
            </a:r>
            <a:r>
              <a:rPr/>
              <a:t>go</a:t>
            </a:r>
            <a:r>
              <a:rPr/>
              <a:t> </a:t>
            </a:r>
            <a:r>
              <a:rPr/>
              <a:t>back</a:t>
            </a:r>
            <a:r>
              <a:rPr/>
              <a:t> </a:t>
            </a:r>
            <a:r>
              <a:rPr/>
              <a:t>and</a:t>
            </a:r>
            <a:r>
              <a:rPr/>
              <a:t> </a:t>
            </a:r>
            <a:r>
              <a:rPr/>
              <a:t>forth</a:t>
            </a:r>
            <a:r>
              <a:rPr/>
              <a:t> </a:t>
            </a:r>
            <a:r>
              <a:rPr/>
              <a:t>between</a:t>
            </a:r>
            <a:r>
              <a:rPr/>
              <a:t> </a:t>
            </a:r>
            <a:r>
              <a:rPr/>
              <a:t>themes</a:t>
            </a:r>
            <a:r>
              <a:rPr/>
              <a:t> </a:t>
            </a:r>
            <a:r>
              <a:rPr/>
              <a:t>and</a:t>
            </a:r>
            <a:r>
              <a:rPr/>
              <a:t> </a:t>
            </a:r>
            <a:r>
              <a:rPr/>
              <a:t>the</a:t>
            </a:r>
            <a:r>
              <a:rPr/>
              <a:t> </a:t>
            </a:r>
            <a:r>
              <a:rPr/>
              <a:t>original</a:t>
            </a:r>
            <a:r>
              <a:rPr/>
              <a:t> </a:t>
            </a:r>
            <a:r>
              <a:rPr/>
              <a:t>text.</a:t>
            </a:r>
            <a:r>
              <a:rPr/>
              <a:t> </a:t>
            </a:r>
            <a:r>
              <a:rPr/>
              <a:t>Cross-referencing</a:t>
            </a:r>
            <a:r>
              <a:rPr/>
              <a:t> </a:t>
            </a:r>
            <a:r>
              <a:rPr/>
              <a:t>is</a:t>
            </a:r>
            <a:r>
              <a:rPr/>
              <a:t> </a:t>
            </a:r>
            <a:r>
              <a:rPr/>
              <a:t>important.</a:t>
            </a:r>
            <a:r>
              <a:rPr/>
              <a:t> </a:t>
            </a:r>
            <a:r>
              <a:rPr/>
              <a:t>Find</a:t>
            </a:r>
            <a:r>
              <a:rPr/>
              <a:t> </a:t>
            </a:r>
            <a:r>
              <a:rPr/>
              <a:t>examples</a:t>
            </a:r>
            <a:r>
              <a:rPr/>
              <a:t> </a:t>
            </a:r>
            <a:r>
              <a:rPr/>
              <a:t>easily.</a:t>
            </a:r>
            <a:r>
              <a:rPr/>
              <a:t> </a:t>
            </a:r>
            <a:r>
              <a:rPr/>
              <a:t>It</a:t>
            </a:r>
            <a:r>
              <a:rPr/>
              <a:t> </a:t>
            </a:r>
            <a:r>
              <a:rPr/>
              <a:t>helps</a:t>
            </a:r>
            <a:r>
              <a:rPr/>
              <a:t> </a:t>
            </a:r>
            <a:r>
              <a:rPr/>
              <a:t>provide</a:t>
            </a:r>
            <a:r>
              <a:rPr/>
              <a:t> </a:t>
            </a:r>
            <a:r>
              <a:rPr/>
              <a:t>validity</a:t>
            </a:r>
            <a:r>
              <a:rPr/>
              <a:t> </a:t>
            </a:r>
            <a:r>
              <a:rPr/>
              <a:t>checks.</a:t>
            </a:r>
            <a:r>
              <a:rPr/>
              <a:t> </a:t>
            </a:r>
            <a:r>
              <a:rPr/>
              <a:t>Does</a:t>
            </a:r>
            <a:r>
              <a:rPr/>
              <a:t> </a:t>
            </a:r>
            <a:r>
              <a:rPr/>
              <a:t>someone</a:t>
            </a:r>
            <a:r>
              <a:rPr/>
              <a:t> </a:t>
            </a:r>
            <a:r>
              <a:rPr/>
              <a:t>agree</a:t>
            </a:r>
            <a:r>
              <a:rPr/>
              <a:t> </a:t>
            </a:r>
            <a:r>
              <a:rPr/>
              <a:t>with</a:t>
            </a:r>
            <a:r>
              <a:rPr/>
              <a:t> </a:t>
            </a:r>
            <a:r>
              <a:rPr/>
              <a:t>your</a:t>
            </a:r>
            <a:r>
              <a:rPr/>
              <a:t> </a:t>
            </a:r>
            <a:r>
              <a:rPr/>
              <a:t>categorization.</a:t>
            </a:r>
          </a:p>
          <a:p>
            <a:pPr lvl="0" marL="0" indent="0">
              <a:buNone/>
            </a:pPr>
          </a:p>
          <a:p>
            <a:pPr lvl="0" marL="0" indent="0">
              <a:buNone/>
            </a:pPr>
            <a:r>
              <a:rPr/>
              <a:t>Categories</a:t>
            </a:r>
            <a:r>
              <a:rPr/>
              <a:t> </a:t>
            </a:r>
            <a:r>
              <a:rPr/>
              <a:t>need</a:t>
            </a:r>
            <a:r>
              <a:rPr/>
              <a:t> </a:t>
            </a:r>
            <a:r>
              <a:rPr/>
              <a:t>to</a:t>
            </a:r>
            <a:r>
              <a:rPr/>
              <a:t> </a:t>
            </a:r>
            <a:r>
              <a:rPr/>
              <a:t>be</a:t>
            </a:r>
            <a:r>
              <a:rPr/>
              <a:t> </a:t>
            </a:r>
            <a:r>
              <a:rPr/>
              <a:t>faithful</a:t>
            </a:r>
            <a:r>
              <a:rPr/>
              <a:t> </a:t>
            </a:r>
            <a:r>
              <a:rPr/>
              <a:t>to</a:t>
            </a:r>
            <a:r>
              <a:rPr/>
              <a:t> </a:t>
            </a:r>
            <a:r>
              <a:rPr/>
              <a:t>the</a:t>
            </a:r>
            <a:r>
              <a:rPr/>
              <a:t> </a:t>
            </a:r>
            <a:r>
              <a:rPr/>
              <a:t>data.</a:t>
            </a:r>
            <a:r>
              <a:rPr/>
              <a:t> </a:t>
            </a:r>
            <a:r>
              <a:rPr/>
              <a:t>This</a:t>
            </a:r>
            <a:r>
              <a:rPr/>
              <a:t> </a:t>
            </a:r>
            <a:r>
              <a:rPr/>
              <a:t>is</a:t>
            </a:r>
            <a:r>
              <a:rPr/>
              <a:t> </a:t>
            </a:r>
            <a:r>
              <a:rPr/>
              <a:t>internal</a:t>
            </a:r>
            <a:r>
              <a:rPr/>
              <a:t> </a:t>
            </a:r>
            <a:r>
              <a:rPr/>
              <a:t>validity.</a:t>
            </a:r>
            <a:r>
              <a:rPr/>
              <a:t> </a:t>
            </a:r>
            <a:r>
              <a:rPr/>
              <a:t>But</a:t>
            </a:r>
            <a:r>
              <a:rPr/>
              <a:t> </a:t>
            </a:r>
            <a:r>
              <a:rPr/>
              <a:t>you</a:t>
            </a:r>
            <a:r>
              <a:rPr/>
              <a:t> </a:t>
            </a:r>
            <a:r>
              <a:rPr/>
              <a:t>need</a:t>
            </a:r>
            <a:r>
              <a:rPr/>
              <a:t> </a:t>
            </a:r>
            <a:r>
              <a:rPr/>
              <a:t>to</a:t>
            </a:r>
            <a:r>
              <a:rPr/>
              <a:t> </a:t>
            </a:r>
            <a:r>
              <a:rPr/>
              <a:t>place</a:t>
            </a:r>
            <a:r>
              <a:rPr/>
              <a:t> </a:t>
            </a:r>
            <a:r>
              <a:rPr/>
              <a:t>this</a:t>
            </a:r>
            <a:r>
              <a:rPr/>
              <a:t> </a:t>
            </a:r>
            <a:r>
              <a:rPr/>
              <a:t>in</a:t>
            </a:r>
            <a:r>
              <a:rPr/>
              <a:t> </a:t>
            </a:r>
            <a:r>
              <a:rPr/>
              <a:t>a</a:t>
            </a:r>
            <a:r>
              <a:rPr/>
              <a:t> </a:t>
            </a:r>
            <a:r>
              <a:rPr/>
              <a:t>broader</a:t>
            </a:r>
            <a:r>
              <a:rPr/>
              <a:t> </a:t>
            </a:r>
            <a:r>
              <a:rPr/>
              <a:t>understanding.</a:t>
            </a:r>
          </a:p>
          <a:p>
            <a:pPr lvl="0" marL="0" indent="0">
              <a:buNone/>
            </a:pPr>
          </a:p>
          <a:p>
            <a:pPr lvl="0" marL="0" indent="0">
              <a:buNone/>
            </a:pPr>
            <a:r>
              <a:rPr/>
              <a:t>You</a:t>
            </a:r>
            <a:r>
              <a:rPr/>
              <a:t> </a:t>
            </a:r>
            <a:r>
              <a:rPr/>
              <a:t>need</a:t>
            </a:r>
            <a:r>
              <a:rPr/>
              <a:t> </a:t>
            </a:r>
            <a:r>
              <a:rPr/>
              <a:t>to</a:t>
            </a:r>
            <a:r>
              <a:rPr/>
              <a:t> </a:t>
            </a:r>
            <a:r>
              <a:rPr/>
              <a:t>be</a:t>
            </a:r>
            <a:r>
              <a:rPr/>
              <a:t> </a:t>
            </a:r>
            <a:r>
              <a:rPr/>
              <a:t>careful</a:t>
            </a:r>
            <a:r>
              <a:rPr/>
              <a:t> </a:t>
            </a:r>
            <a:r>
              <a:rPr/>
              <a:t>about</a:t>
            </a:r>
            <a:r>
              <a:rPr/>
              <a:t> </a:t>
            </a:r>
            <a:r>
              <a:rPr/>
              <a:t>trying</a:t>
            </a:r>
            <a:r>
              <a:rPr/>
              <a:t> </a:t>
            </a:r>
            <a:r>
              <a:rPr/>
              <a:t>to</a:t>
            </a:r>
            <a:r>
              <a:rPr/>
              <a:t> </a:t>
            </a:r>
            <a:r>
              <a:rPr/>
              <a:t>quantify</a:t>
            </a:r>
            <a:r>
              <a:rPr/>
              <a:t> </a:t>
            </a:r>
            <a:r>
              <a:rPr/>
              <a:t>this</a:t>
            </a:r>
            <a:r>
              <a:rPr/>
              <a:t> </a:t>
            </a:r>
            <a:r>
              <a:rPr/>
              <a:t>too</a:t>
            </a:r>
            <a:r>
              <a:rPr/>
              <a:t> </a:t>
            </a:r>
            <a:r>
              <a:rPr/>
              <a:t>much.</a:t>
            </a:r>
            <a:r>
              <a:rPr/>
              <a:t> </a:t>
            </a:r>
            <a:r>
              <a:rPr/>
              <a:t>Keep</a:t>
            </a:r>
            <a:r>
              <a:rPr/>
              <a:t> </a:t>
            </a:r>
            <a:r>
              <a:rPr/>
              <a:t>in</a:t>
            </a:r>
            <a:r>
              <a:rPr/>
              <a:t> </a:t>
            </a:r>
            <a:r>
              <a:rPr/>
              <a:t>mind</a:t>
            </a:r>
            <a:r>
              <a:rPr/>
              <a:t> </a:t>
            </a:r>
            <a:r>
              <a:rPr/>
              <a:t>that</a:t>
            </a:r>
            <a:r>
              <a:rPr/>
              <a:t> </a:t>
            </a:r>
            <a:r>
              <a:rPr/>
              <a:t>just</a:t>
            </a:r>
            <a:r>
              <a:rPr/>
              <a:t> </a:t>
            </a:r>
            <a:r>
              <a:rPr/>
              <a:t>because</a:t>
            </a:r>
            <a:r>
              <a:rPr/>
              <a:t> </a:t>
            </a:r>
            <a:r>
              <a:rPr/>
              <a:t>someone</a:t>
            </a:r>
            <a:r>
              <a:rPr/>
              <a:t> </a:t>
            </a:r>
            <a:r>
              <a:rPr/>
              <a:t>talks</a:t>
            </a:r>
            <a:r>
              <a:rPr/>
              <a:t> </a:t>
            </a:r>
            <a:r>
              <a:rPr/>
              <a:t>about</a:t>
            </a:r>
            <a:r>
              <a:rPr/>
              <a:t> </a:t>
            </a:r>
            <a:r>
              <a:rPr/>
              <a:t>something</a:t>
            </a:r>
            <a:r>
              <a:rPr/>
              <a:t> </a:t>
            </a:r>
            <a:r>
              <a:rPr/>
              <a:t>a</a:t>
            </a:r>
            <a:r>
              <a:rPr/>
              <a:t> </a:t>
            </a:r>
            <a:r>
              <a:rPr/>
              <a:t>lot</a:t>
            </a:r>
            <a:r>
              <a:rPr/>
              <a:t> </a:t>
            </a:r>
            <a:r>
              <a:rPr/>
              <a:t>does</a:t>
            </a:r>
            <a:r>
              <a:rPr/>
              <a:t> </a:t>
            </a:r>
            <a:r>
              <a:rPr/>
              <a:t>not</a:t>
            </a:r>
            <a:r>
              <a:rPr/>
              <a:t> </a:t>
            </a:r>
            <a:r>
              <a:rPr/>
              <a:t>mean</a:t>
            </a:r>
            <a:r>
              <a:rPr/>
              <a:t> </a:t>
            </a:r>
            <a:r>
              <a:rPr/>
              <a:t>that</a:t>
            </a:r>
            <a:r>
              <a:rPr/>
              <a:t> </a:t>
            </a:r>
            <a:r>
              <a:rPr/>
              <a:t>this</a:t>
            </a:r>
            <a:r>
              <a:rPr/>
              <a:t> </a:t>
            </a:r>
            <a:r>
              <a:rPr/>
              <a:t>is</a:t>
            </a:r>
            <a:r>
              <a:rPr/>
              <a:t> </a:t>
            </a:r>
            <a:r>
              <a:rPr/>
              <a:t>the</a:t>
            </a:r>
            <a:r>
              <a:rPr/>
              <a:t> </a:t>
            </a:r>
            <a:r>
              <a:rPr/>
              <a:t>most</a:t>
            </a:r>
            <a:r>
              <a:rPr/>
              <a:t> </a:t>
            </a:r>
            <a:r>
              <a:rPr/>
              <a:t>important</a:t>
            </a:r>
            <a:r>
              <a:rPr/>
              <a:t> </a:t>
            </a:r>
            <a:r>
              <a:rPr/>
              <a:t>thing</a:t>
            </a:r>
            <a:r>
              <a:rPr/>
              <a:t> </a:t>
            </a:r>
            <a:r>
              <a:rPr/>
              <a:t>to</a:t>
            </a:r>
            <a:r>
              <a:rPr/>
              <a:t> </a:t>
            </a:r>
            <a:r>
              <a:rPr/>
              <a:t>them.</a:t>
            </a:r>
            <a:r>
              <a:rPr/>
              <a:t> </a:t>
            </a:r>
            <a:r>
              <a:rPr/>
              <a:t>The</a:t>
            </a:r>
            <a:r>
              <a:rPr/>
              <a:t> </a:t>
            </a:r>
            <a:r>
              <a:rPr/>
              <a:t>most</a:t>
            </a:r>
            <a:r>
              <a:rPr/>
              <a:t> </a:t>
            </a:r>
            <a:r>
              <a:rPr/>
              <a:t>important</a:t>
            </a:r>
            <a:r>
              <a:rPr/>
              <a:t> </a:t>
            </a:r>
            <a:r>
              <a:rPr/>
              <a:t>thing</a:t>
            </a:r>
            <a:r>
              <a:rPr/>
              <a:t> </a:t>
            </a:r>
            <a:r>
              <a:rPr/>
              <a:t>might</a:t>
            </a:r>
            <a:r>
              <a:rPr/>
              <a:t> </a:t>
            </a:r>
            <a:r>
              <a:rPr/>
              <a:t>be</a:t>
            </a:r>
            <a:r>
              <a:rPr/>
              <a:t> </a:t>
            </a:r>
            <a:r>
              <a:rPr/>
              <a:t>something</a:t>
            </a:r>
            <a:r>
              <a:rPr/>
              <a:t> </a:t>
            </a:r>
            <a:r>
              <a:rPr/>
              <a:t>that</a:t>
            </a:r>
            <a:r>
              <a:rPr/>
              <a:t> </a:t>
            </a:r>
            <a:r>
              <a:rPr/>
              <a:t>people</a:t>
            </a:r>
            <a:r>
              <a:rPr/>
              <a:t> </a:t>
            </a:r>
            <a:r>
              <a:rPr/>
              <a:t>are</a:t>
            </a:r>
            <a:r>
              <a:rPr/>
              <a:t> </a:t>
            </a:r>
            <a:r>
              <a:rPr/>
              <a:t>uncomfortable</a:t>
            </a:r>
            <a:r>
              <a:rPr/>
              <a:t> </a:t>
            </a:r>
            <a:r>
              <a:rPr/>
              <a:t>talking</a:t>
            </a:r>
            <a:r>
              <a:rPr/>
              <a:t> </a:t>
            </a:r>
            <a:r>
              <a:rPr/>
              <a:t>about.</a:t>
            </a:r>
          </a:p>
        </p:txBody>
      </p:sp>
      <p:sp>
        <p:nvSpPr>
          <p:cNvPr id="4" name="Slide Number Placeholder 3"/>
          <p:cNvSpPr>
            <a:spLocks noGrp="1"/>
          </p:cNvSpPr>
          <p:nvPr>
            <p:ph type="sldNum" sz="quarter" idx="10"/>
          </p:nvPr>
        </p:nvSpPr>
        <p:spPr/>
        <p:txBody>
          <a:bodyPr/>
          <a:lstStyle/>
          <a:p>
            <a:fld id="{18BDFEC3-8487-43E8-A154-7C12CBC1FFF2}" type="slidenum">
              <a:rPr lang="en-US"/>
              <a:t>231</a:t>
            </a:fld>
            <a:endParaRPr lang="en-US"/>
          </a:p>
        </p:txBody>
      </p:sp>
    </p:spTree>
  </p:cSld>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Phrasing</a:t>
            </a:r>
            <a:r>
              <a:rPr/>
              <a:t> </a:t>
            </a:r>
            <a:r>
              <a:rPr/>
              <a:t>of</a:t>
            </a:r>
            <a:r>
              <a:rPr/>
              <a:t> </a:t>
            </a:r>
            <a:r>
              <a:rPr/>
              <a:t>the</a:t>
            </a:r>
            <a:r>
              <a:rPr/>
              <a:t> </a:t>
            </a:r>
            <a:r>
              <a:rPr/>
              <a:t>person</a:t>
            </a:r>
            <a:r>
              <a:rPr/>
              <a:t> </a:t>
            </a:r>
            <a:r>
              <a:rPr/>
              <a:t>versus</a:t>
            </a:r>
            <a:r>
              <a:rPr/>
              <a:t> </a:t>
            </a:r>
            <a:r>
              <a:rPr/>
              <a:t>observations</a:t>
            </a:r>
            <a:r>
              <a:rPr/>
              <a:t> </a:t>
            </a:r>
            <a:r>
              <a:rPr/>
              <a:t>generated</a:t>
            </a:r>
            <a:r>
              <a:rPr/>
              <a:t> </a:t>
            </a:r>
            <a:r>
              <a:rPr/>
              <a:t>by</a:t>
            </a:r>
            <a:r>
              <a:rPr/>
              <a:t> </a:t>
            </a:r>
            <a:r>
              <a:rPr/>
              <a:t>the</a:t>
            </a:r>
            <a:r>
              <a:rPr/>
              <a:t> </a:t>
            </a:r>
            <a:r>
              <a:rPr/>
              <a:t>researcher.</a:t>
            </a:r>
            <a:r>
              <a:rPr/>
              <a:t> </a:t>
            </a:r>
            <a:r>
              <a:rPr/>
              <a:t>Labels</a:t>
            </a:r>
            <a:r>
              <a:rPr/>
              <a:t> </a:t>
            </a:r>
            <a:r>
              <a:rPr/>
              <a:t>should</a:t>
            </a:r>
            <a:r>
              <a:rPr/>
              <a:t> </a:t>
            </a:r>
            <a:r>
              <a:rPr/>
              <a:t>be</a:t>
            </a:r>
            <a:r>
              <a:rPr/>
              <a:t> </a:t>
            </a:r>
            <a:r>
              <a:rPr/>
              <a:t>considered</a:t>
            </a:r>
            <a:r>
              <a:rPr/>
              <a:t> </a:t>
            </a:r>
            <a:r>
              <a:rPr/>
              <a:t>as</a:t>
            </a:r>
            <a:r>
              <a:rPr/>
              <a:t> </a:t>
            </a:r>
            <a:r>
              <a:rPr/>
              <a:t>provisional</a:t>
            </a:r>
            <a:r>
              <a:rPr/>
              <a:t> </a:t>
            </a:r>
            <a:r>
              <a:rPr/>
              <a:t>as</a:t>
            </a:r>
            <a:r>
              <a:rPr/>
              <a:t> </a:t>
            </a:r>
            <a:r>
              <a:rPr/>
              <a:t>you</a:t>
            </a:r>
            <a:r>
              <a:rPr/>
              <a:t> </a:t>
            </a:r>
            <a:r>
              <a:rPr/>
              <a:t>work</a:t>
            </a:r>
            <a:r>
              <a:rPr/>
              <a:t> </a:t>
            </a:r>
            <a:r>
              <a:rPr/>
              <a:t>with</a:t>
            </a:r>
            <a:r>
              <a:rPr/>
              <a:t> </a:t>
            </a:r>
            <a:r>
              <a:rPr/>
              <a:t>more</a:t>
            </a:r>
            <a:r>
              <a:rPr/>
              <a:t> </a:t>
            </a:r>
            <a:r>
              <a:rPr/>
              <a:t>complete</a:t>
            </a:r>
            <a:r>
              <a:rPr/>
              <a:t> </a:t>
            </a:r>
            <a:r>
              <a:rPr/>
              <a:t>information.</a:t>
            </a:r>
            <a:r>
              <a:rPr/>
              <a:t> </a:t>
            </a:r>
            <a:r>
              <a:rPr/>
              <a:t>It</a:t>
            </a:r>
            <a:r>
              <a:rPr/>
              <a:t> </a:t>
            </a:r>
            <a:r>
              <a:rPr/>
              <a:t>is</a:t>
            </a:r>
            <a:r>
              <a:rPr/>
              <a:t> </a:t>
            </a:r>
            <a:r>
              <a:rPr/>
              <a:t>an</a:t>
            </a:r>
            <a:r>
              <a:rPr/>
              <a:t> </a:t>
            </a:r>
            <a:r>
              <a:rPr/>
              <a:t>iterative</a:t>
            </a:r>
            <a:r>
              <a:rPr/>
              <a:t> </a:t>
            </a:r>
            <a:r>
              <a:rPr/>
              <a:t>process.</a:t>
            </a:r>
            <a:r>
              <a:rPr/>
              <a:t> </a:t>
            </a:r>
            <a:r>
              <a:rPr/>
              <a:t>Go</a:t>
            </a:r>
            <a:r>
              <a:rPr/>
              <a:t> </a:t>
            </a:r>
            <a:r>
              <a:rPr/>
              <a:t>back</a:t>
            </a:r>
            <a:r>
              <a:rPr/>
              <a:t> </a:t>
            </a:r>
            <a:r>
              <a:rPr/>
              <a:t>to</a:t>
            </a:r>
            <a:r>
              <a:rPr/>
              <a:t> </a:t>
            </a:r>
            <a:r>
              <a:rPr/>
              <a:t>original</a:t>
            </a:r>
            <a:r>
              <a:rPr/>
              <a:t> </a:t>
            </a:r>
            <a:r>
              <a:rPr/>
              <a:t>data.</a:t>
            </a:r>
            <a:r>
              <a:rPr/>
              <a:t> </a:t>
            </a:r>
            <a:r>
              <a:rPr/>
              <a:t>You’re</a:t>
            </a:r>
            <a:r>
              <a:rPr/>
              <a:t> </a:t>
            </a:r>
            <a:r>
              <a:rPr/>
              <a:t>looking</a:t>
            </a:r>
            <a:r>
              <a:rPr/>
              <a:t> </a:t>
            </a:r>
            <a:r>
              <a:rPr/>
              <a:t>at</a:t>
            </a:r>
            <a:r>
              <a:rPr/>
              <a:t> </a:t>
            </a:r>
            <a:r>
              <a:rPr/>
              <a:t>the</a:t>
            </a:r>
            <a:r>
              <a:rPr/>
              <a:t> </a:t>
            </a:r>
            <a:r>
              <a:rPr/>
              <a:t>specific</a:t>
            </a:r>
            <a:r>
              <a:rPr/>
              <a:t> </a:t>
            </a:r>
            <a:r>
              <a:rPr/>
              <a:t>of</a:t>
            </a:r>
            <a:r>
              <a:rPr/>
              <a:t> </a:t>
            </a:r>
            <a:r>
              <a:rPr/>
              <a:t>what’s</a:t>
            </a:r>
            <a:r>
              <a:rPr/>
              <a:t> </a:t>
            </a:r>
            <a:r>
              <a:rPr/>
              <a:t>been</a:t>
            </a:r>
            <a:r>
              <a:rPr/>
              <a:t> </a:t>
            </a:r>
            <a:r>
              <a:rPr/>
              <a:t>told</a:t>
            </a:r>
            <a:r>
              <a:rPr/>
              <a:t> </a:t>
            </a:r>
            <a:r>
              <a:rPr/>
              <a:t>versus</a:t>
            </a:r>
            <a:r>
              <a:rPr/>
              <a:t> </a:t>
            </a:r>
            <a:r>
              <a:rPr/>
              <a:t>a</a:t>
            </a:r>
            <a:r>
              <a:rPr/>
              <a:t> </a:t>
            </a:r>
            <a:r>
              <a:rPr/>
              <a:t>broader</a:t>
            </a:r>
            <a:r>
              <a:rPr/>
              <a:t> </a:t>
            </a:r>
            <a:r>
              <a:rPr/>
              <a:t>understanding.</a:t>
            </a:r>
          </a:p>
          <a:p>
            <a:pPr lvl="0" marL="0" indent="0">
              <a:buNone/>
            </a:pPr>
          </a:p>
          <a:p>
            <a:pPr lvl="0" marL="0" indent="0">
              <a:buNone/>
            </a:pPr>
            <a:r>
              <a:rPr/>
              <a:t>Establishing</a:t>
            </a:r>
            <a:r>
              <a:rPr/>
              <a:t> </a:t>
            </a:r>
            <a:r>
              <a:rPr/>
              <a:t>the</a:t>
            </a:r>
            <a:r>
              <a:rPr/>
              <a:t> </a:t>
            </a:r>
            <a:r>
              <a:rPr/>
              <a:t>criteria</a:t>
            </a:r>
            <a:r>
              <a:rPr/>
              <a:t> </a:t>
            </a:r>
            <a:r>
              <a:rPr/>
              <a:t>may</a:t>
            </a:r>
            <a:r>
              <a:rPr/>
              <a:t> </a:t>
            </a:r>
            <a:r>
              <a:rPr/>
              <a:t>depend</a:t>
            </a:r>
            <a:r>
              <a:rPr/>
              <a:t> </a:t>
            </a:r>
            <a:r>
              <a:rPr/>
              <a:t>on</a:t>
            </a:r>
            <a:r>
              <a:rPr/>
              <a:t> </a:t>
            </a:r>
            <a:r>
              <a:rPr/>
              <a:t>how</a:t>
            </a:r>
            <a:r>
              <a:rPr/>
              <a:t> </a:t>
            </a:r>
            <a:r>
              <a:rPr/>
              <a:t>many</a:t>
            </a:r>
            <a:r>
              <a:rPr/>
              <a:t> </a:t>
            </a:r>
            <a:r>
              <a:rPr/>
              <a:t>people</a:t>
            </a:r>
            <a:r>
              <a:rPr/>
              <a:t> </a:t>
            </a:r>
            <a:r>
              <a:rPr/>
              <a:t>are</a:t>
            </a:r>
            <a:r>
              <a:rPr/>
              <a:t> </a:t>
            </a:r>
            <a:r>
              <a:rPr/>
              <a:t>doing</a:t>
            </a:r>
            <a:r>
              <a:rPr/>
              <a:t> </a:t>
            </a:r>
            <a:r>
              <a:rPr/>
              <a:t>the</a:t>
            </a:r>
            <a:r>
              <a:rPr/>
              <a:t> </a:t>
            </a:r>
            <a:r>
              <a:rPr/>
              <a:t>coding.</a:t>
            </a:r>
            <a:r>
              <a:rPr/>
              <a:t> </a:t>
            </a:r>
            <a:r>
              <a:rPr/>
              <a:t>If</a:t>
            </a:r>
            <a:r>
              <a:rPr/>
              <a:t> </a:t>
            </a:r>
            <a:r>
              <a:rPr/>
              <a:t>you</a:t>
            </a:r>
            <a:r>
              <a:rPr/>
              <a:t> </a:t>
            </a:r>
            <a:r>
              <a:rPr/>
              <a:t>don’t</a:t>
            </a:r>
            <a:r>
              <a:rPr/>
              <a:t> </a:t>
            </a:r>
            <a:r>
              <a:rPr/>
              <a:t>have</a:t>
            </a:r>
            <a:r>
              <a:rPr/>
              <a:t> </a:t>
            </a:r>
            <a:r>
              <a:rPr/>
              <a:t>a</a:t>
            </a:r>
            <a:r>
              <a:rPr/>
              <a:t> </a:t>
            </a:r>
            <a:r>
              <a:rPr/>
              <a:t>pre-existing</a:t>
            </a:r>
            <a:r>
              <a:rPr/>
              <a:t> </a:t>
            </a:r>
            <a:r>
              <a:rPr/>
              <a:t>structure,</a:t>
            </a:r>
            <a:r>
              <a:rPr/>
              <a:t> </a:t>
            </a:r>
            <a:r>
              <a:rPr/>
              <a:t>the</a:t>
            </a:r>
            <a:r>
              <a:rPr/>
              <a:t> </a:t>
            </a:r>
            <a:r>
              <a:rPr/>
              <a:t>coding</a:t>
            </a:r>
            <a:r>
              <a:rPr/>
              <a:t> </a:t>
            </a:r>
            <a:r>
              <a:rPr/>
              <a:t>may</a:t>
            </a:r>
            <a:r>
              <a:rPr/>
              <a:t> </a:t>
            </a:r>
            <a:r>
              <a:rPr/>
              <a:t>evolve</a:t>
            </a:r>
            <a:r>
              <a:rPr/>
              <a:t> </a:t>
            </a:r>
            <a:r>
              <a:rPr/>
              <a:t>and</a:t>
            </a:r>
            <a:r>
              <a:rPr/>
              <a:t> </a:t>
            </a:r>
            <a:r>
              <a:rPr/>
              <a:t>may</a:t>
            </a:r>
            <a:r>
              <a:rPr/>
              <a:t> </a:t>
            </a:r>
            <a:r>
              <a:rPr/>
              <a:t>involve</a:t>
            </a:r>
            <a:r>
              <a:rPr/>
              <a:t> </a:t>
            </a:r>
            <a:r>
              <a:rPr/>
              <a:t>100%</a:t>
            </a:r>
            <a:r>
              <a:rPr/>
              <a:t> </a:t>
            </a:r>
            <a:r>
              <a:rPr/>
              <a:t>review</a:t>
            </a:r>
            <a:r>
              <a:rPr/>
              <a:t> </a:t>
            </a:r>
            <a:r>
              <a:rPr/>
              <a:t>(both</a:t>
            </a:r>
            <a:r>
              <a:rPr/>
              <a:t> </a:t>
            </a:r>
            <a:r>
              <a:rPr/>
              <a:t>raters</a:t>
            </a:r>
            <a:r>
              <a:rPr/>
              <a:t> </a:t>
            </a:r>
            <a:r>
              <a:rPr/>
              <a:t>review</a:t>
            </a:r>
            <a:r>
              <a:rPr/>
              <a:t> </a:t>
            </a:r>
            <a:r>
              <a:rPr/>
              <a:t>everything</a:t>
            </a:r>
            <a:r>
              <a:rPr/>
              <a:t> </a:t>
            </a:r>
            <a:r>
              <a:rPr/>
              <a:t>and</a:t>
            </a:r>
            <a:r>
              <a:rPr/>
              <a:t> </a:t>
            </a:r>
            <a:r>
              <a:rPr/>
              <a:t>resolve</a:t>
            </a:r>
            <a:r>
              <a:rPr/>
              <a:t> </a:t>
            </a:r>
            <a:r>
              <a:rPr/>
              <a:t>discrepancy).</a:t>
            </a:r>
            <a:r>
              <a:rPr/>
              <a:t> </a:t>
            </a:r>
            <a:r>
              <a:rPr/>
              <a:t>Then</a:t>
            </a:r>
            <a:r>
              <a:rPr/>
              <a:t> </a:t>
            </a:r>
            <a:r>
              <a:rPr/>
              <a:t>a</a:t>
            </a:r>
            <a:r>
              <a:rPr/>
              <a:t> </a:t>
            </a:r>
            <a:r>
              <a:rPr/>
              <a:t>third</a:t>
            </a:r>
            <a:r>
              <a:rPr/>
              <a:t> </a:t>
            </a:r>
            <a:r>
              <a:rPr/>
              <a:t>person</a:t>
            </a:r>
            <a:r>
              <a:rPr/>
              <a:t> </a:t>
            </a:r>
            <a:r>
              <a:rPr/>
              <a:t>does</a:t>
            </a:r>
            <a:r>
              <a:rPr/>
              <a:t> </a:t>
            </a:r>
            <a:r>
              <a:rPr/>
              <a:t>an</a:t>
            </a:r>
            <a:r>
              <a:rPr/>
              <a:t> </a:t>
            </a:r>
            <a:r>
              <a:rPr/>
              <a:t>audit.</a:t>
            </a:r>
          </a:p>
        </p:txBody>
      </p:sp>
      <p:sp>
        <p:nvSpPr>
          <p:cNvPr id="4" name="Slide Number Placeholder 3"/>
          <p:cNvSpPr>
            <a:spLocks noGrp="1"/>
          </p:cNvSpPr>
          <p:nvPr>
            <p:ph type="sldNum" sz="quarter" idx="10"/>
          </p:nvPr>
        </p:nvSpPr>
        <p:spPr/>
        <p:txBody>
          <a:bodyPr/>
          <a:lstStyle/>
          <a:p>
            <a:fld id="{18BDFEC3-8487-43E8-A154-7C12CBC1FFF2}" type="slidenum">
              <a:rPr lang="en-US"/>
              <a:t>233</a:t>
            </a:fld>
            <a:endParaRPr lang="en-US"/>
          </a:p>
        </p:txBody>
      </p:sp>
    </p:spTree>
  </p:cSld>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The</a:t>
            </a:r>
            <a:r>
              <a:rPr/>
              <a:t> </a:t>
            </a:r>
            <a:r>
              <a:rPr/>
              <a:t>focus</a:t>
            </a:r>
            <a:r>
              <a:rPr/>
              <a:t> </a:t>
            </a:r>
            <a:r>
              <a:rPr/>
              <a:t>is</a:t>
            </a:r>
            <a:r>
              <a:rPr/>
              <a:t> </a:t>
            </a:r>
            <a:r>
              <a:rPr/>
              <a:t>on</a:t>
            </a:r>
            <a:r>
              <a:rPr/>
              <a:t> </a:t>
            </a:r>
            <a:r>
              <a:rPr/>
              <a:t>direct</a:t>
            </a:r>
            <a:r>
              <a:rPr/>
              <a:t> </a:t>
            </a:r>
            <a:r>
              <a:rPr/>
              <a:t>observation.</a:t>
            </a:r>
            <a:r>
              <a:rPr/>
              <a:t> </a:t>
            </a:r>
            <a:r>
              <a:rPr/>
              <a:t>The</a:t>
            </a:r>
            <a:r>
              <a:rPr/>
              <a:t> </a:t>
            </a:r>
            <a:r>
              <a:rPr/>
              <a:t>more</a:t>
            </a:r>
            <a:r>
              <a:rPr/>
              <a:t> </a:t>
            </a:r>
            <a:r>
              <a:rPr/>
              <a:t>natural</a:t>
            </a:r>
            <a:r>
              <a:rPr/>
              <a:t> </a:t>
            </a:r>
            <a:r>
              <a:rPr/>
              <a:t>the</a:t>
            </a:r>
            <a:r>
              <a:rPr/>
              <a:t> </a:t>
            </a:r>
            <a:r>
              <a:rPr/>
              <a:t>setting,</a:t>
            </a:r>
            <a:r>
              <a:rPr/>
              <a:t> </a:t>
            </a:r>
            <a:r>
              <a:rPr/>
              <a:t>the</a:t>
            </a:r>
            <a:r>
              <a:rPr/>
              <a:t> </a:t>
            </a:r>
            <a:r>
              <a:rPr/>
              <a:t>less</a:t>
            </a:r>
            <a:r>
              <a:rPr/>
              <a:t> </a:t>
            </a:r>
            <a:r>
              <a:rPr/>
              <a:t>control</a:t>
            </a:r>
            <a:r>
              <a:rPr/>
              <a:t> </a:t>
            </a:r>
            <a:r>
              <a:rPr/>
              <a:t>you</a:t>
            </a:r>
            <a:r>
              <a:rPr/>
              <a:t> </a:t>
            </a:r>
            <a:r>
              <a:rPr/>
              <a:t>have.</a:t>
            </a:r>
            <a:r>
              <a:rPr/>
              <a:t> </a:t>
            </a:r>
            <a:r>
              <a:rPr/>
              <a:t>This</a:t>
            </a:r>
            <a:r>
              <a:rPr/>
              <a:t> </a:t>
            </a:r>
            <a:r>
              <a:rPr/>
              <a:t>might</a:t>
            </a:r>
            <a:r>
              <a:rPr/>
              <a:t> </a:t>
            </a:r>
            <a:r>
              <a:rPr/>
              <a:t>hurt</a:t>
            </a:r>
            <a:r>
              <a:rPr/>
              <a:t> </a:t>
            </a:r>
            <a:r>
              <a:rPr/>
              <a:t>the</a:t>
            </a:r>
            <a:r>
              <a:rPr/>
              <a:t> </a:t>
            </a:r>
            <a:r>
              <a:rPr/>
              <a:t>internal</a:t>
            </a:r>
            <a:r>
              <a:rPr/>
              <a:t> </a:t>
            </a:r>
            <a:r>
              <a:rPr/>
              <a:t>validity</a:t>
            </a:r>
            <a:r>
              <a:rPr/>
              <a:t> </a:t>
            </a:r>
            <a:r>
              <a:rPr/>
              <a:t>of</a:t>
            </a:r>
            <a:r>
              <a:rPr/>
              <a:t> </a:t>
            </a:r>
            <a:r>
              <a:rPr/>
              <a:t>the</a:t>
            </a:r>
            <a:r>
              <a:rPr/>
              <a:t> </a:t>
            </a:r>
            <a:r>
              <a:rPr/>
              <a:t>study.</a:t>
            </a:r>
            <a:r>
              <a:rPr/>
              <a:t> </a:t>
            </a:r>
            <a:r>
              <a:rPr/>
              <a:t>It</a:t>
            </a:r>
            <a:r>
              <a:rPr/>
              <a:t> </a:t>
            </a:r>
            <a:r>
              <a:rPr/>
              <a:t>is</a:t>
            </a:r>
            <a:r>
              <a:rPr/>
              <a:t> </a:t>
            </a:r>
            <a:r>
              <a:rPr/>
              <a:t>a</a:t>
            </a:r>
            <a:r>
              <a:rPr/>
              <a:t> </a:t>
            </a:r>
            <a:r>
              <a:rPr/>
              <a:t>trade-off.</a:t>
            </a:r>
          </a:p>
          <a:p>
            <a:pPr lvl="0" marL="0" indent="0">
              <a:buNone/>
            </a:pPr>
          </a:p>
          <a:p>
            <a:pPr lvl="0" marL="0" indent="0">
              <a:buNone/>
            </a:pPr>
            <a:r>
              <a:rPr/>
              <a:t>How</a:t>
            </a:r>
            <a:r>
              <a:rPr/>
              <a:t> </a:t>
            </a:r>
            <a:r>
              <a:rPr/>
              <a:t>much</a:t>
            </a:r>
            <a:r>
              <a:rPr/>
              <a:t> </a:t>
            </a:r>
            <a:r>
              <a:rPr/>
              <a:t>does</a:t>
            </a:r>
            <a:r>
              <a:rPr/>
              <a:t> </a:t>
            </a:r>
            <a:r>
              <a:rPr/>
              <a:t>the</a:t>
            </a:r>
            <a:r>
              <a:rPr/>
              <a:t> </a:t>
            </a:r>
            <a:r>
              <a:rPr/>
              <a:t>observer</a:t>
            </a:r>
            <a:r>
              <a:rPr/>
              <a:t> </a:t>
            </a:r>
            <a:r>
              <a:rPr/>
              <a:t>participate.</a:t>
            </a:r>
            <a:r>
              <a:rPr/>
              <a:t> </a:t>
            </a:r>
            <a:r>
              <a:rPr/>
              <a:t>In</a:t>
            </a:r>
            <a:r>
              <a:rPr/>
              <a:t> </a:t>
            </a:r>
            <a:r>
              <a:rPr/>
              <a:t>interviews</a:t>
            </a:r>
            <a:r>
              <a:rPr/>
              <a:t> </a:t>
            </a:r>
            <a:r>
              <a:rPr/>
              <a:t>and</a:t>
            </a:r>
            <a:r>
              <a:rPr/>
              <a:t> </a:t>
            </a:r>
            <a:r>
              <a:rPr/>
              <a:t>focus</a:t>
            </a:r>
            <a:r>
              <a:rPr/>
              <a:t> </a:t>
            </a:r>
            <a:r>
              <a:rPr/>
              <a:t>groups,</a:t>
            </a:r>
            <a:r>
              <a:rPr/>
              <a:t> </a:t>
            </a:r>
            <a:r>
              <a:rPr/>
              <a:t>there</a:t>
            </a:r>
            <a:r>
              <a:rPr/>
              <a:t> </a:t>
            </a:r>
            <a:r>
              <a:rPr/>
              <a:t>is</a:t>
            </a:r>
            <a:r>
              <a:rPr/>
              <a:t> </a:t>
            </a:r>
            <a:r>
              <a:rPr/>
              <a:t>a</a:t>
            </a:r>
            <a:r>
              <a:rPr/>
              <a:t> </a:t>
            </a:r>
            <a:r>
              <a:rPr/>
              <a:t>very</a:t>
            </a:r>
            <a:r>
              <a:rPr/>
              <a:t> </a:t>
            </a:r>
            <a:r>
              <a:rPr/>
              <a:t>clear</a:t>
            </a:r>
            <a:r>
              <a:rPr/>
              <a:t> </a:t>
            </a:r>
            <a:r>
              <a:rPr/>
              <a:t>high</a:t>
            </a:r>
            <a:r>
              <a:rPr/>
              <a:t> </a:t>
            </a:r>
            <a:r>
              <a:rPr/>
              <a:t>level</a:t>
            </a:r>
            <a:r>
              <a:rPr/>
              <a:t> </a:t>
            </a:r>
            <a:r>
              <a:rPr/>
              <a:t>of</a:t>
            </a:r>
            <a:r>
              <a:rPr/>
              <a:t> </a:t>
            </a:r>
            <a:r>
              <a:rPr/>
              <a:t>participation.</a:t>
            </a:r>
            <a:r>
              <a:rPr/>
              <a:t> </a:t>
            </a:r>
            <a:r>
              <a:rPr/>
              <a:t>On</a:t>
            </a:r>
            <a:r>
              <a:rPr/>
              <a:t> </a:t>
            </a:r>
            <a:r>
              <a:rPr/>
              <a:t>the</a:t>
            </a:r>
            <a:r>
              <a:rPr/>
              <a:t> </a:t>
            </a:r>
            <a:r>
              <a:rPr/>
              <a:t>other</a:t>
            </a:r>
            <a:r>
              <a:rPr/>
              <a:t> </a:t>
            </a:r>
            <a:r>
              <a:rPr/>
              <a:t>extreme,</a:t>
            </a:r>
            <a:r>
              <a:rPr/>
              <a:t> </a:t>
            </a:r>
            <a:r>
              <a:rPr/>
              <a:t>observation</a:t>
            </a:r>
            <a:r>
              <a:rPr/>
              <a:t> </a:t>
            </a:r>
            <a:r>
              <a:rPr/>
              <a:t>in</a:t>
            </a:r>
            <a:r>
              <a:rPr/>
              <a:t> </a:t>
            </a:r>
            <a:r>
              <a:rPr/>
              <a:t>public</a:t>
            </a:r>
            <a:r>
              <a:rPr/>
              <a:t> </a:t>
            </a:r>
            <a:r>
              <a:rPr/>
              <a:t>places</a:t>
            </a:r>
            <a:r>
              <a:rPr/>
              <a:t> </a:t>
            </a:r>
            <a:r>
              <a:rPr/>
              <a:t>might</a:t>
            </a:r>
            <a:r>
              <a:rPr/>
              <a:t> </a:t>
            </a:r>
            <a:r>
              <a:rPr/>
              <a:t>not</a:t>
            </a:r>
            <a:r>
              <a:rPr/>
              <a:t> </a:t>
            </a:r>
            <a:r>
              <a:rPr/>
              <a:t>have</a:t>
            </a:r>
            <a:r>
              <a:rPr/>
              <a:t> </a:t>
            </a:r>
            <a:r>
              <a:rPr/>
              <a:t>any</a:t>
            </a:r>
            <a:r>
              <a:rPr/>
              <a:t> </a:t>
            </a:r>
            <a:r>
              <a:rPr/>
              <a:t>knowledge</a:t>
            </a:r>
            <a:r>
              <a:rPr/>
              <a:t> </a:t>
            </a:r>
            <a:r>
              <a:rPr/>
              <a:t>of</a:t>
            </a:r>
            <a:r>
              <a:rPr/>
              <a:t> </a:t>
            </a:r>
            <a:r>
              <a:rPr/>
              <a:t>their</a:t>
            </a:r>
            <a:r>
              <a:rPr/>
              <a:t> </a:t>
            </a:r>
            <a:r>
              <a:rPr/>
              <a:t>participation.</a:t>
            </a:r>
            <a:r>
              <a:rPr/>
              <a:t> </a:t>
            </a:r>
            <a:r>
              <a:rPr/>
              <a:t>In</a:t>
            </a:r>
            <a:r>
              <a:rPr/>
              <a:t> </a:t>
            </a:r>
            <a:r>
              <a:rPr/>
              <a:t>the</a:t>
            </a:r>
            <a:r>
              <a:rPr/>
              <a:t> </a:t>
            </a:r>
            <a:r>
              <a:rPr/>
              <a:t>middle</a:t>
            </a:r>
            <a:r>
              <a:rPr/>
              <a:t> </a:t>
            </a:r>
            <a:r>
              <a:rPr/>
              <a:t>are</a:t>
            </a:r>
            <a:r>
              <a:rPr/>
              <a:t> </a:t>
            </a:r>
            <a:r>
              <a:rPr/>
              <a:t>studies</a:t>
            </a:r>
            <a:r>
              <a:rPr/>
              <a:t> </a:t>
            </a:r>
            <a:r>
              <a:rPr/>
              <a:t>where</a:t>
            </a:r>
            <a:r>
              <a:rPr/>
              <a:t> </a:t>
            </a:r>
            <a:r>
              <a:rPr/>
              <a:t>participants</a:t>
            </a:r>
            <a:r>
              <a:rPr/>
              <a:t> </a:t>
            </a:r>
            <a:r>
              <a:rPr/>
              <a:t>know</a:t>
            </a:r>
            <a:r>
              <a:rPr/>
              <a:t> </a:t>
            </a:r>
            <a:r>
              <a:rPr/>
              <a:t>they</a:t>
            </a:r>
            <a:r>
              <a:rPr/>
              <a:t> </a:t>
            </a:r>
            <a:r>
              <a:rPr/>
              <a:t>are</a:t>
            </a:r>
            <a:r>
              <a:rPr/>
              <a:t> </a:t>
            </a:r>
            <a:r>
              <a:rPr/>
              <a:t>being</a:t>
            </a:r>
            <a:r>
              <a:rPr/>
              <a:t> </a:t>
            </a:r>
            <a:r>
              <a:rPr/>
              <a:t>observed,</a:t>
            </a:r>
            <a:r>
              <a:rPr/>
              <a:t> </a:t>
            </a:r>
            <a:r>
              <a:rPr/>
              <a:t>but</a:t>
            </a:r>
            <a:r>
              <a:rPr/>
              <a:t> </a:t>
            </a:r>
            <a:r>
              <a:rPr/>
              <a:t>this</a:t>
            </a:r>
            <a:r>
              <a:rPr/>
              <a:t> </a:t>
            </a:r>
            <a:r>
              <a:rPr/>
              <a:t>knowledge</a:t>
            </a:r>
            <a:r>
              <a:rPr/>
              <a:t> </a:t>
            </a:r>
            <a:r>
              <a:rPr/>
              <a:t>may</a:t>
            </a:r>
            <a:r>
              <a:rPr/>
              <a:t> </a:t>
            </a:r>
            <a:r>
              <a:rPr/>
              <a:t>fade</a:t>
            </a:r>
            <a:r>
              <a:rPr/>
              <a:t> </a:t>
            </a:r>
            <a:r>
              <a:rPr/>
              <a:t>into</a:t>
            </a:r>
            <a:r>
              <a:rPr/>
              <a:t> </a:t>
            </a:r>
            <a:r>
              <a:rPr/>
              <a:t>the</a:t>
            </a:r>
            <a:r>
              <a:rPr/>
              <a:t> </a:t>
            </a:r>
            <a:r>
              <a:rPr/>
              <a:t>background.</a:t>
            </a:r>
          </a:p>
        </p:txBody>
      </p:sp>
      <p:sp>
        <p:nvSpPr>
          <p:cNvPr id="4" name="Slide Number Placeholder 3"/>
          <p:cNvSpPr>
            <a:spLocks noGrp="1"/>
          </p:cNvSpPr>
          <p:nvPr>
            <p:ph type="sldNum" sz="quarter" idx="10"/>
          </p:nvPr>
        </p:nvSpPr>
        <p:spPr/>
        <p:txBody>
          <a:bodyPr/>
          <a:lstStyle/>
          <a:p>
            <a:fld id="{18BDFEC3-8487-43E8-A154-7C12CBC1FFF2}" type="slidenum">
              <a:rPr lang="en-US"/>
              <a:t>49</a:t>
            </a:fld>
            <a:endParaRPr lang="en-US"/>
          </a:p>
        </p:txBody>
      </p:sp>
    </p:spTree>
  </p:cSld>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Saturation</a:t>
            </a:r>
            <a:r>
              <a:rPr/>
              <a:t> </a:t>
            </a:r>
            <a:r>
              <a:rPr/>
              <a:t>is</a:t>
            </a:r>
            <a:r>
              <a:rPr/>
              <a:t> </a:t>
            </a:r>
            <a:r>
              <a:rPr/>
              <a:t>a</a:t>
            </a:r>
            <a:r>
              <a:rPr/>
              <a:t> </a:t>
            </a:r>
            <a:r>
              <a:rPr/>
              <a:t>way</a:t>
            </a:r>
            <a:r>
              <a:rPr/>
              <a:t> </a:t>
            </a:r>
            <a:r>
              <a:rPr/>
              <a:t>to</a:t>
            </a:r>
            <a:r>
              <a:rPr/>
              <a:t> </a:t>
            </a:r>
            <a:r>
              <a:rPr/>
              <a:t>assess</a:t>
            </a:r>
            <a:r>
              <a:rPr/>
              <a:t> </a:t>
            </a:r>
            <a:r>
              <a:rPr/>
              <a:t>your</a:t>
            </a:r>
            <a:r>
              <a:rPr/>
              <a:t> </a:t>
            </a:r>
            <a:r>
              <a:rPr/>
              <a:t>sample</a:t>
            </a:r>
            <a:r>
              <a:rPr/>
              <a:t> </a:t>
            </a:r>
            <a:r>
              <a:rPr/>
              <a:t>size.</a:t>
            </a:r>
            <a:r>
              <a:rPr/>
              <a:t> </a:t>
            </a:r>
            <a:r>
              <a:rPr/>
              <a:t>Have</a:t>
            </a:r>
            <a:r>
              <a:rPr/>
              <a:t> </a:t>
            </a:r>
            <a:r>
              <a:rPr/>
              <a:t>you</a:t>
            </a:r>
            <a:r>
              <a:rPr/>
              <a:t> </a:t>
            </a:r>
            <a:r>
              <a:rPr/>
              <a:t>gotten</a:t>
            </a:r>
            <a:r>
              <a:rPr/>
              <a:t> </a:t>
            </a:r>
            <a:r>
              <a:rPr/>
              <a:t>a</a:t>
            </a:r>
            <a:r>
              <a:rPr/>
              <a:t> </a:t>
            </a:r>
            <a:r>
              <a:rPr/>
              <a:t>representative</a:t>
            </a:r>
            <a:r>
              <a:rPr/>
              <a:t> </a:t>
            </a:r>
            <a:r>
              <a:rPr/>
              <a:t>amount</a:t>
            </a:r>
            <a:r>
              <a:rPr/>
              <a:t> </a:t>
            </a:r>
            <a:r>
              <a:rPr/>
              <a:t>of</a:t>
            </a:r>
            <a:r>
              <a:rPr/>
              <a:t> </a:t>
            </a:r>
            <a:r>
              <a:rPr/>
              <a:t>data.</a:t>
            </a:r>
          </a:p>
          <a:p>
            <a:pPr lvl="0" marL="0" indent="0">
              <a:buNone/>
            </a:pPr>
          </a:p>
          <a:p>
            <a:pPr lvl="0" marL="0" indent="0">
              <a:buNone/>
            </a:pPr>
            <a:r>
              <a:rPr/>
              <a:t>Really</a:t>
            </a:r>
            <a:r>
              <a:rPr/>
              <a:t> </a:t>
            </a:r>
            <a:r>
              <a:rPr/>
              <a:t>important</a:t>
            </a:r>
            <a:r>
              <a:rPr/>
              <a:t> </a:t>
            </a:r>
            <a:r>
              <a:rPr/>
              <a:t>to</a:t>
            </a:r>
            <a:r>
              <a:rPr/>
              <a:t> </a:t>
            </a:r>
            <a:r>
              <a:rPr/>
              <a:t>keep</a:t>
            </a:r>
            <a:r>
              <a:rPr/>
              <a:t> </a:t>
            </a:r>
            <a:r>
              <a:rPr/>
              <a:t>notes</a:t>
            </a:r>
            <a:r>
              <a:rPr/>
              <a:t> </a:t>
            </a:r>
            <a:r>
              <a:rPr/>
              <a:t>of</a:t>
            </a:r>
            <a:r>
              <a:rPr/>
              <a:t> </a:t>
            </a:r>
            <a:r>
              <a:rPr/>
              <a:t>the</a:t>
            </a:r>
            <a:r>
              <a:rPr/>
              <a:t> </a:t>
            </a:r>
            <a:r>
              <a:rPr/>
              <a:t>coding</a:t>
            </a:r>
            <a:r>
              <a:rPr/>
              <a:t> </a:t>
            </a:r>
            <a:r>
              <a:rPr/>
              <a:t>and</a:t>
            </a:r>
            <a:r>
              <a:rPr/>
              <a:t> </a:t>
            </a:r>
            <a:r>
              <a:rPr/>
              <a:t>analysis</a:t>
            </a:r>
            <a:r>
              <a:rPr/>
              <a:t> </a:t>
            </a:r>
            <a:r>
              <a:rPr/>
              <a:t>process,</a:t>
            </a:r>
            <a:r>
              <a:rPr/>
              <a:t> </a:t>
            </a:r>
            <a:r>
              <a:rPr/>
              <a:t>so</a:t>
            </a:r>
            <a:r>
              <a:rPr/>
              <a:t> </a:t>
            </a:r>
            <a:r>
              <a:rPr/>
              <a:t>you</a:t>
            </a:r>
            <a:r>
              <a:rPr/>
              <a:t> </a:t>
            </a:r>
            <a:r>
              <a:rPr/>
              <a:t>can</a:t>
            </a:r>
            <a:r>
              <a:rPr/>
              <a:t> </a:t>
            </a:r>
            <a:r>
              <a:rPr/>
              <a:t>check</a:t>
            </a:r>
            <a:r>
              <a:rPr/>
              <a:t> </a:t>
            </a:r>
            <a:r>
              <a:rPr/>
              <a:t>your</a:t>
            </a:r>
            <a:r>
              <a:rPr/>
              <a:t> </a:t>
            </a:r>
            <a:r>
              <a:rPr/>
              <a:t>work.</a:t>
            </a:r>
            <a:r>
              <a:rPr/>
              <a:t> </a:t>
            </a:r>
            <a:r>
              <a:rPr/>
              <a:t>Allows</a:t>
            </a:r>
            <a:r>
              <a:rPr/>
              <a:t> </a:t>
            </a:r>
            <a:r>
              <a:rPr/>
              <a:t>you</a:t>
            </a:r>
            <a:r>
              <a:rPr/>
              <a:t> </a:t>
            </a:r>
            <a:r>
              <a:rPr/>
              <a:t>to</a:t>
            </a:r>
            <a:r>
              <a:rPr/>
              <a:t> </a:t>
            </a:r>
            <a:r>
              <a:rPr/>
              <a:t>do</a:t>
            </a:r>
            <a:r>
              <a:rPr/>
              <a:t> </a:t>
            </a:r>
            <a:r>
              <a:rPr/>
              <a:t>qualirty</a:t>
            </a:r>
            <a:r>
              <a:rPr/>
              <a:t> </a:t>
            </a:r>
            <a:r>
              <a:rPr/>
              <a:t>checks</a:t>
            </a:r>
            <a:r>
              <a:rPr/>
              <a:t> </a:t>
            </a:r>
            <a:r>
              <a:rPr/>
              <a:t>on</a:t>
            </a:r>
            <a:r>
              <a:rPr/>
              <a:t> </a:t>
            </a:r>
            <a:r>
              <a:rPr/>
              <a:t>the</a:t>
            </a:r>
            <a:r>
              <a:rPr/>
              <a:t> </a:t>
            </a:r>
            <a:r>
              <a:rPr/>
              <a:t>process.</a:t>
            </a:r>
          </a:p>
        </p:txBody>
      </p:sp>
      <p:sp>
        <p:nvSpPr>
          <p:cNvPr id="4" name="Slide Number Placeholder 3"/>
          <p:cNvSpPr>
            <a:spLocks noGrp="1"/>
          </p:cNvSpPr>
          <p:nvPr>
            <p:ph type="sldNum" sz="quarter" idx="10"/>
          </p:nvPr>
        </p:nvSpPr>
        <p:spPr/>
        <p:txBody>
          <a:bodyPr/>
          <a:lstStyle/>
          <a:p>
            <a:fld id="{18BDFEC3-8487-43E8-A154-7C12CBC1FFF2}" type="slidenum">
              <a:rPr lang="en-US"/>
              <a:t>234</a:t>
            </a:fld>
            <a:endParaRPr lang="en-US"/>
          </a:p>
        </p:txBody>
      </p:sp>
    </p:spTree>
  </p:cSld>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You</a:t>
            </a:r>
            <a:r>
              <a:rPr/>
              <a:t> </a:t>
            </a:r>
            <a:r>
              <a:rPr/>
              <a:t>develop</a:t>
            </a:r>
            <a:r>
              <a:rPr/>
              <a:t> </a:t>
            </a:r>
            <a:r>
              <a:rPr/>
              <a:t>a</a:t>
            </a:r>
            <a:r>
              <a:rPr/>
              <a:t> </a:t>
            </a:r>
            <a:r>
              <a:rPr/>
              <a:t>framework,</a:t>
            </a:r>
            <a:r>
              <a:rPr/>
              <a:t> </a:t>
            </a:r>
            <a:r>
              <a:rPr/>
              <a:t>but</a:t>
            </a:r>
            <a:r>
              <a:rPr/>
              <a:t> </a:t>
            </a:r>
            <a:r>
              <a:rPr/>
              <a:t>that</a:t>
            </a:r>
            <a:r>
              <a:rPr/>
              <a:t> </a:t>
            </a:r>
            <a:r>
              <a:rPr/>
              <a:t>framework</a:t>
            </a:r>
            <a:r>
              <a:rPr/>
              <a:t> </a:t>
            </a:r>
            <a:r>
              <a:rPr/>
              <a:t>must</a:t>
            </a:r>
            <a:r>
              <a:rPr/>
              <a:t> </a:t>
            </a:r>
            <a:r>
              <a:rPr/>
              <a:t>always</a:t>
            </a:r>
            <a:r>
              <a:rPr/>
              <a:t> </a:t>
            </a:r>
            <a:r>
              <a:rPr/>
              <a:t>represent</a:t>
            </a:r>
            <a:r>
              <a:rPr/>
              <a:t> </a:t>
            </a:r>
            <a:r>
              <a:rPr/>
              <a:t>what</a:t>
            </a:r>
            <a:r>
              <a:rPr/>
              <a:t> </a:t>
            </a:r>
            <a:r>
              <a:rPr/>
              <a:t>the</a:t>
            </a:r>
            <a:r>
              <a:rPr/>
              <a:t> </a:t>
            </a:r>
            <a:r>
              <a:rPr/>
              <a:t>subjects</a:t>
            </a:r>
            <a:r>
              <a:rPr/>
              <a:t> </a:t>
            </a:r>
            <a:r>
              <a:rPr/>
              <a:t>have</a:t>
            </a:r>
            <a:r>
              <a:rPr/>
              <a:t> </a:t>
            </a:r>
            <a:r>
              <a:rPr/>
              <a:t>said.</a:t>
            </a:r>
          </a:p>
          <a:p>
            <a:pPr lvl="0" marL="0" indent="0">
              <a:buNone/>
            </a:pPr>
          </a:p>
          <a:p>
            <a:pPr lvl="0" marL="0" indent="0">
              <a:buNone/>
            </a:pPr>
            <a:r>
              <a:rPr/>
              <a:t>Low</a:t>
            </a:r>
            <a:r>
              <a:rPr/>
              <a:t> </a:t>
            </a:r>
            <a:r>
              <a:rPr/>
              <a:t>inference</a:t>
            </a:r>
            <a:r>
              <a:rPr/>
              <a:t> </a:t>
            </a:r>
            <a:r>
              <a:rPr/>
              <a:t>descriptors</a:t>
            </a:r>
            <a:r>
              <a:rPr/>
              <a:t> </a:t>
            </a:r>
            <a:r>
              <a:rPr/>
              <a:t>are</a:t>
            </a:r>
            <a:r>
              <a:rPr/>
              <a:t> </a:t>
            </a:r>
            <a:r>
              <a:rPr/>
              <a:t>those</a:t>
            </a:r>
            <a:r>
              <a:rPr/>
              <a:t> </a:t>
            </a:r>
            <a:r>
              <a:rPr/>
              <a:t>things</a:t>
            </a:r>
            <a:r>
              <a:rPr/>
              <a:t> </a:t>
            </a:r>
            <a:r>
              <a:rPr/>
              <a:t>involving</a:t>
            </a:r>
            <a:r>
              <a:rPr/>
              <a:t> </a:t>
            </a:r>
            <a:r>
              <a:rPr/>
              <a:t>just</a:t>
            </a:r>
            <a:r>
              <a:rPr/>
              <a:t> </a:t>
            </a:r>
            <a:r>
              <a:rPr/>
              <a:t>the</a:t>
            </a:r>
            <a:r>
              <a:rPr/>
              <a:t> </a:t>
            </a:r>
            <a:r>
              <a:rPr/>
              <a:t>basic</a:t>
            </a:r>
            <a:r>
              <a:rPr/>
              <a:t> </a:t>
            </a:r>
            <a:r>
              <a:rPr/>
              <a:t>words</a:t>
            </a:r>
            <a:r>
              <a:rPr/>
              <a:t> </a:t>
            </a:r>
            <a:r>
              <a:rPr/>
              <a:t>or</a:t>
            </a:r>
            <a:r>
              <a:rPr/>
              <a:t> </a:t>
            </a:r>
            <a:r>
              <a:rPr/>
              <a:t>text.</a:t>
            </a:r>
          </a:p>
        </p:txBody>
      </p:sp>
      <p:sp>
        <p:nvSpPr>
          <p:cNvPr id="4" name="Slide Number Placeholder 3"/>
          <p:cNvSpPr>
            <a:spLocks noGrp="1"/>
          </p:cNvSpPr>
          <p:nvPr>
            <p:ph type="sldNum" sz="quarter" idx="10"/>
          </p:nvPr>
        </p:nvSpPr>
        <p:spPr/>
        <p:txBody>
          <a:bodyPr/>
          <a:lstStyle/>
          <a:p>
            <a:fld id="{18BDFEC3-8487-43E8-A154-7C12CBC1FFF2}" type="slidenum">
              <a:rPr lang="en-US"/>
              <a:t>235</a:t>
            </a:fld>
            <a:endParaRPr lang="en-US"/>
          </a:p>
        </p:txBody>
      </p:sp>
    </p:spTree>
  </p:cSld>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This</a:t>
            </a:r>
            <a:r>
              <a:rPr/>
              <a:t> </a:t>
            </a:r>
            <a:r>
              <a:rPr/>
              <a:t>was</a:t>
            </a:r>
            <a:r>
              <a:rPr/>
              <a:t> </a:t>
            </a:r>
            <a:r>
              <a:rPr/>
              <a:t>mentioned</a:t>
            </a:r>
            <a:r>
              <a:rPr/>
              <a:t> </a:t>
            </a:r>
            <a:r>
              <a:rPr/>
              <a:t>earlier.</a:t>
            </a:r>
          </a:p>
        </p:txBody>
      </p:sp>
      <p:sp>
        <p:nvSpPr>
          <p:cNvPr id="4" name="Slide Number Placeholder 3"/>
          <p:cNvSpPr>
            <a:spLocks noGrp="1"/>
          </p:cNvSpPr>
          <p:nvPr>
            <p:ph type="sldNum" sz="quarter" idx="10"/>
          </p:nvPr>
        </p:nvSpPr>
        <p:spPr/>
        <p:txBody>
          <a:bodyPr/>
          <a:lstStyle/>
          <a:p>
            <a:fld id="{18BDFEC3-8487-43E8-A154-7C12CBC1FFF2}" type="slidenum">
              <a:rPr lang="en-US"/>
              <a:t>236</a:t>
            </a:fld>
            <a:endParaRPr lang="en-US"/>
          </a:p>
        </p:txBody>
      </p:sp>
    </p:spTree>
  </p:cSld>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Figure</a:t>
            </a:r>
            <a:r>
              <a:rPr/>
              <a:t> </a:t>
            </a:r>
            <a:r>
              <a:rPr/>
              <a:t>10.1</a:t>
            </a:r>
            <a:r>
              <a:rPr/>
              <a:t> </a:t>
            </a:r>
            <a:r>
              <a:rPr/>
              <a:t>shows</a:t>
            </a:r>
            <a:r>
              <a:rPr/>
              <a:t> </a:t>
            </a:r>
            <a:r>
              <a:rPr/>
              <a:t>the</a:t>
            </a:r>
            <a:r>
              <a:rPr/>
              <a:t> </a:t>
            </a:r>
            <a:r>
              <a:rPr/>
              <a:t>standard</a:t>
            </a:r>
            <a:r>
              <a:rPr/>
              <a:t> </a:t>
            </a:r>
            <a:r>
              <a:rPr/>
              <a:t>bell</a:t>
            </a:r>
            <a:r>
              <a:rPr/>
              <a:t> </a:t>
            </a:r>
            <a:r>
              <a:rPr/>
              <a:t>shaped</a:t>
            </a:r>
            <a:r>
              <a:rPr/>
              <a:t> </a:t>
            </a:r>
            <a:r>
              <a:rPr/>
              <a:t>curve.</a:t>
            </a:r>
          </a:p>
        </p:txBody>
      </p:sp>
      <p:sp>
        <p:nvSpPr>
          <p:cNvPr id="4" name="Slide Number Placeholder 3"/>
          <p:cNvSpPr>
            <a:spLocks noGrp="1"/>
          </p:cNvSpPr>
          <p:nvPr>
            <p:ph type="sldNum" sz="quarter" idx="10"/>
          </p:nvPr>
        </p:nvSpPr>
        <p:spPr/>
        <p:txBody>
          <a:bodyPr/>
          <a:lstStyle/>
          <a:p>
            <a:fld id="{18BDFEC3-8487-43E8-A154-7C12CBC1FFF2}" type="slidenum">
              <a:rPr lang="en-US"/>
              <a:t>237</a:t>
            </a:fld>
            <a:endParaRPr lang="en-US"/>
          </a:p>
        </p:txBody>
      </p:sp>
    </p:spTree>
  </p:cSld>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Even</a:t>
            </a:r>
            <a:r>
              <a:rPr/>
              <a:t> </a:t>
            </a:r>
            <a:r>
              <a:rPr/>
              <a:t>for</a:t>
            </a:r>
            <a:r>
              <a:rPr/>
              <a:t> </a:t>
            </a:r>
            <a:r>
              <a:rPr/>
              <a:t>a</a:t>
            </a:r>
            <a:r>
              <a:rPr/>
              <a:t> </a:t>
            </a:r>
            <a:r>
              <a:rPr/>
              <a:t>qualitative</a:t>
            </a:r>
            <a:r>
              <a:rPr/>
              <a:t> </a:t>
            </a:r>
            <a:r>
              <a:rPr/>
              <a:t>study,</a:t>
            </a:r>
            <a:r>
              <a:rPr/>
              <a:t> </a:t>
            </a:r>
            <a:r>
              <a:rPr/>
              <a:t>you’ll</a:t>
            </a:r>
            <a:r>
              <a:rPr/>
              <a:t> </a:t>
            </a:r>
            <a:r>
              <a:rPr/>
              <a:t>still</a:t>
            </a:r>
            <a:r>
              <a:rPr/>
              <a:t> </a:t>
            </a:r>
            <a:r>
              <a:rPr/>
              <a:t>want</a:t>
            </a:r>
            <a:r>
              <a:rPr/>
              <a:t> </a:t>
            </a:r>
            <a:r>
              <a:rPr/>
              <a:t>to</a:t>
            </a:r>
            <a:r>
              <a:rPr/>
              <a:t> </a:t>
            </a:r>
            <a:r>
              <a:rPr/>
              <a:t>describe</a:t>
            </a:r>
            <a:r>
              <a:rPr/>
              <a:t> </a:t>
            </a:r>
            <a:r>
              <a:rPr/>
              <a:t>characteristics</a:t>
            </a:r>
            <a:r>
              <a:rPr/>
              <a:t> </a:t>
            </a:r>
            <a:r>
              <a:rPr/>
              <a:t>of</a:t>
            </a:r>
            <a:r>
              <a:rPr/>
              <a:t> </a:t>
            </a:r>
            <a:r>
              <a:rPr/>
              <a:t>your</a:t>
            </a:r>
            <a:r>
              <a:rPr/>
              <a:t> </a:t>
            </a:r>
            <a:r>
              <a:rPr/>
              <a:t>sample.</a:t>
            </a:r>
          </a:p>
          <a:p>
            <a:pPr lvl="0" marL="0" indent="0">
              <a:buNone/>
            </a:pPr>
          </a:p>
          <a:p>
            <a:pPr lvl="0" marL="0" indent="0">
              <a:buNone/>
            </a:pPr>
            <a:r>
              <a:rPr/>
              <a:t>For</a:t>
            </a:r>
            <a:r>
              <a:rPr/>
              <a:t> </a:t>
            </a:r>
            <a:r>
              <a:rPr/>
              <a:t>a</a:t>
            </a:r>
            <a:r>
              <a:rPr/>
              <a:t> </a:t>
            </a:r>
            <a:r>
              <a:rPr/>
              <a:t>fancier</a:t>
            </a:r>
            <a:r>
              <a:rPr/>
              <a:t> </a:t>
            </a:r>
            <a:r>
              <a:rPr/>
              <a:t>inferential</a:t>
            </a:r>
            <a:r>
              <a:rPr/>
              <a:t> </a:t>
            </a:r>
            <a:r>
              <a:rPr/>
              <a:t>analysis,</a:t>
            </a:r>
            <a:r>
              <a:rPr/>
              <a:t> </a:t>
            </a:r>
            <a:r>
              <a:rPr/>
              <a:t>you</a:t>
            </a:r>
            <a:r>
              <a:rPr/>
              <a:t> </a:t>
            </a:r>
            <a:r>
              <a:rPr/>
              <a:t>still</a:t>
            </a:r>
            <a:r>
              <a:rPr/>
              <a:t> </a:t>
            </a:r>
            <a:r>
              <a:rPr/>
              <a:t>should</a:t>
            </a:r>
            <a:r>
              <a:rPr/>
              <a:t> </a:t>
            </a:r>
            <a:r>
              <a:rPr/>
              <a:t>start</a:t>
            </a:r>
            <a:r>
              <a:rPr/>
              <a:t> </a:t>
            </a:r>
            <a:r>
              <a:rPr/>
              <a:t>with</a:t>
            </a:r>
            <a:r>
              <a:rPr/>
              <a:t> </a:t>
            </a:r>
            <a:r>
              <a:rPr/>
              <a:t>a</a:t>
            </a:r>
            <a:r>
              <a:rPr/>
              <a:t> </a:t>
            </a:r>
            <a:r>
              <a:rPr/>
              <a:t>descriptive</a:t>
            </a:r>
            <a:r>
              <a:rPr/>
              <a:t> </a:t>
            </a:r>
            <a:r>
              <a:rPr/>
              <a:t>analysis.</a:t>
            </a:r>
          </a:p>
        </p:txBody>
      </p:sp>
      <p:sp>
        <p:nvSpPr>
          <p:cNvPr id="4" name="Slide Number Placeholder 3"/>
          <p:cNvSpPr>
            <a:spLocks noGrp="1"/>
          </p:cNvSpPr>
          <p:nvPr>
            <p:ph type="sldNum" sz="quarter" idx="10"/>
          </p:nvPr>
        </p:nvSpPr>
        <p:spPr/>
        <p:txBody>
          <a:bodyPr/>
          <a:lstStyle/>
          <a:p>
            <a:fld id="{18BDFEC3-8487-43E8-A154-7C12CBC1FFF2}" type="slidenum">
              <a:rPr lang="en-US"/>
              <a:t>238</a:t>
            </a:fld>
            <a:endParaRPr lang="en-US"/>
          </a:p>
        </p:txBody>
      </p:sp>
    </p:spTree>
  </p:cSld>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Figures</a:t>
            </a:r>
            <a:r>
              <a:rPr/>
              <a:t> </a:t>
            </a:r>
            <a:r>
              <a:rPr/>
              <a:t>10.2</a:t>
            </a:r>
            <a:r>
              <a:rPr/>
              <a:t> </a:t>
            </a:r>
            <a:r>
              <a:rPr/>
              <a:t>and</a:t>
            </a:r>
            <a:r>
              <a:rPr/>
              <a:t> </a:t>
            </a:r>
            <a:r>
              <a:rPr/>
              <a:t>10.3.</a:t>
            </a:r>
          </a:p>
          <a:p>
            <a:pPr lvl="0" marL="0" indent="0">
              <a:buNone/>
            </a:pPr>
          </a:p>
          <a:p>
            <a:pPr lvl="0" marL="0" indent="0">
              <a:buNone/>
            </a:pPr>
            <a:r>
              <a:rPr/>
              <a:t>Frequency</a:t>
            </a:r>
            <a:r>
              <a:rPr/>
              <a:t> </a:t>
            </a:r>
            <a:r>
              <a:rPr/>
              <a:t>polygon</a:t>
            </a:r>
            <a:r>
              <a:rPr/>
              <a:t> </a:t>
            </a:r>
            <a:r>
              <a:rPr/>
              <a:t>has</a:t>
            </a:r>
            <a:r>
              <a:rPr/>
              <a:t> </a:t>
            </a:r>
            <a:r>
              <a:rPr/>
              <a:t>a</a:t>
            </a:r>
            <a:r>
              <a:rPr/>
              <a:t> </a:t>
            </a:r>
            <a:r>
              <a:rPr/>
              <a:t>line</a:t>
            </a:r>
            <a:r>
              <a:rPr/>
              <a:t> </a:t>
            </a:r>
            <a:r>
              <a:rPr/>
              <a:t>connecting</a:t>
            </a:r>
            <a:r>
              <a:rPr/>
              <a:t> </a:t>
            </a:r>
            <a:r>
              <a:rPr/>
              <a:t>values</a:t>
            </a:r>
            <a:r>
              <a:rPr/>
              <a:t> </a:t>
            </a:r>
            <a:r>
              <a:rPr/>
              <a:t>and</a:t>
            </a:r>
            <a:r>
              <a:rPr/>
              <a:t> </a:t>
            </a:r>
            <a:r>
              <a:rPr/>
              <a:t>implicitly</a:t>
            </a:r>
            <a:r>
              <a:rPr/>
              <a:t> </a:t>
            </a:r>
            <a:r>
              <a:rPr/>
              <a:t>represents</a:t>
            </a:r>
            <a:r>
              <a:rPr/>
              <a:t> </a:t>
            </a:r>
            <a:r>
              <a:rPr/>
              <a:t>a</a:t>
            </a:r>
            <a:r>
              <a:rPr/>
              <a:t> </a:t>
            </a:r>
            <a:r>
              <a:rPr/>
              <a:t>normal</a:t>
            </a:r>
            <a:r>
              <a:rPr/>
              <a:t> </a:t>
            </a:r>
            <a:r>
              <a:rPr/>
              <a:t>distribution.</a:t>
            </a:r>
          </a:p>
        </p:txBody>
      </p:sp>
      <p:sp>
        <p:nvSpPr>
          <p:cNvPr id="4" name="Slide Number Placeholder 3"/>
          <p:cNvSpPr>
            <a:spLocks noGrp="1"/>
          </p:cNvSpPr>
          <p:nvPr>
            <p:ph type="sldNum" sz="quarter" idx="10"/>
          </p:nvPr>
        </p:nvSpPr>
        <p:spPr/>
        <p:txBody>
          <a:bodyPr/>
          <a:lstStyle/>
          <a:p>
            <a:fld id="{18BDFEC3-8487-43E8-A154-7C12CBC1FFF2}" type="slidenum">
              <a:rPr lang="en-US"/>
              <a:t>239</a:t>
            </a:fld>
            <a:endParaRPr lang="en-US"/>
          </a:p>
        </p:txBody>
      </p:sp>
    </p:spTree>
  </p:cSld>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These</a:t>
            </a:r>
            <a:r>
              <a:rPr/>
              <a:t> </a:t>
            </a:r>
            <a:r>
              <a:rPr/>
              <a:t>terms</a:t>
            </a:r>
            <a:r>
              <a:rPr/>
              <a:t> </a:t>
            </a:r>
            <a:r>
              <a:rPr/>
              <a:t>should</a:t>
            </a:r>
            <a:r>
              <a:rPr/>
              <a:t> </a:t>
            </a:r>
            <a:r>
              <a:rPr/>
              <a:t>already</a:t>
            </a:r>
            <a:r>
              <a:rPr/>
              <a:t> </a:t>
            </a:r>
            <a:r>
              <a:rPr/>
              <a:t>be</a:t>
            </a:r>
            <a:r>
              <a:rPr/>
              <a:t> </a:t>
            </a:r>
            <a:r>
              <a:rPr/>
              <a:t>familiar</a:t>
            </a:r>
            <a:r>
              <a:rPr/>
              <a:t> </a:t>
            </a:r>
            <a:r>
              <a:rPr/>
              <a:t>to</a:t>
            </a:r>
            <a:r>
              <a:rPr/>
              <a:t> </a:t>
            </a:r>
            <a:r>
              <a:rPr/>
              <a:t>you.</a:t>
            </a:r>
            <a:r>
              <a:rPr/>
              <a:t> </a:t>
            </a:r>
            <a:r>
              <a:rPr/>
              <a:t>The</a:t>
            </a:r>
            <a:r>
              <a:rPr/>
              <a:t> </a:t>
            </a:r>
            <a:r>
              <a:rPr/>
              <a:t>mean</a:t>
            </a:r>
            <a:r>
              <a:rPr/>
              <a:t> </a:t>
            </a:r>
            <a:r>
              <a:rPr/>
              <a:t>is</a:t>
            </a:r>
            <a:r>
              <a:rPr/>
              <a:t> </a:t>
            </a:r>
            <a:r>
              <a:rPr/>
              <a:t>the</a:t>
            </a:r>
            <a:r>
              <a:rPr/>
              <a:t> </a:t>
            </a:r>
            <a:r>
              <a:rPr/>
              <a:t>best</a:t>
            </a:r>
            <a:r>
              <a:rPr/>
              <a:t> </a:t>
            </a:r>
            <a:r>
              <a:rPr/>
              <a:t>choice</a:t>
            </a:r>
            <a:r>
              <a:rPr/>
              <a:t> </a:t>
            </a:r>
            <a:r>
              <a:rPr/>
              <a:t>for</a:t>
            </a:r>
            <a:r>
              <a:rPr/>
              <a:t> </a:t>
            </a:r>
            <a:r>
              <a:rPr/>
              <a:t>approximately</a:t>
            </a:r>
            <a:r>
              <a:rPr/>
              <a:t> </a:t>
            </a:r>
            <a:r>
              <a:rPr/>
              <a:t>normal</a:t>
            </a:r>
            <a:r>
              <a:rPr/>
              <a:t> </a:t>
            </a:r>
            <a:r>
              <a:rPr/>
              <a:t>distribution.</a:t>
            </a:r>
            <a:r>
              <a:rPr/>
              <a:t> </a:t>
            </a:r>
            <a:r>
              <a:rPr/>
              <a:t>The</a:t>
            </a:r>
            <a:r>
              <a:rPr/>
              <a:t> </a:t>
            </a:r>
            <a:r>
              <a:rPr/>
              <a:t>median</a:t>
            </a:r>
            <a:r>
              <a:rPr/>
              <a:t> </a:t>
            </a:r>
            <a:r>
              <a:rPr/>
              <a:t>is</a:t>
            </a:r>
            <a:r>
              <a:rPr/>
              <a:t> </a:t>
            </a:r>
            <a:r>
              <a:rPr/>
              <a:t>better</a:t>
            </a:r>
            <a:r>
              <a:rPr/>
              <a:t> </a:t>
            </a:r>
            <a:r>
              <a:rPr/>
              <a:t>for</a:t>
            </a:r>
            <a:r>
              <a:rPr/>
              <a:t> </a:t>
            </a:r>
            <a:r>
              <a:rPr/>
              <a:t>non-normal</a:t>
            </a:r>
            <a:r>
              <a:rPr/>
              <a:t> </a:t>
            </a:r>
            <a:r>
              <a:rPr/>
              <a:t>continuous</a:t>
            </a:r>
            <a:r>
              <a:rPr/>
              <a:t> </a:t>
            </a:r>
            <a:r>
              <a:rPr/>
              <a:t>variables</a:t>
            </a:r>
            <a:r>
              <a:rPr/>
              <a:t> </a:t>
            </a:r>
            <a:r>
              <a:rPr/>
              <a:t>and</a:t>
            </a:r>
            <a:r>
              <a:rPr/>
              <a:t> </a:t>
            </a:r>
            <a:r>
              <a:rPr/>
              <a:t>ordinal</a:t>
            </a:r>
            <a:r>
              <a:rPr/>
              <a:t> </a:t>
            </a:r>
            <a:r>
              <a:rPr/>
              <a:t>variables.</a:t>
            </a:r>
          </a:p>
        </p:txBody>
      </p:sp>
      <p:sp>
        <p:nvSpPr>
          <p:cNvPr id="4" name="Slide Number Placeholder 3"/>
          <p:cNvSpPr>
            <a:spLocks noGrp="1"/>
          </p:cNvSpPr>
          <p:nvPr>
            <p:ph type="sldNum" sz="quarter" idx="10"/>
          </p:nvPr>
        </p:nvSpPr>
        <p:spPr/>
        <p:txBody>
          <a:bodyPr/>
          <a:lstStyle/>
          <a:p>
            <a:fld id="{18BDFEC3-8487-43E8-A154-7C12CBC1FFF2}" type="slidenum">
              <a:rPr lang="en-US"/>
              <a:t>240</a:t>
            </a:fld>
            <a:endParaRPr lang="en-US"/>
          </a:p>
        </p:txBody>
      </p:sp>
    </p:spTree>
  </p:cSld>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The</a:t>
            </a:r>
            <a:r>
              <a:rPr/>
              <a:t> </a:t>
            </a:r>
            <a:r>
              <a:rPr/>
              <a:t>standard</a:t>
            </a:r>
            <a:r>
              <a:rPr/>
              <a:t> </a:t>
            </a:r>
            <a:r>
              <a:rPr/>
              <a:t>deviation</a:t>
            </a:r>
            <a:r>
              <a:rPr/>
              <a:t> </a:t>
            </a:r>
            <a:r>
              <a:rPr/>
              <a:t>is</a:t>
            </a:r>
            <a:r>
              <a:rPr/>
              <a:t> </a:t>
            </a:r>
            <a:r>
              <a:rPr/>
              <a:t>considered</a:t>
            </a:r>
            <a:r>
              <a:rPr/>
              <a:t> </a:t>
            </a:r>
            <a:r>
              <a:rPr/>
              <a:t>a</a:t>
            </a:r>
            <a:r>
              <a:rPr/>
              <a:t> </a:t>
            </a:r>
            <a:r>
              <a:rPr/>
              <a:t>poor</a:t>
            </a:r>
            <a:r>
              <a:rPr/>
              <a:t> </a:t>
            </a:r>
            <a:r>
              <a:rPr/>
              <a:t>measure</a:t>
            </a:r>
            <a:r>
              <a:rPr/>
              <a:t> </a:t>
            </a:r>
            <a:r>
              <a:rPr/>
              <a:t>of</a:t>
            </a:r>
            <a:r>
              <a:rPr/>
              <a:t> </a:t>
            </a:r>
            <a:r>
              <a:rPr/>
              <a:t>variability</a:t>
            </a:r>
            <a:r>
              <a:rPr/>
              <a:t> </a:t>
            </a:r>
            <a:r>
              <a:rPr/>
              <a:t>for</a:t>
            </a:r>
            <a:r>
              <a:rPr/>
              <a:t> </a:t>
            </a:r>
            <a:r>
              <a:rPr/>
              <a:t>a</a:t>
            </a:r>
            <a:r>
              <a:rPr/>
              <a:t> </a:t>
            </a:r>
            <a:r>
              <a:rPr/>
              <a:t>non-normal</a:t>
            </a:r>
            <a:r>
              <a:rPr/>
              <a:t> </a:t>
            </a:r>
            <a:r>
              <a:rPr/>
              <a:t>population.</a:t>
            </a:r>
            <a:r>
              <a:rPr/>
              <a:t> </a:t>
            </a:r>
            <a:r>
              <a:rPr/>
              <a:t>The</a:t>
            </a:r>
            <a:r>
              <a:rPr/>
              <a:t> </a:t>
            </a:r>
            <a:r>
              <a:rPr/>
              <a:t>interquartile</a:t>
            </a:r>
            <a:r>
              <a:rPr/>
              <a:t> </a:t>
            </a:r>
            <a:r>
              <a:rPr/>
              <a:t>is</a:t>
            </a:r>
            <a:r>
              <a:rPr/>
              <a:t> </a:t>
            </a:r>
            <a:r>
              <a:rPr/>
              <a:t>the</a:t>
            </a:r>
            <a:r>
              <a:rPr/>
              <a:t> </a:t>
            </a:r>
            <a:r>
              <a:rPr/>
              <a:t>difference</a:t>
            </a:r>
            <a:r>
              <a:rPr/>
              <a:t> </a:t>
            </a:r>
            <a:r>
              <a:rPr/>
              <a:t>between</a:t>
            </a:r>
            <a:r>
              <a:rPr/>
              <a:t> </a:t>
            </a:r>
            <a:r>
              <a:rPr/>
              <a:t>the</a:t>
            </a:r>
            <a:r>
              <a:rPr/>
              <a:t> </a:t>
            </a:r>
            <a:r>
              <a:rPr/>
              <a:t>75th</a:t>
            </a:r>
            <a:r>
              <a:rPr/>
              <a:t> </a:t>
            </a:r>
            <a:r>
              <a:rPr/>
              <a:t>percentile</a:t>
            </a:r>
            <a:r>
              <a:rPr/>
              <a:t> </a:t>
            </a:r>
            <a:r>
              <a:rPr/>
              <a:t>and</a:t>
            </a:r>
            <a:r>
              <a:rPr/>
              <a:t> </a:t>
            </a:r>
            <a:r>
              <a:rPr/>
              <a:t>the</a:t>
            </a:r>
            <a:r>
              <a:rPr/>
              <a:t> </a:t>
            </a:r>
            <a:r>
              <a:rPr/>
              <a:t>25th</a:t>
            </a:r>
            <a:r>
              <a:rPr/>
              <a:t> </a:t>
            </a:r>
            <a:r>
              <a:rPr/>
              <a:t>percentile.</a:t>
            </a:r>
            <a:r>
              <a:rPr/>
              <a:t> </a:t>
            </a:r>
            <a:r>
              <a:rPr/>
              <a:t>Define</a:t>
            </a:r>
            <a:r>
              <a:rPr/>
              <a:t> </a:t>
            </a:r>
            <a:r>
              <a:rPr/>
              <a:t>the</a:t>
            </a:r>
            <a:r>
              <a:rPr/>
              <a:t> </a:t>
            </a:r>
            <a:r>
              <a:rPr/>
              <a:t>25th</a:t>
            </a:r>
            <a:r>
              <a:rPr/>
              <a:t> </a:t>
            </a:r>
            <a:r>
              <a:rPr/>
              <a:t>percentile</a:t>
            </a:r>
            <a:r>
              <a:rPr/>
              <a:t> </a:t>
            </a:r>
            <a:r>
              <a:rPr/>
              <a:t>as</a:t>
            </a:r>
            <a:r>
              <a:rPr/>
              <a:t> </a:t>
            </a:r>
            <a:r>
              <a:rPr/>
              <a:t>the</a:t>
            </a:r>
            <a:r>
              <a:rPr/>
              <a:t> </a:t>
            </a:r>
            <a:r>
              <a:rPr/>
              <a:t>value</a:t>
            </a:r>
            <a:r>
              <a:rPr/>
              <a:t> </a:t>
            </a:r>
            <a:r>
              <a:rPr/>
              <a:t>so</a:t>
            </a:r>
            <a:r>
              <a:rPr/>
              <a:t> </a:t>
            </a:r>
            <a:r>
              <a:rPr/>
              <a:t>that</a:t>
            </a:r>
            <a:r>
              <a:rPr/>
              <a:t> </a:t>
            </a:r>
            <a:r>
              <a:rPr/>
              <a:t>approximately</a:t>
            </a:r>
            <a:r>
              <a:rPr/>
              <a:t> </a:t>
            </a:r>
            <a:r>
              <a:rPr/>
              <a:t>25%</a:t>
            </a:r>
            <a:r>
              <a:rPr/>
              <a:t> </a:t>
            </a:r>
            <a:r>
              <a:rPr/>
              <a:t>of</a:t>
            </a:r>
            <a:r>
              <a:rPr/>
              <a:t> </a:t>
            </a:r>
            <a:r>
              <a:rPr/>
              <a:t>the</a:t>
            </a:r>
            <a:r>
              <a:rPr/>
              <a:t> </a:t>
            </a:r>
            <a:r>
              <a:rPr/>
              <a:t>values</a:t>
            </a:r>
            <a:r>
              <a:rPr/>
              <a:t> </a:t>
            </a:r>
            <a:r>
              <a:rPr/>
              <a:t>are</a:t>
            </a:r>
            <a:r>
              <a:rPr/>
              <a:t> </a:t>
            </a:r>
            <a:r>
              <a:rPr/>
              <a:t>smaller</a:t>
            </a:r>
            <a:r>
              <a:rPr/>
              <a:t> </a:t>
            </a:r>
            <a:r>
              <a:rPr/>
              <a:t>and</a:t>
            </a:r>
            <a:r>
              <a:rPr/>
              <a:t> </a:t>
            </a:r>
            <a:r>
              <a:rPr/>
              <a:t>75%</a:t>
            </a:r>
            <a:r>
              <a:rPr/>
              <a:t> </a:t>
            </a:r>
            <a:r>
              <a:rPr/>
              <a:t>are</a:t>
            </a:r>
            <a:r>
              <a:rPr/>
              <a:t> </a:t>
            </a:r>
            <a:r>
              <a:rPr/>
              <a:t>larger.</a:t>
            </a:r>
          </a:p>
        </p:txBody>
      </p:sp>
      <p:sp>
        <p:nvSpPr>
          <p:cNvPr id="4" name="Slide Number Placeholder 3"/>
          <p:cNvSpPr>
            <a:spLocks noGrp="1"/>
          </p:cNvSpPr>
          <p:nvPr>
            <p:ph type="sldNum" sz="quarter" idx="10"/>
          </p:nvPr>
        </p:nvSpPr>
        <p:spPr/>
        <p:txBody>
          <a:bodyPr/>
          <a:lstStyle/>
          <a:p>
            <a:fld id="{18BDFEC3-8487-43E8-A154-7C12CBC1FFF2}" type="slidenum">
              <a:rPr lang="en-US"/>
              <a:t>241</a:t>
            </a:fld>
            <a:endParaRPr lang="en-US"/>
          </a:p>
        </p:txBody>
      </p:sp>
    </p:spTree>
  </p:cSld>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A</a:t>
            </a:r>
            <a:r>
              <a:rPr/>
              <a:t> </a:t>
            </a:r>
            <a:r>
              <a:rPr/>
              <a:t>correlation</a:t>
            </a:r>
            <a:r>
              <a:rPr/>
              <a:t> </a:t>
            </a:r>
            <a:r>
              <a:rPr/>
              <a:t>is</a:t>
            </a:r>
            <a:r>
              <a:rPr/>
              <a:t> </a:t>
            </a:r>
            <a:r>
              <a:rPr/>
              <a:t>a</a:t>
            </a:r>
            <a:r>
              <a:rPr/>
              <a:t> </a:t>
            </a:r>
            <a:r>
              <a:rPr/>
              <a:t>value</a:t>
            </a:r>
            <a:r>
              <a:rPr/>
              <a:t> </a:t>
            </a:r>
            <a:r>
              <a:rPr/>
              <a:t>between</a:t>
            </a:r>
            <a:r>
              <a:rPr/>
              <a:t> </a:t>
            </a:r>
            <a:r>
              <a:rPr/>
              <a:t>-1</a:t>
            </a:r>
            <a:r>
              <a:rPr/>
              <a:t> </a:t>
            </a:r>
            <a:r>
              <a:rPr/>
              <a:t>and</a:t>
            </a:r>
            <a:r>
              <a:rPr/>
              <a:t> </a:t>
            </a:r>
            <a:r>
              <a:rPr/>
              <a:t>+1.</a:t>
            </a:r>
            <a:r>
              <a:rPr/>
              <a:t> </a:t>
            </a:r>
            <a:r>
              <a:rPr/>
              <a:t>There</a:t>
            </a:r>
            <a:r>
              <a:rPr/>
              <a:t> </a:t>
            </a:r>
            <a:r>
              <a:rPr/>
              <a:t>are</a:t>
            </a:r>
            <a:r>
              <a:rPr/>
              <a:t> </a:t>
            </a:r>
            <a:r>
              <a:rPr/>
              <a:t>two</a:t>
            </a:r>
            <a:r>
              <a:rPr/>
              <a:t> </a:t>
            </a:r>
            <a:r>
              <a:rPr/>
              <a:t>versions.</a:t>
            </a:r>
            <a:r>
              <a:rPr/>
              <a:t> </a:t>
            </a:r>
            <a:r>
              <a:rPr/>
              <a:t>Use</a:t>
            </a:r>
            <a:r>
              <a:rPr/>
              <a:t> </a:t>
            </a:r>
            <a:r>
              <a:rPr/>
              <a:t>Spearman</a:t>
            </a:r>
            <a:r>
              <a:rPr/>
              <a:t> </a:t>
            </a:r>
            <a:r>
              <a:rPr/>
              <a:t>for</a:t>
            </a:r>
            <a:r>
              <a:rPr/>
              <a:t> </a:t>
            </a:r>
            <a:r>
              <a:rPr/>
              <a:t>non-normal</a:t>
            </a:r>
            <a:r>
              <a:rPr/>
              <a:t> </a:t>
            </a:r>
            <a:r>
              <a:rPr/>
              <a:t>or</a:t>
            </a:r>
            <a:r>
              <a:rPr/>
              <a:t> </a:t>
            </a:r>
            <a:r>
              <a:rPr/>
              <a:t>ordinal</a:t>
            </a:r>
            <a:r>
              <a:rPr/>
              <a:t> </a:t>
            </a:r>
            <a:r>
              <a:rPr/>
              <a:t>variables.</a:t>
            </a:r>
          </a:p>
          <a:p>
            <a:pPr lvl="0" marL="0" indent="0">
              <a:buNone/>
            </a:pPr>
          </a:p>
          <a:p>
            <a:pPr lvl="0" marL="0" indent="0">
              <a:buNone/>
            </a:pPr>
            <a:r>
              <a:rPr/>
              <a:t>Cross-tabulation</a:t>
            </a:r>
            <a:r>
              <a:rPr/>
              <a:t> </a:t>
            </a:r>
            <a:r>
              <a:rPr/>
              <a:t>is</a:t>
            </a:r>
            <a:r>
              <a:rPr/>
              <a:t> </a:t>
            </a:r>
            <a:r>
              <a:rPr/>
              <a:t>best</a:t>
            </a:r>
            <a:r>
              <a:rPr/>
              <a:t> </a:t>
            </a:r>
            <a:r>
              <a:rPr/>
              <a:t>for</a:t>
            </a:r>
            <a:r>
              <a:rPr/>
              <a:t> </a:t>
            </a:r>
            <a:r>
              <a:rPr/>
              <a:t>nominal</a:t>
            </a:r>
            <a:r>
              <a:rPr/>
              <a:t> </a:t>
            </a:r>
            <a:r>
              <a:rPr/>
              <a:t>and</a:t>
            </a:r>
            <a:r>
              <a:rPr/>
              <a:t> </a:t>
            </a:r>
            <a:r>
              <a:rPr/>
              <a:t>ordinal</a:t>
            </a:r>
            <a:r>
              <a:rPr/>
              <a:t> </a:t>
            </a:r>
            <a:r>
              <a:rPr/>
              <a:t>variables.</a:t>
            </a:r>
          </a:p>
        </p:txBody>
      </p:sp>
      <p:sp>
        <p:nvSpPr>
          <p:cNvPr id="4" name="Slide Number Placeholder 3"/>
          <p:cNvSpPr>
            <a:spLocks noGrp="1"/>
          </p:cNvSpPr>
          <p:nvPr>
            <p:ph type="sldNum" sz="quarter" idx="10"/>
          </p:nvPr>
        </p:nvSpPr>
        <p:spPr/>
        <p:txBody>
          <a:bodyPr/>
          <a:lstStyle/>
          <a:p>
            <a:fld id="{18BDFEC3-8487-43E8-A154-7C12CBC1FFF2}" type="slidenum">
              <a:rPr lang="en-US"/>
              <a:t>242</a:t>
            </a:fld>
            <a:endParaRPr lang="en-US"/>
          </a:p>
        </p:txBody>
      </p:sp>
    </p:spTree>
  </p:cSld>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Figure</a:t>
            </a:r>
            <a:r>
              <a:rPr/>
              <a:t> </a:t>
            </a:r>
            <a:r>
              <a:rPr/>
              <a:t>10.4</a:t>
            </a:r>
            <a:r>
              <a:rPr/>
              <a:t> </a:t>
            </a:r>
            <a:r>
              <a:rPr/>
              <a:t>shows</a:t>
            </a:r>
            <a:r>
              <a:rPr/>
              <a:t> </a:t>
            </a:r>
            <a:r>
              <a:rPr/>
              <a:t>the</a:t>
            </a:r>
            <a:r>
              <a:rPr/>
              <a:t> </a:t>
            </a:r>
            <a:r>
              <a:rPr/>
              <a:t>relationship</a:t>
            </a:r>
            <a:r>
              <a:rPr/>
              <a:t> </a:t>
            </a:r>
            <a:r>
              <a:rPr/>
              <a:t>between</a:t>
            </a:r>
            <a:r>
              <a:rPr/>
              <a:t> </a:t>
            </a:r>
            <a:r>
              <a:rPr/>
              <a:t>grade</a:t>
            </a:r>
            <a:r>
              <a:rPr/>
              <a:t> </a:t>
            </a:r>
            <a:r>
              <a:rPr/>
              <a:t>level</a:t>
            </a:r>
            <a:r>
              <a:rPr/>
              <a:t> </a:t>
            </a:r>
            <a:r>
              <a:rPr/>
              <a:t>and</a:t>
            </a:r>
            <a:r>
              <a:rPr/>
              <a:t> </a:t>
            </a:r>
            <a:r>
              <a:rPr/>
              <a:t>performance</a:t>
            </a:r>
            <a:r>
              <a:rPr/>
              <a:t> </a:t>
            </a:r>
            <a:r>
              <a:rPr/>
              <a:t>on</a:t>
            </a:r>
            <a:r>
              <a:rPr/>
              <a:t> </a:t>
            </a:r>
            <a:r>
              <a:rPr/>
              <a:t>a</a:t>
            </a:r>
            <a:r>
              <a:rPr/>
              <a:t> </a:t>
            </a:r>
            <a:r>
              <a:rPr/>
              <a:t>math</a:t>
            </a:r>
            <a:r>
              <a:rPr/>
              <a:t> </a:t>
            </a:r>
            <a:r>
              <a:rPr/>
              <a:t>achievement</a:t>
            </a:r>
            <a:r>
              <a:rPr/>
              <a:t> </a:t>
            </a:r>
            <a:r>
              <a:rPr/>
              <a:t>test.</a:t>
            </a:r>
            <a:r>
              <a:rPr/>
              <a:t> </a:t>
            </a:r>
            <a:r>
              <a:rPr/>
              <a:t>It</a:t>
            </a:r>
            <a:r>
              <a:rPr/>
              <a:t> </a:t>
            </a:r>
            <a:r>
              <a:rPr/>
              <a:t>shows</a:t>
            </a:r>
            <a:r>
              <a:rPr/>
              <a:t> </a:t>
            </a:r>
            <a:r>
              <a:rPr/>
              <a:t>a</a:t>
            </a:r>
            <a:r>
              <a:rPr/>
              <a:t> </a:t>
            </a:r>
            <a:r>
              <a:rPr/>
              <a:t>trend</a:t>
            </a:r>
            <a:r>
              <a:rPr/>
              <a:t> </a:t>
            </a:r>
            <a:r>
              <a:rPr/>
              <a:t>line</a:t>
            </a:r>
            <a:r>
              <a:rPr/>
              <a:t> </a:t>
            </a:r>
            <a:r>
              <a:rPr/>
              <a:t>and</a:t>
            </a:r>
            <a:r>
              <a:rPr/>
              <a:t> </a:t>
            </a:r>
            <a:r>
              <a:rPr/>
              <a:t>an</a:t>
            </a:r>
            <a:r>
              <a:rPr/>
              <a:t> </a:t>
            </a:r>
            <a:r>
              <a:rPr/>
              <a:t>R-squared</a:t>
            </a:r>
            <a:r>
              <a:rPr/>
              <a:t> </a:t>
            </a:r>
            <a:r>
              <a:rPr/>
              <a:t>value.</a:t>
            </a:r>
          </a:p>
          <a:p>
            <a:pPr lvl="0" marL="0" indent="0">
              <a:buNone/>
            </a:pPr>
          </a:p>
          <a:p>
            <a:pPr lvl="0" marL="0" indent="0">
              <a:buNone/>
            </a:pPr>
            <a:r>
              <a:rPr/>
              <a:t>Note</a:t>
            </a:r>
            <a:r>
              <a:rPr/>
              <a:t> </a:t>
            </a:r>
            <a:r>
              <a:rPr/>
              <a:t>that</a:t>
            </a:r>
            <a:r>
              <a:rPr/>
              <a:t> </a:t>
            </a:r>
            <a:r>
              <a:rPr/>
              <a:t>this</a:t>
            </a:r>
            <a:r>
              <a:rPr/>
              <a:t> </a:t>
            </a:r>
            <a:r>
              <a:rPr/>
              <a:t>is</a:t>
            </a:r>
            <a:r>
              <a:rPr/>
              <a:t> </a:t>
            </a:r>
            <a:r>
              <a:rPr/>
              <a:t>an</a:t>
            </a:r>
            <a:r>
              <a:rPr/>
              <a:t> </a:t>
            </a:r>
            <a:r>
              <a:rPr/>
              <a:t>association</a:t>
            </a:r>
            <a:r>
              <a:rPr/>
              <a:t> </a:t>
            </a:r>
            <a:r>
              <a:rPr/>
              <a:t>but</a:t>
            </a:r>
            <a:r>
              <a:rPr/>
              <a:t> </a:t>
            </a:r>
            <a:r>
              <a:rPr/>
              <a:t>not</a:t>
            </a:r>
            <a:r>
              <a:rPr/>
              <a:t> </a:t>
            </a:r>
            <a:r>
              <a:rPr/>
              <a:t>necessarily</a:t>
            </a:r>
            <a:r>
              <a:rPr/>
              <a:t> </a:t>
            </a:r>
            <a:r>
              <a:rPr/>
              <a:t>a</a:t>
            </a:r>
            <a:r>
              <a:rPr/>
              <a:t> </a:t>
            </a:r>
            <a:r>
              <a:rPr/>
              <a:t>causal</a:t>
            </a:r>
            <a:r>
              <a:rPr/>
              <a:t> </a:t>
            </a:r>
            <a:r>
              <a:rPr/>
              <a:t>relationship.</a:t>
            </a:r>
            <a:r>
              <a:rPr/>
              <a:t> </a:t>
            </a:r>
            <a:r>
              <a:rPr/>
              <a:t>Knowledge</a:t>
            </a:r>
            <a:r>
              <a:rPr/>
              <a:t> </a:t>
            </a:r>
            <a:r>
              <a:rPr/>
              <a:t>of</a:t>
            </a:r>
            <a:r>
              <a:rPr/>
              <a:t> </a:t>
            </a:r>
            <a:r>
              <a:rPr/>
              <a:t>one</a:t>
            </a:r>
            <a:r>
              <a:rPr/>
              <a:t> </a:t>
            </a:r>
            <a:r>
              <a:rPr/>
              <a:t>variable</a:t>
            </a:r>
            <a:r>
              <a:rPr/>
              <a:t> </a:t>
            </a:r>
            <a:r>
              <a:rPr/>
              <a:t>helps</a:t>
            </a:r>
            <a:r>
              <a:rPr/>
              <a:t> </a:t>
            </a:r>
            <a:r>
              <a:rPr/>
              <a:t>you</a:t>
            </a:r>
            <a:r>
              <a:rPr/>
              <a:t> </a:t>
            </a:r>
            <a:r>
              <a:rPr/>
              <a:t>predict</a:t>
            </a:r>
            <a:r>
              <a:rPr/>
              <a:t> </a:t>
            </a:r>
            <a:r>
              <a:rPr/>
              <a:t>the</a:t>
            </a:r>
            <a:r>
              <a:rPr/>
              <a:t> </a:t>
            </a:r>
            <a:r>
              <a:rPr/>
              <a:t>other.</a:t>
            </a:r>
          </a:p>
        </p:txBody>
      </p:sp>
      <p:sp>
        <p:nvSpPr>
          <p:cNvPr id="4" name="Slide Number Placeholder 3"/>
          <p:cNvSpPr>
            <a:spLocks noGrp="1"/>
          </p:cNvSpPr>
          <p:nvPr>
            <p:ph type="sldNum" sz="quarter" idx="10"/>
          </p:nvPr>
        </p:nvSpPr>
        <p:spPr/>
        <p:txBody>
          <a:bodyPr/>
          <a:lstStyle/>
          <a:p>
            <a:fld id="{18BDFEC3-8487-43E8-A154-7C12CBC1FFF2}" type="slidenum">
              <a:rPr lang="en-US"/>
              <a:t>243</a:t>
            </a:fld>
            <a:endParaRPr lang="en-US"/>
          </a:p>
        </p:txBody>
      </p:sp>
    </p:spTree>
  </p:cSld>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Norm</a:t>
            </a:r>
            <a:r>
              <a:rPr/>
              <a:t> </a:t>
            </a:r>
            <a:r>
              <a:rPr/>
              <a:t>scores</a:t>
            </a:r>
            <a:r>
              <a:rPr/>
              <a:t> </a:t>
            </a:r>
            <a:r>
              <a:rPr/>
              <a:t>allow</a:t>
            </a:r>
            <a:r>
              <a:rPr/>
              <a:t> </a:t>
            </a:r>
            <a:r>
              <a:rPr/>
              <a:t>you</a:t>
            </a:r>
            <a:r>
              <a:rPr/>
              <a:t> </a:t>
            </a:r>
            <a:r>
              <a:rPr/>
              <a:t>to</a:t>
            </a:r>
            <a:r>
              <a:rPr/>
              <a:t> </a:t>
            </a:r>
            <a:r>
              <a:rPr/>
              <a:t>compare</a:t>
            </a:r>
            <a:r>
              <a:rPr/>
              <a:t> </a:t>
            </a:r>
            <a:r>
              <a:rPr/>
              <a:t>to</a:t>
            </a:r>
            <a:r>
              <a:rPr/>
              <a:t> </a:t>
            </a:r>
            <a:r>
              <a:rPr/>
              <a:t>other</a:t>
            </a:r>
            <a:r>
              <a:rPr/>
              <a:t> </a:t>
            </a:r>
            <a:r>
              <a:rPr/>
              <a:t>scores</a:t>
            </a:r>
            <a:r>
              <a:rPr/>
              <a:t> </a:t>
            </a:r>
            <a:r>
              <a:rPr/>
              <a:t>(historical</a:t>
            </a:r>
            <a:r>
              <a:rPr/>
              <a:t> </a:t>
            </a:r>
            <a:r>
              <a:rPr/>
              <a:t>comparisons).</a:t>
            </a:r>
            <a:r>
              <a:rPr/>
              <a:t> </a:t>
            </a:r>
            <a:r>
              <a:rPr/>
              <a:t>These</a:t>
            </a:r>
            <a:r>
              <a:rPr/>
              <a:t> </a:t>
            </a:r>
            <a:r>
              <a:rPr/>
              <a:t>tests</a:t>
            </a:r>
            <a:r>
              <a:rPr/>
              <a:t> </a:t>
            </a:r>
            <a:r>
              <a:rPr/>
              <a:t>are</a:t>
            </a:r>
            <a:r>
              <a:rPr/>
              <a:t> </a:t>
            </a:r>
            <a:r>
              <a:rPr/>
              <a:t>very</a:t>
            </a:r>
            <a:r>
              <a:rPr/>
              <a:t> </a:t>
            </a:r>
            <a:r>
              <a:rPr/>
              <a:t>objective,</a:t>
            </a:r>
            <a:r>
              <a:rPr/>
              <a:t> </a:t>
            </a:r>
            <a:r>
              <a:rPr/>
              <a:t>but</a:t>
            </a:r>
            <a:r>
              <a:rPr/>
              <a:t> </a:t>
            </a:r>
            <a:r>
              <a:rPr/>
              <a:t>there</a:t>
            </a:r>
            <a:r>
              <a:rPr/>
              <a:t> </a:t>
            </a:r>
            <a:r>
              <a:rPr/>
              <a:t>is</a:t>
            </a:r>
            <a:r>
              <a:rPr/>
              <a:t> </a:t>
            </a:r>
            <a:r>
              <a:rPr/>
              <a:t>some</a:t>
            </a:r>
            <a:r>
              <a:rPr/>
              <a:t> </a:t>
            </a:r>
            <a:r>
              <a:rPr/>
              <a:t>subjectivity,</a:t>
            </a:r>
            <a:r>
              <a:rPr/>
              <a:t> </a:t>
            </a:r>
            <a:r>
              <a:rPr/>
              <a:t>perhaps,</a:t>
            </a:r>
            <a:r>
              <a:rPr/>
              <a:t> </a:t>
            </a:r>
            <a:r>
              <a:rPr/>
              <a:t>in</a:t>
            </a:r>
            <a:r>
              <a:rPr/>
              <a:t> </a:t>
            </a:r>
            <a:r>
              <a:rPr/>
              <a:t>their</a:t>
            </a:r>
            <a:r>
              <a:rPr/>
              <a:t> </a:t>
            </a:r>
            <a:r>
              <a:rPr/>
              <a:t>interpretation.</a:t>
            </a:r>
          </a:p>
          <a:p>
            <a:pPr lvl="0" marL="0" indent="0">
              <a:buNone/>
            </a:pPr>
          </a:p>
          <a:p>
            <a:pPr lvl="0" marL="0" indent="0">
              <a:buNone/>
            </a:pPr>
            <a:r>
              <a:rPr/>
              <a:t>Measuring</a:t>
            </a:r>
            <a:r>
              <a:rPr/>
              <a:t> </a:t>
            </a:r>
            <a:r>
              <a:rPr/>
              <a:t>actual</a:t>
            </a:r>
            <a:r>
              <a:rPr/>
              <a:t> </a:t>
            </a:r>
            <a:r>
              <a:rPr/>
              <a:t>performance</a:t>
            </a:r>
            <a:r>
              <a:rPr/>
              <a:t> </a:t>
            </a:r>
            <a:r>
              <a:rPr/>
              <a:t>(ecologic</a:t>
            </a:r>
            <a:r>
              <a:rPr/>
              <a:t> </a:t>
            </a:r>
            <a:r>
              <a:rPr/>
              <a:t>validity).</a:t>
            </a:r>
            <a:r>
              <a:rPr/>
              <a:t> </a:t>
            </a:r>
            <a:r>
              <a:rPr/>
              <a:t>Tries</a:t>
            </a:r>
            <a:r>
              <a:rPr/>
              <a:t> </a:t>
            </a:r>
            <a:r>
              <a:rPr/>
              <a:t>to</a:t>
            </a:r>
            <a:r>
              <a:rPr/>
              <a:t> </a:t>
            </a:r>
            <a:r>
              <a:rPr/>
              <a:t>be</a:t>
            </a:r>
            <a:r>
              <a:rPr/>
              <a:t> </a:t>
            </a:r>
            <a:r>
              <a:rPr/>
              <a:t>very</a:t>
            </a:r>
            <a:r>
              <a:rPr/>
              <a:t> </a:t>
            </a:r>
            <a:r>
              <a:rPr/>
              <a:t>relevant</a:t>
            </a:r>
            <a:r>
              <a:rPr/>
              <a:t> </a:t>
            </a:r>
            <a:r>
              <a:rPr/>
              <a:t>to</a:t>
            </a:r>
            <a:r>
              <a:rPr/>
              <a:t> </a:t>
            </a:r>
            <a:r>
              <a:rPr/>
              <a:t>the</a:t>
            </a:r>
            <a:r>
              <a:rPr/>
              <a:t> </a:t>
            </a:r>
            <a:r>
              <a:rPr/>
              <a:t>setting.</a:t>
            </a:r>
          </a:p>
          <a:p>
            <a:pPr lvl="0" marL="0" indent="0">
              <a:buNone/>
            </a:pPr>
          </a:p>
          <a:p>
            <a:pPr lvl="0" marL="0" indent="0">
              <a:buNone/>
            </a:pPr>
            <a:r>
              <a:rPr/>
              <a:t>Use</a:t>
            </a:r>
            <a:r>
              <a:rPr/>
              <a:t> </a:t>
            </a:r>
            <a:r>
              <a:rPr/>
              <a:t>existing</a:t>
            </a:r>
            <a:r>
              <a:rPr/>
              <a:t> </a:t>
            </a:r>
            <a:r>
              <a:rPr/>
              <a:t>documents.</a:t>
            </a:r>
            <a:r>
              <a:rPr/>
              <a:t> </a:t>
            </a:r>
            <a:r>
              <a:rPr/>
              <a:t>Existing</a:t>
            </a:r>
            <a:r>
              <a:rPr/>
              <a:t> </a:t>
            </a:r>
            <a:r>
              <a:rPr/>
              <a:t>records</a:t>
            </a:r>
            <a:r>
              <a:rPr/>
              <a:t> </a:t>
            </a:r>
            <a:r>
              <a:rPr/>
              <a:t>might</a:t>
            </a:r>
            <a:r>
              <a:rPr/>
              <a:t> </a:t>
            </a:r>
            <a:r>
              <a:rPr/>
              <a:t>have</a:t>
            </a:r>
            <a:r>
              <a:rPr/>
              <a:t> </a:t>
            </a:r>
            <a:r>
              <a:rPr/>
              <a:t>a</a:t>
            </a:r>
            <a:r>
              <a:rPr/>
              <a:t> </a:t>
            </a:r>
            <a:r>
              <a:rPr/>
              <a:t>higher</a:t>
            </a:r>
            <a:r>
              <a:rPr/>
              <a:t> </a:t>
            </a:r>
            <a:r>
              <a:rPr/>
              <a:t>level</a:t>
            </a:r>
            <a:r>
              <a:rPr/>
              <a:t> </a:t>
            </a:r>
            <a:r>
              <a:rPr/>
              <a:t>of</a:t>
            </a:r>
            <a:r>
              <a:rPr/>
              <a:t> </a:t>
            </a:r>
            <a:r>
              <a:rPr/>
              <a:t>accuracy</a:t>
            </a:r>
            <a:r>
              <a:rPr/>
              <a:t> </a:t>
            </a:r>
            <a:r>
              <a:rPr/>
              <a:t>but</a:t>
            </a:r>
            <a:r>
              <a:rPr/>
              <a:t> </a:t>
            </a:r>
            <a:r>
              <a:rPr/>
              <a:t>there</a:t>
            </a:r>
            <a:r>
              <a:rPr/>
              <a:t> </a:t>
            </a:r>
            <a:r>
              <a:rPr/>
              <a:t>is</a:t>
            </a:r>
            <a:r>
              <a:rPr/>
              <a:t> </a:t>
            </a:r>
            <a:r>
              <a:rPr/>
              <a:t>no</a:t>
            </a:r>
            <a:r>
              <a:rPr/>
              <a:t> </a:t>
            </a:r>
            <a:r>
              <a:rPr/>
              <a:t>gauarantee.</a:t>
            </a:r>
            <a:r>
              <a:rPr/>
              <a:t> </a:t>
            </a:r>
            <a:r>
              <a:rPr/>
              <a:t>Time</a:t>
            </a:r>
            <a:r>
              <a:rPr/>
              <a:t> </a:t>
            </a:r>
            <a:r>
              <a:rPr/>
              <a:t>is</a:t>
            </a:r>
            <a:r>
              <a:rPr/>
              <a:t> </a:t>
            </a:r>
            <a:r>
              <a:rPr/>
              <a:t>shorter</a:t>
            </a:r>
            <a:r>
              <a:rPr/>
              <a:t> </a:t>
            </a:r>
            <a:r>
              <a:rPr/>
              <a:t>because</a:t>
            </a:r>
            <a:r>
              <a:rPr/>
              <a:t> </a:t>
            </a:r>
            <a:r>
              <a:rPr/>
              <a:t>the</a:t>
            </a:r>
            <a:r>
              <a:rPr/>
              <a:t> </a:t>
            </a:r>
            <a:r>
              <a:rPr/>
              <a:t>documents</a:t>
            </a:r>
            <a:r>
              <a:rPr/>
              <a:t> </a:t>
            </a:r>
            <a:r>
              <a:rPr/>
              <a:t>already</a:t>
            </a:r>
            <a:r>
              <a:rPr/>
              <a:t> </a:t>
            </a:r>
            <a:r>
              <a:rPr/>
              <a:t>exist.</a:t>
            </a:r>
            <a:r>
              <a:rPr/>
              <a:t> </a:t>
            </a:r>
            <a:r>
              <a:rPr/>
              <a:t>Data</a:t>
            </a:r>
            <a:r>
              <a:rPr/>
              <a:t> </a:t>
            </a:r>
            <a:r>
              <a:rPr/>
              <a:t>extraction</a:t>
            </a:r>
            <a:r>
              <a:rPr/>
              <a:t> </a:t>
            </a:r>
            <a:r>
              <a:rPr/>
              <a:t>takes</a:t>
            </a:r>
            <a:r>
              <a:rPr/>
              <a:t> </a:t>
            </a:r>
            <a:r>
              <a:rPr/>
              <a:t>time.</a:t>
            </a:r>
            <a:r>
              <a:rPr/>
              <a:t> </a:t>
            </a:r>
            <a:r>
              <a:rPr/>
              <a:t>Do</a:t>
            </a:r>
            <a:r>
              <a:rPr/>
              <a:t> </a:t>
            </a:r>
            <a:r>
              <a:rPr/>
              <a:t>you</a:t>
            </a:r>
            <a:r>
              <a:rPr/>
              <a:t> </a:t>
            </a:r>
            <a:r>
              <a:rPr/>
              <a:t>need</a:t>
            </a:r>
            <a:r>
              <a:rPr/>
              <a:t> </a:t>
            </a:r>
            <a:r>
              <a:rPr/>
              <a:t>consent</a:t>
            </a:r>
            <a:r>
              <a:rPr/>
              <a:t> </a:t>
            </a:r>
            <a:r>
              <a:rPr/>
              <a:t>from</a:t>
            </a:r>
            <a:r>
              <a:rPr/>
              <a:t> </a:t>
            </a:r>
            <a:r>
              <a:rPr/>
              <a:t>the</a:t>
            </a:r>
            <a:r>
              <a:rPr/>
              <a:t> </a:t>
            </a:r>
            <a:r>
              <a:rPr/>
              <a:t>people</a:t>
            </a:r>
            <a:r>
              <a:rPr/>
              <a:t> </a:t>
            </a:r>
            <a:r>
              <a:rPr/>
              <a:t>associated</a:t>
            </a:r>
            <a:r>
              <a:rPr/>
              <a:t> </a:t>
            </a:r>
            <a:r>
              <a:rPr/>
              <a:t>with</a:t>
            </a:r>
            <a:r>
              <a:rPr/>
              <a:t> </a:t>
            </a:r>
            <a:r>
              <a:rPr/>
              <a:t>these</a:t>
            </a:r>
            <a:r>
              <a:rPr/>
              <a:t> </a:t>
            </a:r>
            <a:r>
              <a:rPr/>
              <a:t>documents.</a:t>
            </a:r>
          </a:p>
          <a:p>
            <a:pPr lvl="0" marL="0" indent="0">
              <a:buNone/>
            </a:pPr>
          </a:p>
          <a:p>
            <a:pPr lvl="0" marL="0" indent="0">
              <a:buNone/>
            </a:pPr>
            <a:r>
              <a:rPr/>
              <a:t>Data</a:t>
            </a:r>
            <a:r>
              <a:rPr/>
              <a:t> </a:t>
            </a:r>
            <a:r>
              <a:rPr/>
              <a:t>abstraction</a:t>
            </a:r>
            <a:r>
              <a:rPr/>
              <a:t> </a:t>
            </a:r>
            <a:r>
              <a:rPr/>
              <a:t>is</a:t>
            </a:r>
            <a:r>
              <a:rPr/>
              <a:t> </a:t>
            </a:r>
            <a:r>
              <a:rPr/>
              <a:t>tedious,</a:t>
            </a:r>
            <a:r>
              <a:rPr/>
              <a:t> </a:t>
            </a:r>
            <a:r>
              <a:rPr/>
              <a:t>but</a:t>
            </a:r>
            <a:r>
              <a:rPr/>
              <a:t> </a:t>
            </a:r>
            <a:r>
              <a:rPr/>
              <a:t>the</a:t>
            </a:r>
            <a:r>
              <a:rPr/>
              <a:t> </a:t>
            </a:r>
            <a:r>
              <a:rPr/>
              <a:t>newer</a:t>
            </a:r>
            <a:r>
              <a:rPr/>
              <a:t> </a:t>
            </a:r>
            <a:r>
              <a:rPr/>
              <a:t>systems</a:t>
            </a:r>
            <a:r>
              <a:rPr/>
              <a:t> </a:t>
            </a:r>
            <a:r>
              <a:rPr/>
              <a:t>like</a:t>
            </a:r>
            <a:r>
              <a:rPr/>
              <a:t> </a:t>
            </a:r>
            <a:r>
              <a:rPr/>
              <a:t>i2b2</a:t>
            </a:r>
            <a:r>
              <a:rPr/>
              <a:t> </a:t>
            </a:r>
            <a:r>
              <a:rPr/>
              <a:t>allow</a:t>
            </a:r>
            <a:r>
              <a:rPr/>
              <a:t> </a:t>
            </a:r>
            <a:r>
              <a:rPr/>
              <a:t>you</a:t>
            </a:r>
            <a:r>
              <a:rPr/>
              <a:t> </a:t>
            </a:r>
            <a:r>
              <a:rPr/>
              <a:t>to</a:t>
            </a:r>
            <a:r>
              <a:rPr/>
              <a:t> </a:t>
            </a:r>
            <a:r>
              <a:rPr/>
              <a:t>get</a:t>
            </a:r>
            <a:r>
              <a:rPr/>
              <a:t> </a:t>
            </a:r>
            <a:r>
              <a:rPr/>
              <a:t>the</a:t>
            </a:r>
            <a:r>
              <a:rPr/>
              <a:t> </a:t>
            </a:r>
            <a:r>
              <a:rPr/>
              <a:t>information</a:t>
            </a:r>
            <a:r>
              <a:rPr/>
              <a:t> </a:t>
            </a:r>
            <a:r>
              <a:rPr/>
              <a:t>more</a:t>
            </a:r>
            <a:r>
              <a:rPr/>
              <a:t> </a:t>
            </a:r>
            <a:r>
              <a:rPr/>
              <a:t>directly.</a:t>
            </a:r>
          </a:p>
          <a:p>
            <a:pPr lvl="0" marL="0" indent="0">
              <a:buNone/>
            </a:pPr>
          </a:p>
          <a:p>
            <a:pPr lvl="0" marL="0" indent="0">
              <a:buNone/>
            </a:pPr>
            <a:r>
              <a:rPr/>
              <a:t>Content</a:t>
            </a:r>
            <a:r>
              <a:rPr/>
              <a:t> </a:t>
            </a:r>
            <a:r>
              <a:rPr/>
              <a:t>analysis</a:t>
            </a:r>
            <a:r>
              <a:rPr/>
              <a:t> </a:t>
            </a:r>
            <a:r>
              <a:rPr/>
              <a:t>is</a:t>
            </a:r>
            <a:r>
              <a:rPr/>
              <a:t> </a:t>
            </a:r>
            <a:r>
              <a:rPr/>
              <a:t>a</a:t>
            </a:r>
            <a:r>
              <a:rPr/>
              <a:t> </a:t>
            </a:r>
            <a:r>
              <a:rPr/>
              <a:t>more</a:t>
            </a:r>
            <a:r>
              <a:rPr/>
              <a:t> </a:t>
            </a:r>
            <a:r>
              <a:rPr/>
              <a:t>qualitative</a:t>
            </a:r>
            <a:r>
              <a:rPr/>
              <a:t> </a:t>
            </a:r>
            <a:r>
              <a:rPr/>
              <a:t>review.</a:t>
            </a:r>
            <a:r>
              <a:rPr/>
              <a:t> </a:t>
            </a:r>
            <a:r>
              <a:rPr/>
              <a:t>It</a:t>
            </a:r>
            <a:r>
              <a:rPr/>
              <a:t> </a:t>
            </a:r>
            <a:r>
              <a:rPr/>
              <a:t>gives</a:t>
            </a:r>
            <a:r>
              <a:rPr/>
              <a:t> </a:t>
            </a:r>
            <a:r>
              <a:rPr/>
              <a:t>you</a:t>
            </a:r>
            <a:r>
              <a:rPr/>
              <a:t> </a:t>
            </a:r>
            <a:r>
              <a:rPr/>
              <a:t>a</a:t>
            </a:r>
            <a:r>
              <a:rPr/>
              <a:t> </a:t>
            </a:r>
            <a:r>
              <a:rPr/>
              <a:t>lot</a:t>
            </a:r>
            <a:r>
              <a:rPr/>
              <a:t> </a:t>
            </a:r>
            <a:r>
              <a:rPr/>
              <a:t>of</a:t>
            </a:r>
            <a:r>
              <a:rPr/>
              <a:t> </a:t>
            </a:r>
            <a:r>
              <a:rPr/>
              <a:t>valuable</a:t>
            </a:r>
            <a:r>
              <a:rPr/>
              <a:t> </a:t>
            </a:r>
            <a:r>
              <a:rPr/>
              <a:t>information</a:t>
            </a:r>
            <a:r>
              <a:rPr/>
              <a:t> </a:t>
            </a:r>
            <a:r>
              <a:rPr/>
              <a:t>that</a:t>
            </a:r>
            <a:r>
              <a:rPr/>
              <a:t> </a:t>
            </a:r>
            <a:r>
              <a:rPr/>
              <a:t>a</a:t>
            </a:r>
            <a:r>
              <a:rPr/>
              <a:t> </a:t>
            </a:r>
            <a:r>
              <a:rPr/>
              <a:t>quantitative</a:t>
            </a:r>
            <a:r>
              <a:rPr/>
              <a:t> </a:t>
            </a:r>
            <a:r>
              <a:rPr/>
              <a:t>approach</a:t>
            </a:r>
            <a:r>
              <a:rPr/>
              <a:t> </a:t>
            </a:r>
            <a:r>
              <a:rPr/>
              <a:t>might</a:t>
            </a:r>
            <a:r>
              <a:rPr/>
              <a:t> </a:t>
            </a:r>
            <a:r>
              <a:rPr/>
              <a:t>miss.</a:t>
            </a:r>
          </a:p>
        </p:txBody>
      </p:sp>
      <p:sp>
        <p:nvSpPr>
          <p:cNvPr id="4" name="Slide Number Placeholder 3"/>
          <p:cNvSpPr>
            <a:spLocks noGrp="1"/>
          </p:cNvSpPr>
          <p:nvPr>
            <p:ph type="sldNum" sz="quarter" idx="10"/>
          </p:nvPr>
        </p:nvSpPr>
        <p:spPr/>
        <p:txBody>
          <a:bodyPr/>
          <a:lstStyle/>
          <a:p>
            <a:fld id="{18BDFEC3-8487-43E8-A154-7C12CBC1FFF2}" type="slidenum">
              <a:rPr lang="en-US"/>
              <a:t>50</a:t>
            </a:fld>
            <a:endParaRPr lang="en-US"/>
          </a:p>
        </p:txBody>
      </p:sp>
    </p:spTree>
  </p:cSld>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Figure</a:t>
            </a:r>
            <a:r>
              <a:rPr/>
              <a:t> </a:t>
            </a:r>
            <a:r>
              <a:rPr/>
              <a:t>10.5</a:t>
            </a:r>
            <a:r>
              <a:rPr/>
              <a:t> </a:t>
            </a:r>
            <a:r>
              <a:rPr/>
              <a:t>shows</a:t>
            </a:r>
            <a:r>
              <a:rPr/>
              <a:t> </a:t>
            </a:r>
            <a:r>
              <a:rPr/>
              <a:t>a</a:t>
            </a:r>
            <a:r>
              <a:rPr/>
              <a:t> </a:t>
            </a:r>
            <a:r>
              <a:rPr/>
              <a:t>much</a:t>
            </a:r>
            <a:r>
              <a:rPr/>
              <a:t> </a:t>
            </a:r>
            <a:r>
              <a:rPr/>
              <a:t>weaker</a:t>
            </a:r>
            <a:r>
              <a:rPr/>
              <a:t> </a:t>
            </a:r>
            <a:r>
              <a:rPr/>
              <a:t>relationship</a:t>
            </a:r>
            <a:r>
              <a:rPr/>
              <a:t> </a:t>
            </a:r>
            <a:r>
              <a:rPr/>
              <a:t>between</a:t>
            </a:r>
            <a:r>
              <a:rPr/>
              <a:t> </a:t>
            </a:r>
            <a:r>
              <a:rPr/>
              <a:t>grade</a:t>
            </a:r>
            <a:r>
              <a:rPr/>
              <a:t> </a:t>
            </a:r>
            <a:r>
              <a:rPr/>
              <a:t>level</a:t>
            </a:r>
            <a:r>
              <a:rPr/>
              <a:t> </a:t>
            </a:r>
            <a:r>
              <a:rPr/>
              <a:t>and</a:t>
            </a:r>
            <a:r>
              <a:rPr/>
              <a:t> </a:t>
            </a:r>
            <a:r>
              <a:rPr/>
              <a:t>motivation</a:t>
            </a:r>
            <a:r>
              <a:rPr/>
              <a:t> </a:t>
            </a:r>
            <a:r>
              <a:rPr/>
              <a:t>scale.</a:t>
            </a:r>
            <a:r>
              <a:rPr/>
              <a:t> </a:t>
            </a:r>
            <a:r>
              <a:rPr/>
              <a:t>The</a:t>
            </a:r>
            <a:r>
              <a:rPr/>
              <a:t> </a:t>
            </a:r>
            <a:r>
              <a:rPr/>
              <a:t>trend</a:t>
            </a:r>
            <a:r>
              <a:rPr/>
              <a:t> </a:t>
            </a:r>
            <a:r>
              <a:rPr/>
              <a:t>line</a:t>
            </a:r>
            <a:r>
              <a:rPr/>
              <a:t> </a:t>
            </a:r>
            <a:r>
              <a:rPr/>
              <a:t>is</a:t>
            </a:r>
            <a:r>
              <a:rPr/>
              <a:t> </a:t>
            </a:r>
            <a:r>
              <a:rPr/>
              <a:t>flat</a:t>
            </a:r>
            <a:r>
              <a:rPr/>
              <a:t> </a:t>
            </a:r>
            <a:r>
              <a:rPr/>
              <a:t>and</a:t>
            </a:r>
            <a:r>
              <a:rPr/>
              <a:t> </a:t>
            </a:r>
            <a:r>
              <a:rPr/>
              <a:t>the</a:t>
            </a:r>
            <a:r>
              <a:rPr/>
              <a:t> </a:t>
            </a:r>
            <a:r>
              <a:rPr/>
              <a:t>R-squared</a:t>
            </a:r>
            <a:r>
              <a:rPr/>
              <a:t> </a:t>
            </a:r>
            <a:r>
              <a:rPr/>
              <a:t>value</a:t>
            </a:r>
            <a:r>
              <a:rPr/>
              <a:t> </a:t>
            </a:r>
            <a:r>
              <a:rPr/>
              <a:t>is</a:t>
            </a:r>
            <a:r>
              <a:rPr/>
              <a:t> </a:t>
            </a:r>
            <a:r>
              <a:rPr/>
              <a:t>small.</a:t>
            </a:r>
          </a:p>
        </p:txBody>
      </p:sp>
      <p:sp>
        <p:nvSpPr>
          <p:cNvPr id="4" name="Slide Number Placeholder 3"/>
          <p:cNvSpPr>
            <a:spLocks noGrp="1"/>
          </p:cNvSpPr>
          <p:nvPr>
            <p:ph type="sldNum" sz="quarter" idx="10"/>
          </p:nvPr>
        </p:nvSpPr>
        <p:spPr/>
        <p:txBody>
          <a:bodyPr/>
          <a:lstStyle/>
          <a:p>
            <a:fld id="{18BDFEC3-8487-43E8-A154-7C12CBC1FFF2}" type="slidenum">
              <a:rPr lang="en-US"/>
              <a:t>244</a:t>
            </a:fld>
            <a:endParaRPr lang="en-US"/>
          </a:p>
        </p:txBody>
      </p:sp>
    </p:spTree>
  </p:cSld>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Table</a:t>
            </a:r>
            <a:r>
              <a:rPr/>
              <a:t> </a:t>
            </a:r>
            <a:r>
              <a:rPr/>
              <a:t>10.6</a:t>
            </a:r>
            <a:r>
              <a:rPr/>
              <a:t> </a:t>
            </a:r>
            <a:r>
              <a:rPr/>
              <a:t>shows</a:t>
            </a:r>
            <a:r>
              <a:rPr/>
              <a:t> </a:t>
            </a:r>
            <a:r>
              <a:rPr/>
              <a:t>a</a:t>
            </a:r>
            <a:r>
              <a:rPr/>
              <a:t> </a:t>
            </a:r>
            <a:r>
              <a:rPr/>
              <a:t>cross-tabulation.</a:t>
            </a:r>
            <a:r>
              <a:rPr/>
              <a:t> </a:t>
            </a:r>
            <a:r>
              <a:rPr/>
              <a:t>Mary</a:t>
            </a:r>
            <a:r>
              <a:rPr/>
              <a:t> </a:t>
            </a:r>
            <a:r>
              <a:rPr/>
              <a:t>revised</a:t>
            </a:r>
            <a:r>
              <a:rPr/>
              <a:t> </a:t>
            </a:r>
            <a:r>
              <a:rPr/>
              <a:t>this</a:t>
            </a:r>
            <a:r>
              <a:rPr/>
              <a:t> </a:t>
            </a:r>
            <a:r>
              <a:rPr/>
              <a:t>to</a:t>
            </a:r>
            <a:r>
              <a:rPr/>
              <a:t> </a:t>
            </a:r>
            <a:r>
              <a:rPr/>
              <a:t>include</a:t>
            </a:r>
            <a:r>
              <a:rPr/>
              <a:t> </a:t>
            </a:r>
            <a:r>
              <a:rPr/>
              <a:t>row</a:t>
            </a:r>
            <a:r>
              <a:rPr/>
              <a:t> </a:t>
            </a:r>
            <a:r>
              <a:rPr/>
              <a:t>and</a:t>
            </a:r>
            <a:r>
              <a:rPr/>
              <a:t> </a:t>
            </a:r>
            <a:r>
              <a:rPr/>
              <a:t>column</a:t>
            </a:r>
            <a:r>
              <a:rPr/>
              <a:t> </a:t>
            </a:r>
            <a:r>
              <a:rPr/>
              <a:t>percentages.</a:t>
            </a:r>
            <a:r>
              <a:rPr/>
              <a:t> </a:t>
            </a:r>
            <a:r>
              <a:rPr/>
              <a:t>Orient</a:t>
            </a:r>
            <a:r>
              <a:rPr/>
              <a:t> </a:t>
            </a:r>
            <a:r>
              <a:rPr/>
              <a:t>towards</a:t>
            </a:r>
            <a:r>
              <a:rPr/>
              <a:t> </a:t>
            </a:r>
            <a:r>
              <a:rPr/>
              <a:t>the</a:t>
            </a:r>
            <a:r>
              <a:rPr/>
              <a:t> </a:t>
            </a:r>
            <a:r>
              <a:rPr/>
              <a:t>row</a:t>
            </a:r>
            <a:r>
              <a:rPr/>
              <a:t> </a:t>
            </a:r>
            <a:r>
              <a:rPr/>
              <a:t>totals</a:t>
            </a:r>
            <a:r>
              <a:rPr/>
              <a:t> </a:t>
            </a:r>
            <a:r>
              <a:rPr/>
              <a:t>or</a:t>
            </a:r>
            <a:r>
              <a:rPr/>
              <a:t> </a:t>
            </a:r>
            <a:r>
              <a:rPr/>
              <a:t>the</a:t>
            </a:r>
            <a:r>
              <a:rPr/>
              <a:t> </a:t>
            </a:r>
            <a:r>
              <a:rPr/>
              <a:t>column</a:t>
            </a:r>
            <a:r>
              <a:rPr/>
              <a:t> </a:t>
            </a:r>
            <a:r>
              <a:rPr/>
              <a:t>totals.</a:t>
            </a:r>
            <a:r>
              <a:rPr/>
              <a:t> </a:t>
            </a:r>
            <a:r>
              <a:rPr/>
              <a:t>Row</a:t>
            </a:r>
            <a:r>
              <a:rPr/>
              <a:t> </a:t>
            </a:r>
            <a:r>
              <a:rPr/>
              <a:t>percentages</a:t>
            </a:r>
            <a:r>
              <a:rPr/>
              <a:t> </a:t>
            </a:r>
            <a:r>
              <a:rPr/>
              <a:t>add</a:t>
            </a:r>
            <a:r>
              <a:rPr/>
              <a:t> </a:t>
            </a:r>
            <a:r>
              <a:rPr/>
              <a:t>up</a:t>
            </a:r>
            <a:r>
              <a:rPr/>
              <a:t> </a:t>
            </a:r>
            <a:r>
              <a:rPr/>
              <a:t>to</a:t>
            </a:r>
            <a:r>
              <a:rPr/>
              <a:t> </a:t>
            </a:r>
            <a:r>
              <a:rPr/>
              <a:t>100%</a:t>
            </a:r>
            <a:r>
              <a:rPr/>
              <a:t> </a:t>
            </a:r>
            <a:r>
              <a:rPr/>
              <a:t>within</a:t>
            </a:r>
            <a:r>
              <a:rPr/>
              <a:t> </a:t>
            </a:r>
            <a:r>
              <a:rPr/>
              <a:t>each</a:t>
            </a:r>
            <a:r>
              <a:rPr/>
              <a:t> </a:t>
            </a:r>
            <a:r>
              <a:rPr/>
              <a:t>row</a:t>
            </a:r>
            <a:r>
              <a:rPr/>
              <a:t> </a:t>
            </a:r>
            <a:r>
              <a:rPr/>
              <a:t>and</a:t>
            </a:r>
            <a:r>
              <a:rPr/>
              <a:t> </a:t>
            </a:r>
            <a:r>
              <a:rPr/>
              <a:t>column</a:t>
            </a:r>
            <a:r>
              <a:rPr/>
              <a:t> </a:t>
            </a:r>
            <a:r>
              <a:rPr/>
              <a:t>percentages</a:t>
            </a:r>
            <a:r>
              <a:rPr/>
              <a:t> </a:t>
            </a:r>
            <a:r>
              <a:rPr/>
              <a:t>add</a:t>
            </a:r>
            <a:r>
              <a:rPr/>
              <a:t> </a:t>
            </a:r>
            <a:r>
              <a:rPr/>
              <a:t>up</a:t>
            </a:r>
            <a:r>
              <a:rPr/>
              <a:t> </a:t>
            </a:r>
            <a:r>
              <a:rPr/>
              <a:t>to</a:t>
            </a:r>
            <a:r>
              <a:rPr/>
              <a:t> </a:t>
            </a:r>
            <a:r>
              <a:rPr/>
              <a:t>100%</a:t>
            </a:r>
            <a:r>
              <a:rPr/>
              <a:t> </a:t>
            </a:r>
            <a:r>
              <a:rPr/>
              <a:t>within</a:t>
            </a:r>
            <a:r>
              <a:rPr/>
              <a:t> </a:t>
            </a:r>
            <a:r>
              <a:rPr/>
              <a:t>each</a:t>
            </a:r>
            <a:r>
              <a:rPr/>
              <a:t> </a:t>
            </a:r>
            <a:r>
              <a:rPr/>
              <a:t>row.</a:t>
            </a:r>
          </a:p>
          <a:p>
            <a:pPr lvl="0" marL="0" indent="0">
              <a:buNone/>
            </a:pPr>
          </a:p>
          <a:p>
            <a:pPr lvl="0" marL="0" indent="0">
              <a:buNone/>
            </a:pPr>
            <a:r>
              <a:rPr/>
              <a:t>You</a:t>
            </a:r>
            <a:r>
              <a:rPr/>
              <a:t> </a:t>
            </a:r>
            <a:r>
              <a:rPr/>
              <a:t>might</a:t>
            </a:r>
            <a:r>
              <a:rPr/>
              <a:t> </a:t>
            </a:r>
            <a:r>
              <a:rPr/>
              <a:t>compute</a:t>
            </a:r>
            <a:r>
              <a:rPr/>
              <a:t> </a:t>
            </a:r>
            <a:r>
              <a:rPr/>
              <a:t>both</a:t>
            </a:r>
            <a:r>
              <a:rPr/>
              <a:t> </a:t>
            </a:r>
            <a:r>
              <a:rPr/>
              <a:t>row</a:t>
            </a:r>
            <a:r>
              <a:rPr/>
              <a:t> </a:t>
            </a:r>
            <a:r>
              <a:rPr/>
              <a:t>and</a:t>
            </a:r>
            <a:r>
              <a:rPr/>
              <a:t> </a:t>
            </a:r>
            <a:r>
              <a:rPr/>
              <a:t>column</a:t>
            </a:r>
            <a:r>
              <a:rPr/>
              <a:t> </a:t>
            </a:r>
            <a:r>
              <a:rPr/>
              <a:t>percentages,</a:t>
            </a:r>
            <a:r>
              <a:rPr/>
              <a:t> </a:t>
            </a:r>
            <a:r>
              <a:rPr/>
              <a:t>but</a:t>
            </a:r>
            <a:r>
              <a:rPr/>
              <a:t> </a:t>
            </a:r>
            <a:r>
              <a:rPr/>
              <a:t>only</a:t>
            </a:r>
            <a:r>
              <a:rPr/>
              <a:t> </a:t>
            </a:r>
            <a:r>
              <a:rPr/>
              <a:t>include</a:t>
            </a:r>
            <a:r>
              <a:rPr/>
              <a:t> </a:t>
            </a:r>
            <a:r>
              <a:rPr/>
              <a:t>one</a:t>
            </a:r>
            <a:r>
              <a:rPr/>
              <a:t> </a:t>
            </a:r>
            <a:r>
              <a:rPr/>
              <a:t>in</a:t>
            </a:r>
            <a:r>
              <a:rPr/>
              <a:t> </a:t>
            </a:r>
            <a:r>
              <a:rPr/>
              <a:t>your</a:t>
            </a:r>
            <a:r>
              <a:rPr/>
              <a:t> </a:t>
            </a:r>
            <a:r>
              <a:rPr/>
              <a:t>final</a:t>
            </a:r>
            <a:r>
              <a:rPr/>
              <a:t> </a:t>
            </a:r>
            <a:r>
              <a:rPr/>
              <a:t>table.</a:t>
            </a:r>
          </a:p>
        </p:txBody>
      </p:sp>
      <p:sp>
        <p:nvSpPr>
          <p:cNvPr id="4" name="Slide Number Placeholder 3"/>
          <p:cNvSpPr>
            <a:spLocks noGrp="1"/>
          </p:cNvSpPr>
          <p:nvPr>
            <p:ph type="sldNum" sz="quarter" idx="10"/>
          </p:nvPr>
        </p:nvSpPr>
        <p:spPr/>
        <p:txBody>
          <a:bodyPr/>
          <a:lstStyle/>
          <a:p>
            <a:fld id="{18BDFEC3-8487-43E8-A154-7C12CBC1FFF2}" type="slidenum">
              <a:rPr lang="en-US"/>
              <a:t>245</a:t>
            </a:fld>
            <a:endParaRPr lang="en-US"/>
          </a:p>
        </p:txBody>
      </p:sp>
    </p:spTree>
  </p:cSld>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This</a:t>
            </a:r>
            <a:r>
              <a:rPr/>
              <a:t> </a:t>
            </a:r>
            <a:r>
              <a:rPr/>
              <a:t>is</a:t>
            </a:r>
            <a:r>
              <a:rPr/>
              <a:t> </a:t>
            </a:r>
            <a:r>
              <a:rPr/>
              <a:t>not</a:t>
            </a:r>
            <a:r>
              <a:rPr/>
              <a:t> </a:t>
            </a:r>
            <a:r>
              <a:rPr/>
              <a:t>a</a:t>
            </a:r>
            <a:r>
              <a:rPr/>
              <a:t> </a:t>
            </a:r>
            <a:r>
              <a:rPr/>
              <a:t>Statistics</a:t>
            </a:r>
            <a:r>
              <a:rPr/>
              <a:t> </a:t>
            </a:r>
            <a:r>
              <a:rPr/>
              <a:t>class,</a:t>
            </a:r>
            <a:r>
              <a:rPr/>
              <a:t> </a:t>
            </a:r>
            <a:r>
              <a:rPr/>
              <a:t>but</a:t>
            </a:r>
            <a:r>
              <a:rPr/>
              <a:t> </a:t>
            </a:r>
            <a:r>
              <a:rPr/>
              <a:t>is</a:t>
            </a:r>
            <a:r>
              <a:rPr/>
              <a:t> </a:t>
            </a:r>
            <a:r>
              <a:rPr/>
              <a:t>intended</a:t>
            </a:r>
            <a:r>
              <a:rPr/>
              <a:t> </a:t>
            </a:r>
            <a:r>
              <a:rPr/>
              <a:t>to</a:t>
            </a:r>
            <a:r>
              <a:rPr/>
              <a:t> </a:t>
            </a:r>
            <a:r>
              <a:rPr/>
              <a:t>help</a:t>
            </a:r>
            <a:r>
              <a:rPr/>
              <a:t> </a:t>
            </a:r>
            <a:r>
              <a:rPr/>
              <a:t>you</a:t>
            </a:r>
            <a:r>
              <a:rPr/>
              <a:t> </a:t>
            </a:r>
            <a:r>
              <a:rPr/>
              <a:t>decide</a:t>
            </a:r>
            <a:r>
              <a:rPr/>
              <a:t> </a:t>
            </a:r>
            <a:r>
              <a:rPr/>
              <a:t>how</a:t>
            </a:r>
            <a:r>
              <a:rPr/>
              <a:t> </a:t>
            </a:r>
            <a:r>
              <a:rPr/>
              <a:t>to</a:t>
            </a:r>
            <a:r>
              <a:rPr/>
              <a:t> </a:t>
            </a:r>
            <a:r>
              <a:rPr/>
              <a:t>choose</a:t>
            </a:r>
            <a:r>
              <a:rPr/>
              <a:t> </a:t>
            </a:r>
            <a:r>
              <a:rPr/>
              <a:t>analyses</a:t>
            </a:r>
            <a:r>
              <a:rPr/>
              <a:t> </a:t>
            </a:r>
            <a:r>
              <a:rPr/>
              <a:t>for</a:t>
            </a:r>
            <a:r>
              <a:rPr/>
              <a:t> </a:t>
            </a:r>
            <a:r>
              <a:rPr/>
              <a:t>your</a:t>
            </a:r>
            <a:r>
              <a:rPr/>
              <a:t> </a:t>
            </a:r>
            <a:r>
              <a:rPr/>
              <a:t>research</a:t>
            </a:r>
            <a:r>
              <a:rPr/>
              <a:t> </a:t>
            </a:r>
            <a:r>
              <a:rPr/>
              <a:t>plan.</a:t>
            </a:r>
          </a:p>
          <a:p>
            <a:pPr lvl="0" marL="0" indent="0">
              <a:buNone/>
            </a:pPr>
          </a:p>
          <a:p>
            <a:pPr lvl="0" marL="0" indent="0">
              <a:buNone/>
            </a:pPr>
            <a:r>
              <a:rPr/>
              <a:t>There</a:t>
            </a:r>
            <a:r>
              <a:rPr/>
              <a:t> </a:t>
            </a:r>
            <a:r>
              <a:rPr/>
              <a:t>are</a:t>
            </a:r>
            <a:r>
              <a:rPr/>
              <a:t> </a:t>
            </a:r>
            <a:r>
              <a:rPr/>
              <a:t>five</a:t>
            </a:r>
            <a:r>
              <a:rPr/>
              <a:t> </a:t>
            </a:r>
            <a:r>
              <a:rPr/>
              <a:t>properties.</a:t>
            </a:r>
            <a:r>
              <a:rPr/>
              <a:t> </a:t>
            </a:r>
            <a:r>
              <a:rPr/>
              <a:t>Unimodal,</a:t>
            </a:r>
            <a:r>
              <a:rPr/>
              <a:t> </a:t>
            </a:r>
            <a:r>
              <a:rPr/>
              <a:t>symmetric</a:t>
            </a:r>
            <a:r>
              <a:rPr/>
              <a:t> </a:t>
            </a:r>
            <a:r>
              <a:rPr/>
              <a:t>(no</a:t>
            </a:r>
            <a:r>
              <a:rPr/>
              <a:t> </a:t>
            </a:r>
            <a:r>
              <a:rPr/>
              <a:t>skewness),</a:t>
            </a:r>
            <a:r>
              <a:rPr/>
              <a:t> </a:t>
            </a:r>
            <a:r>
              <a:rPr/>
              <a:t>infinite</a:t>
            </a:r>
            <a:r>
              <a:rPr/>
              <a:t> </a:t>
            </a:r>
            <a:r>
              <a:rPr/>
              <a:t>range,</a:t>
            </a:r>
            <a:r>
              <a:rPr/>
              <a:t> </a:t>
            </a:r>
            <a:r>
              <a:rPr/>
              <a:t>peakedness</a:t>
            </a:r>
            <a:r>
              <a:rPr/>
              <a:t> </a:t>
            </a:r>
            <a:r>
              <a:rPr/>
              <a:t>or</a:t>
            </a:r>
            <a:r>
              <a:rPr/>
              <a:t> </a:t>
            </a:r>
            <a:r>
              <a:rPr/>
              <a:t>flatness</a:t>
            </a:r>
            <a:r>
              <a:rPr/>
              <a:t> </a:t>
            </a:r>
            <a:r>
              <a:rPr/>
              <a:t>tells</a:t>
            </a:r>
            <a:r>
              <a:rPr/>
              <a:t> </a:t>
            </a:r>
            <a:r>
              <a:rPr/>
              <a:t>you</a:t>
            </a:r>
            <a:r>
              <a:rPr/>
              <a:t> </a:t>
            </a:r>
            <a:r>
              <a:rPr/>
              <a:t>information</a:t>
            </a:r>
            <a:r>
              <a:rPr/>
              <a:t> </a:t>
            </a:r>
            <a:r>
              <a:rPr/>
              <a:t>about</a:t>
            </a:r>
            <a:r>
              <a:rPr/>
              <a:t> </a:t>
            </a:r>
            <a:r>
              <a:rPr/>
              <a:t>the</a:t>
            </a:r>
            <a:r>
              <a:rPr/>
              <a:t> </a:t>
            </a:r>
            <a:r>
              <a:rPr/>
              <a:t>tendency</a:t>
            </a:r>
            <a:r>
              <a:rPr/>
              <a:t> </a:t>
            </a:r>
            <a:r>
              <a:rPr/>
              <a:t>to</a:t>
            </a:r>
            <a:r>
              <a:rPr/>
              <a:t> </a:t>
            </a:r>
            <a:r>
              <a:rPr/>
              <a:t>produce</a:t>
            </a:r>
            <a:r>
              <a:rPr/>
              <a:t> </a:t>
            </a:r>
            <a:r>
              <a:rPr/>
              <a:t>outliers.</a:t>
            </a:r>
          </a:p>
          <a:p>
            <a:pPr lvl="0" marL="0" indent="0">
              <a:buNone/>
            </a:pPr>
          </a:p>
          <a:p>
            <a:pPr lvl="0" marL="0" indent="0">
              <a:buNone/>
            </a:pPr>
            <a:r>
              <a:rPr/>
              <a:t>[[Talk</a:t>
            </a:r>
            <a:r>
              <a:rPr/>
              <a:t> </a:t>
            </a:r>
            <a:r>
              <a:rPr/>
              <a:t>about</a:t>
            </a:r>
            <a:r>
              <a:rPr/>
              <a:t> </a:t>
            </a:r>
            <a:r>
              <a:rPr/>
              <a:t>range</a:t>
            </a:r>
            <a:r>
              <a:rPr/>
              <a:t> </a:t>
            </a:r>
            <a:r>
              <a:rPr/>
              <a:t>restrictions.]]</a:t>
            </a:r>
          </a:p>
        </p:txBody>
      </p:sp>
      <p:sp>
        <p:nvSpPr>
          <p:cNvPr id="4" name="Slide Number Placeholder 3"/>
          <p:cNvSpPr>
            <a:spLocks noGrp="1"/>
          </p:cNvSpPr>
          <p:nvPr>
            <p:ph type="sldNum" sz="quarter" idx="10"/>
          </p:nvPr>
        </p:nvSpPr>
        <p:spPr/>
        <p:txBody>
          <a:bodyPr/>
          <a:lstStyle/>
          <a:p>
            <a:fld id="{18BDFEC3-8487-43E8-A154-7C12CBC1FFF2}" type="slidenum">
              <a:rPr lang="en-US"/>
              <a:t>246</a:t>
            </a:fld>
            <a:endParaRPr lang="en-US"/>
          </a:p>
        </p:txBody>
      </p:sp>
    </p:spTree>
  </p:cSld>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Figure</a:t>
            </a:r>
            <a:r>
              <a:rPr/>
              <a:t> </a:t>
            </a:r>
            <a:r>
              <a:rPr/>
              <a:t>10.1</a:t>
            </a:r>
            <a:r>
              <a:rPr/>
              <a:t> </a:t>
            </a:r>
            <a:r>
              <a:rPr/>
              <a:t>(normal</a:t>
            </a:r>
            <a:r>
              <a:rPr/>
              <a:t> </a:t>
            </a:r>
            <a:r>
              <a:rPr/>
              <a:t>curve)</a:t>
            </a:r>
            <a:r>
              <a:rPr/>
              <a:t> </a:t>
            </a:r>
            <a:r>
              <a:rPr/>
              <a:t>again.</a:t>
            </a:r>
          </a:p>
        </p:txBody>
      </p:sp>
      <p:sp>
        <p:nvSpPr>
          <p:cNvPr id="4" name="Slide Number Placeholder 3"/>
          <p:cNvSpPr>
            <a:spLocks noGrp="1"/>
          </p:cNvSpPr>
          <p:nvPr>
            <p:ph type="sldNum" sz="quarter" idx="10"/>
          </p:nvPr>
        </p:nvSpPr>
        <p:spPr/>
        <p:txBody>
          <a:bodyPr/>
          <a:lstStyle/>
          <a:p>
            <a:fld id="{18BDFEC3-8487-43E8-A154-7C12CBC1FFF2}" type="slidenum">
              <a:rPr lang="en-US"/>
              <a:t>247</a:t>
            </a:fld>
            <a:endParaRPr lang="en-US"/>
          </a:p>
        </p:txBody>
      </p:sp>
    </p:spTree>
  </p:cSld>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Set</a:t>
            </a:r>
            <a:r>
              <a:rPr/>
              <a:t> </a:t>
            </a:r>
            <a:r>
              <a:rPr/>
              <a:t>the</a:t>
            </a:r>
            <a:r>
              <a:rPr/>
              <a:t> </a:t>
            </a:r>
            <a:r>
              <a:rPr/>
              <a:t>mean</a:t>
            </a:r>
            <a:r>
              <a:rPr/>
              <a:t> </a:t>
            </a:r>
            <a:r>
              <a:rPr/>
              <a:t>to</a:t>
            </a:r>
            <a:r>
              <a:rPr/>
              <a:t> </a:t>
            </a:r>
            <a:r>
              <a:rPr/>
              <a:t>zero</a:t>
            </a:r>
            <a:r>
              <a:rPr/>
              <a:t> </a:t>
            </a:r>
            <a:r>
              <a:rPr/>
              <a:t>and</a:t>
            </a:r>
            <a:r>
              <a:rPr/>
              <a:t> </a:t>
            </a:r>
            <a:r>
              <a:rPr/>
              <a:t>a</a:t>
            </a:r>
            <a:r>
              <a:rPr/>
              <a:t> </a:t>
            </a:r>
            <a:r>
              <a:rPr/>
              <a:t>standard</a:t>
            </a:r>
            <a:r>
              <a:rPr/>
              <a:t> </a:t>
            </a:r>
            <a:r>
              <a:rPr/>
              <a:t>deviation</a:t>
            </a:r>
            <a:r>
              <a:rPr/>
              <a:t> </a:t>
            </a:r>
            <a:r>
              <a:rPr/>
              <a:t>of</a:t>
            </a:r>
            <a:r>
              <a:rPr/>
              <a:t> </a:t>
            </a:r>
            <a:r>
              <a:rPr/>
              <a:t>one.</a:t>
            </a:r>
            <a:r>
              <a:rPr/>
              <a:t> </a:t>
            </a:r>
            <a:r>
              <a:rPr/>
              <a:t>The</a:t>
            </a:r>
            <a:r>
              <a:rPr/>
              <a:t> </a:t>
            </a:r>
            <a:r>
              <a:rPr/>
              <a:t>standard</a:t>
            </a:r>
            <a:r>
              <a:rPr/>
              <a:t> </a:t>
            </a:r>
            <a:r>
              <a:rPr/>
              <a:t>normal</a:t>
            </a:r>
            <a:r>
              <a:rPr/>
              <a:t> </a:t>
            </a:r>
            <a:r>
              <a:rPr/>
              <a:t>curve</a:t>
            </a:r>
            <a:r>
              <a:rPr/>
              <a:t> </a:t>
            </a:r>
            <a:r>
              <a:rPr/>
              <a:t>is</a:t>
            </a:r>
            <a:r>
              <a:rPr/>
              <a:t> </a:t>
            </a:r>
            <a:r>
              <a:rPr/>
              <a:t>useful</a:t>
            </a:r>
            <a:r>
              <a:rPr/>
              <a:t> </a:t>
            </a:r>
            <a:r>
              <a:rPr/>
              <a:t>for</a:t>
            </a:r>
            <a:r>
              <a:rPr/>
              <a:t> </a:t>
            </a:r>
            <a:r>
              <a:rPr/>
              <a:t>effect</a:t>
            </a:r>
            <a:r>
              <a:rPr/>
              <a:t> </a:t>
            </a:r>
            <a:r>
              <a:rPr/>
              <a:t>size</a:t>
            </a:r>
            <a:r>
              <a:rPr/>
              <a:t> </a:t>
            </a:r>
            <a:r>
              <a:rPr/>
              <a:t>calculations</a:t>
            </a:r>
            <a:r>
              <a:rPr/>
              <a:t> </a:t>
            </a:r>
            <a:r>
              <a:rPr/>
              <a:t>and</a:t>
            </a:r>
            <a:r>
              <a:rPr/>
              <a:t> </a:t>
            </a:r>
            <a:r>
              <a:rPr/>
              <a:t>power</a:t>
            </a:r>
            <a:r>
              <a:rPr/>
              <a:t> </a:t>
            </a:r>
            <a:r>
              <a:rPr/>
              <a:t>analysis.</a:t>
            </a:r>
          </a:p>
        </p:txBody>
      </p:sp>
      <p:sp>
        <p:nvSpPr>
          <p:cNvPr id="4" name="Slide Number Placeholder 3"/>
          <p:cNvSpPr>
            <a:spLocks noGrp="1"/>
          </p:cNvSpPr>
          <p:nvPr>
            <p:ph type="sldNum" sz="quarter" idx="10"/>
          </p:nvPr>
        </p:nvSpPr>
        <p:spPr/>
        <p:txBody>
          <a:bodyPr/>
          <a:lstStyle/>
          <a:p>
            <a:fld id="{18BDFEC3-8487-43E8-A154-7C12CBC1FFF2}" type="slidenum">
              <a:rPr lang="en-US"/>
              <a:t>248</a:t>
            </a:fld>
            <a:endParaRPr lang="en-US"/>
          </a:p>
        </p:txBody>
      </p:sp>
    </p:spTree>
  </p:cSld>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Table</a:t>
            </a:r>
            <a:r>
              <a:rPr/>
              <a:t> </a:t>
            </a:r>
            <a:r>
              <a:rPr/>
              <a:t>10.7.</a:t>
            </a:r>
            <a:r>
              <a:rPr/>
              <a:t> </a:t>
            </a:r>
            <a:r>
              <a:rPr/>
              <a:t>This</a:t>
            </a:r>
            <a:r>
              <a:rPr/>
              <a:t> </a:t>
            </a:r>
            <a:r>
              <a:rPr/>
              <a:t>is</a:t>
            </a:r>
            <a:r>
              <a:rPr/>
              <a:t> </a:t>
            </a:r>
            <a:r>
              <a:rPr/>
              <a:t>a</a:t>
            </a:r>
            <a:r>
              <a:rPr/>
              <a:t> </a:t>
            </a:r>
            <a:r>
              <a:rPr/>
              <a:t>great</a:t>
            </a:r>
            <a:r>
              <a:rPr/>
              <a:t> </a:t>
            </a:r>
            <a:r>
              <a:rPr/>
              <a:t>table</a:t>
            </a:r>
            <a:r>
              <a:rPr/>
              <a:t> </a:t>
            </a:r>
            <a:r>
              <a:rPr/>
              <a:t>that</a:t>
            </a:r>
            <a:r>
              <a:rPr/>
              <a:t> </a:t>
            </a:r>
            <a:r>
              <a:rPr/>
              <a:t>tells</a:t>
            </a:r>
            <a:r>
              <a:rPr/>
              <a:t> </a:t>
            </a:r>
            <a:r>
              <a:rPr/>
              <a:t>you</a:t>
            </a:r>
            <a:r>
              <a:rPr/>
              <a:t> </a:t>
            </a:r>
            <a:r>
              <a:rPr/>
              <a:t>what</a:t>
            </a:r>
            <a:r>
              <a:rPr/>
              <a:t> </a:t>
            </a:r>
            <a:r>
              <a:rPr/>
              <a:t>graphical</a:t>
            </a:r>
            <a:r>
              <a:rPr/>
              <a:t> </a:t>
            </a:r>
            <a:r>
              <a:rPr/>
              <a:t>and</a:t>
            </a:r>
            <a:r>
              <a:rPr/>
              <a:t> </a:t>
            </a:r>
            <a:r>
              <a:rPr/>
              <a:t>numeric</a:t>
            </a:r>
            <a:r>
              <a:rPr/>
              <a:t> </a:t>
            </a:r>
            <a:r>
              <a:rPr/>
              <a:t>summaries</a:t>
            </a:r>
            <a:r>
              <a:rPr/>
              <a:t> </a:t>
            </a:r>
            <a:r>
              <a:rPr/>
              <a:t>are</a:t>
            </a:r>
            <a:r>
              <a:rPr/>
              <a:t> </a:t>
            </a:r>
            <a:r>
              <a:rPr/>
              <a:t>appropriate</a:t>
            </a:r>
            <a:r>
              <a:rPr/>
              <a:t> </a:t>
            </a:r>
            <a:r>
              <a:rPr/>
              <a:t>for</a:t>
            </a:r>
            <a:r>
              <a:rPr/>
              <a:t> </a:t>
            </a:r>
            <a:r>
              <a:rPr/>
              <a:t>what</a:t>
            </a:r>
            <a:r>
              <a:rPr/>
              <a:t> </a:t>
            </a:r>
            <a:r>
              <a:rPr/>
              <a:t>types</a:t>
            </a:r>
            <a:r>
              <a:rPr/>
              <a:t> </a:t>
            </a:r>
            <a:r>
              <a:rPr/>
              <a:t>of</a:t>
            </a:r>
            <a:r>
              <a:rPr/>
              <a:t> </a:t>
            </a:r>
            <a:r>
              <a:rPr/>
              <a:t>data.</a:t>
            </a:r>
            <a:r>
              <a:rPr/>
              <a:t> </a:t>
            </a:r>
            <a:r>
              <a:rPr/>
              <a:t>This</a:t>
            </a:r>
            <a:r>
              <a:rPr/>
              <a:t> </a:t>
            </a:r>
            <a:r>
              <a:rPr/>
              <a:t>doesn’t</a:t>
            </a:r>
            <a:r>
              <a:rPr/>
              <a:t> </a:t>
            </a:r>
            <a:r>
              <a:rPr/>
              <a:t>address</a:t>
            </a:r>
            <a:r>
              <a:rPr/>
              <a:t> </a:t>
            </a:r>
            <a:r>
              <a:rPr/>
              <a:t>the</a:t>
            </a:r>
            <a:r>
              <a:rPr/>
              <a:t> </a:t>
            </a:r>
            <a:r>
              <a:rPr/>
              <a:t>statistical</a:t>
            </a:r>
            <a:r>
              <a:rPr/>
              <a:t> </a:t>
            </a:r>
            <a:r>
              <a:rPr/>
              <a:t>tests</a:t>
            </a:r>
            <a:r>
              <a:rPr/>
              <a:t> </a:t>
            </a:r>
            <a:r>
              <a:rPr/>
              <a:t>(inferential</a:t>
            </a:r>
            <a:r>
              <a:rPr/>
              <a:t> </a:t>
            </a:r>
            <a:r>
              <a:rPr/>
              <a:t>analyses).</a:t>
            </a:r>
          </a:p>
        </p:txBody>
      </p:sp>
      <p:sp>
        <p:nvSpPr>
          <p:cNvPr id="4" name="Slide Number Placeholder 3"/>
          <p:cNvSpPr>
            <a:spLocks noGrp="1"/>
          </p:cNvSpPr>
          <p:nvPr>
            <p:ph type="sldNum" sz="quarter" idx="10"/>
          </p:nvPr>
        </p:nvSpPr>
        <p:spPr/>
        <p:txBody>
          <a:bodyPr/>
          <a:lstStyle/>
          <a:p>
            <a:fld id="{18BDFEC3-8487-43E8-A154-7C12CBC1FFF2}" type="slidenum">
              <a:rPr lang="en-US"/>
              <a:t>249</a:t>
            </a:fld>
            <a:endParaRPr lang="en-US"/>
          </a:p>
        </p:txBody>
      </p:sp>
    </p:spTree>
  </p:cSld>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We</a:t>
            </a:r>
            <a:r>
              <a:rPr/>
              <a:t> </a:t>
            </a:r>
            <a:r>
              <a:rPr/>
              <a:t>are</a:t>
            </a:r>
            <a:r>
              <a:rPr/>
              <a:t> </a:t>
            </a:r>
            <a:r>
              <a:rPr/>
              <a:t>talking</a:t>
            </a:r>
            <a:r>
              <a:rPr/>
              <a:t> </a:t>
            </a:r>
            <a:r>
              <a:rPr/>
              <a:t>about</a:t>
            </a:r>
            <a:r>
              <a:rPr/>
              <a:t> </a:t>
            </a:r>
            <a:r>
              <a:rPr/>
              <a:t>data</a:t>
            </a:r>
            <a:r>
              <a:rPr/>
              <a:t> </a:t>
            </a:r>
            <a:r>
              <a:rPr/>
              <a:t>analysis</a:t>
            </a:r>
            <a:r>
              <a:rPr/>
              <a:t> </a:t>
            </a:r>
            <a:r>
              <a:rPr/>
              <a:t>and</a:t>
            </a:r>
            <a:r>
              <a:rPr/>
              <a:t> </a:t>
            </a:r>
            <a:r>
              <a:rPr/>
              <a:t>interpretation.</a:t>
            </a:r>
            <a:r>
              <a:rPr/>
              <a:t> </a:t>
            </a:r>
            <a:r>
              <a:rPr/>
              <a:t>Planning.</a:t>
            </a:r>
            <a:r>
              <a:rPr/>
              <a:t> </a:t>
            </a:r>
            <a:r>
              <a:rPr/>
              <a:t>Some</a:t>
            </a:r>
            <a:r>
              <a:rPr/>
              <a:t> </a:t>
            </a:r>
            <a:r>
              <a:rPr/>
              <a:t>of</a:t>
            </a:r>
            <a:r>
              <a:rPr/>
              <a:t> </a:t>
            </a:r>
            <a:r>
              <a:rPr/>
              <a:t>this</a:t>
            </a:r>
            <a:r>
              <a:rPr/>
              <a:t> </a:t>
            </a:r>
            <a:r>
              <a:rPr/>
              <a:t>will</a:t>
            </a:r>
            <a:r>
              <a:rPr/>
              <a:t> </a:t>
            </a:r>
            <a:r>
              <a:rPr/>
              <a:t>be</a:t>
            </a:r>
            <a:r>
              <a:rPr/>
              <a:t> </a:t>
            </a:r>
            <a:r>
              <a:rPr/>
              <a:t>familiar</a:t>
            </a:r>
            <a:r>
              <a:rPr/>
              <a:t> </a:t>
            </a:r>
            <a:r>
              <a:rPr/>
              <a:t>to</a:t>
            </a:r>
            <a:r>
              <a:rPr/>
              <a:t> </a:t>
            </a:r>
            <a:r>
              <a:rPr/>
              <a:t>you.</a:t>
            </a:r>
            <a:r>
              <a:rPr/>
              <a:t> </a:t>
            </a:r>
            <a:r>
              <a:rPr/>
              <a:t>This</a:t>
            </a:r>
            <a:r>
              <a:rPr/>
              <a:t> </a:t>
            </a:r>
            <a:r>
              <a:rPr/>
              <a:t>is</a:t>
            </a:r>
            <a:r>
              <a:rPr/>
              <a:t> </a:t>
            </a:r>
            <a:r>
              <a:rPr/>
              <a:t>not</a:t>
            </a:r>
            <a:r>
              <a:rPr/>
              <a:t> </a:t>
            </a:r>
            <a:r>
              <a:rPr/>
              <a:t>a</a:t>
            </a:r>
            <a:r>
              <a:rPr/>
              <a:t> </a:t>
            </a:r>
            <a:r>
              <a:rPr/>
              <a:t>full</a:t>
            </a:r>
            <a:r>
              <a:rPr/>
              <a:t> </a:t>
            </a:r>
            <a:r>
              <a:rPr/>
              <a:t>statistical</a:t>
            </a:r>
            <a:r>
              <a:rPr/>
              <a:t> </a:t>
            </a:r>
            <a:r>
              <a:rPr/>
              <a:t>coverage</a:t>
            </a:r>
            <a:r>
              <a:rPr/>
              <a:t> </a:t>
            </a:r>
            <a:r>
              <a:rPr/>
              <a:t>of</a:t>
            </a:r>
            <a:r>
              <a:rPr/>
              <a:t> </a:t>
            </a:r>
            <a:r>
              <a:rPr/>
              <a:t>the</a:t>
            </a:r>
            <a:r>
              <a:rPr/>
              <a:t> </a:t>
            </a:r>
            <a:r>
              <a:rPr/>
              <a:t>topic.</a:t>
            </a:r>
          </a:p>
          <a:p>
            <a:pPr lvl="0" marL="0" indent="0">
              <a:buNone/>
            </a:pPr>
          </a:p>
          <a:p>
            <a:pPr lvl="0" marL="0" indent="0">
              <a:buNone/>
            </a:pPr>
            <a:r>
              <a:rPr/>
              <a:t>Take</a:t>
            </a:r>
            <a:r>
              <a:rPr/>
              <a:t> </a:t>
            </a:r>
            <a:r>
              <a:rPr/>
              <a:t>the</a:t>
            </a:r>
            <a:r>
              <a:rPr/>
              <a:t> </a:t>
            </a:r>
            <a:r>
              <a:rPr/>
              <a:t>data</a:t>
            </a:r>
            <a:r>
              <a:rPr/>
              <a:t> </a:t>
            </a:r>
            <a:r>
              <a:rPr/>
              <a:t>from</a:t>
            </a:r>
            <a:r>
              <a:rPr/>
              <a:t> </a:t>
            </a:r>
            <a:r>
              <a:rPr/>
              <a:t>the</a:t>
            </a:r>
            <a:r>
              <a:rPr/>
              <a:t> </a:t>
            </a:r>
            <a:r>
              <a:rPr/>
              <a:t>sample</a:t>
            </a:r>
            <a:r>
              <a:rPr/>
              <a:t> </a:t>
            </a:r>
            <a:r>
              <a:rPr/>
              <a:t>and</a:t>
            </a:r>
            <a:r>
              <a:rPr/>
              <a:t> </a:t>
            </a:r>
            <a:r>
              <a:rPr/>
              <a:t>make</a:t>
            </a:r>
            <a:r>
              <a:rPr/>
              <a:t> </a:t>
            </a:r>
            <a:r>
              <a:rPr/>
              <a:t>inferences</a:t>
            </a:r>
            <a:r>
              <a:rPr/>
              <a:t> </a:t>
            </a:r>
            <a:r>
              <a:rPr/>
              <a:t>about</a:t>
            </a:r>
            <a:r>
              <a:rPr/>
              <a:t> </a:t>
            </a:r>
            <a:r>
              <a:rPr/>
              <a:t>the</a:t>
            </a:r>
            <a:r>
              <a:rPr/>
              <a:t> </a:t>
            </a:r>
            <a:r>
              <a:rPr/>
              <a:t>population.</a:t>
            </a:r>
            <a:r>
              <a:rPr/>
              <a:t> </a:t>
            </a:r>
            <a:r>
              <a:rPr/>
              <a:t>The</a:t>
            </a:r>
            <a:r>
              <a:rPr/>
              <a:t> </a:t>
            </a:r>
            <a:r>
              <a:rPr/>
              <a:t>sample</a:t>
            </a:r>
            <a:r>
              <a:rPr/>
              <a:t> </a:t>
            </a:r>
            <a:r>
              <a:rPr/>
              <a:t>is</a:t>
            </a:r>
            <a:r>
              <a:rPr/>
              <a:t> </a:t>
            </a:r>
            <a:r>
              <a:rPr/>
              <a:t>a</a:t>
            </a:r>
            <a:r>
              <a:rPr/>
              <a:t> </a:t>
            </a:r>
            <a:r>
              <a:rPr/>
              <a:t>subset.</a:t>
            </a:r>
            <a:r>
              <a:rPr/>
              <a:t> </a:t>
            </a:r>
            <a:r>
              <a:rPr/>
              <a:t>Inferential</a:t>
            </a:r>
            <a:r>
              <a:rPr/>
              <a:t> </a:t>
            </a:r>
            <a:r>
              <a:rPr/>
              <a:t>statistics</a:t>
            </a:r>
            <a:r>
              <a:rPr/>
              <a:t> </a:t>
            </a:r>
            <a:r>
              <a:rPr/>
              <a:t>is</a:t>
            </a:r>
            <a:r>
              <a:rPr/>
              <a:t> </a:t>
            </a:r>
            <a:r>
              <a:rPr/>
              <a:t>the</a:t>
            </a:r>
            <a:r>
              <a:rPr/>
              <a:t> </a:t>
            </a:r>
            <a:r>
              <a:rPr/>
              <a:t>process</a:t>
            </a:r>
            <a:r>
              <a:rPr/>
              <a:t> </a:t>
            </a:r>
            <a:r>
              <a:rPr/>
              <a:t>by</a:t>
            </a:r>
            <a:r>
              <a:rPr/>
              <a:t> </a:t>
            </a:r>
            <a:r>
              <a:rPr/>
              <a:t>which</a:t>
            </a:r>
            <a:r>
              <a:rPr/>
              <a:t> </a:t>
            </a:r>
            <a:r>
              <a:rPr/>
              <a:t>you</a:t>
            </a:r>
            <a:r>
              <a:rPr/>
              <a:t> </a:t>
            </a:r>
            <a:r>
              <a:rPr/>
              <a:t>infer</a:t>
            </a:r>
            <a:r>
              <a:rPr/>
              <a:t> </a:t>
            </a:r>
            <a:r>
              <a:rPr/>
              <a:t>information</a:t>
            </a:r>
            <a:r>
              <a:rPr/>
              <a:t> </a:t>
            </a:r>
            <a:r>
              <a:rPr/>
              <a:t>about</a:t>
            </a:r>
            <a:r>
              <a:rPr/>
              <a:t> </a:t>
            </a:r>
            <a:r>
              <a:rPr/>
              <a:t>the</a:t>
            </a:r>
            <a:r>
              <a:rPr/>
              <a:t> </a:t>
            </a:r>
            <a:r>
              <a:rPr/>
              <a:t>population.</a:t>
            </a:r>
          </a:p>
          <a:p>
            <a:pPr lvl="0" marL="0" indent="0">
              <a:buNone/>
            </a:pPr>
          </a:p>
          <a:p>
            <a:pPr lvl="0" marL="0" indent="0">
              <a:buNone/>
            </a:pPr>
            <a:r>
              <a:rPr/>
              <a:t>NHST</a:t>
            </a:r>
            <a:r>
              <a:rPr/>
              <a:t> </a:t>
            </a:r>
            <a:r>
              <a:rPr/>
              <a:t>is</a:t>
            </a:r>
            <a:r>
              <a:rPr/>
              <a:t> </a:t>
            </a:r>
            <a:r>
              <a:rPr/>
              <a:t>the</a:t>
            </a:r>
            <a:r>
              <a:rPr/>
              <a:t> </a:t>
            </a:r>
            <a:r>
              <a:rPr/>
              <a:t>traditional</a:t>
            </a:r>
            <a:r>
              <a:rPr/>
              <a:t> </a:t>
            </a:r>
            <a:r>
              <a:rPr/>
              <a:t>way</a:t>
            </a:r>
            <a:r>
              <a:rPr/>
              <a:t> </a:t>
            </a:r>
            <a:r>
              <a:rPr/>
              <a:t>that</a:t>
            </a:r>
            <a:r>
              <a:rPr/>
              <a:t> </a:t>
            </a:r>
            <a:r>
              <a:rPr/>
              <a:t>a</a:t>
            </a:r>
            <a:r>
              <a:rPr/>
              <a:t> </a:t>
            </a:r>
            <a:r>
              <a:rPr/>
              <a:t>huge</a:t>
            </a:r>
            <a:r>
              <a:rPr/>
              <a:t> </a:t>
            </a:r>
            <a:r>
              <a:rPr/>
              <a:t>amount</a:t>
            </a:r>
            <a:r>
              <a:rPr/>
              <a:t> </a:t>
            </a:r>
            <a:r>
              <a:rPr/>
              <a:t>of</a:t>
            </a:r>
            <a:r>
              <a:rPr/>
              <a:t> </a:t>
            </a:r>
            <a:r>
              <a:rPr/>
              <a:t>research</a:t>
            </a:r>
            <a:r>
              <a:rPr/>
              <a:t> </a:t>
            </a:r>
            <a:r>
              <a:rPr/>
              <a:t>relies</a:t>
            </a:r>
            <a:r>
              <a:rPr/>
              <a:t> </a:t>
            </a:r>
            <a:r>
              <a:rPr/>
              <a:t>on.</a:t>
            </a:r>
          </a:p>
          <a:p>
            <a:pPr lvl="0" marL="0" indent="0">
              <a:buNone/>
            </a:pPr>
          </a:p>
          <a:p>
            <a:pPr lvl="0" marL="0" indent="0">
              <a:buNone/>
            </a:pPr>
            <a:r>
              <a:rPr/>
              <a:t>Null</a:t>
            </a:r>
            <a:r>
              <a:rPr/>
              <a:t> </a:t>
            </a:r>
            <a:r>
              <a:rPr/>
              <a:t>hypothesis</a:t>
            </a:r>
            <a:r>
              <a:rPr/>
              <a:t> </a:t>
            </a:r>
            <a:r>
              <a:rPr/>
              <a:t>is</a:t>
            </a:r>
            <a:r>
              <a:rPr/>
              <a:t> </a:t>
            </a:r>
            <a:r>
              <a:rPr/>
              <a:t>no</a:t>
            </a:r>
            <a:r>
              <a:rPr/>
              <a:t> </a:t>
            </a:r>
            <a:r>
              <a:rPr/>
              <a:t>difference</a:t>
            </a:r>
            <a:r>
              <a:rPr/>
              <a:t> </a:t>
            </a:r>
            <a:r>
              <a:rPr/>
              <a:t>or</a:t>
            </a:r>
            <a:r>
              <a:rPr/>
              <a:t> </a:t>
            </a:r>
            <a:r>
              <a:rPr/>
              <a:t>no</a:t>
            </a:r>
            <a:r>
              <a:rPr/>
              <a:t> </a:t>
            </a:r>
            <a:r>
              <a:rPr/>
              <a:t>relationship.</a:t>
            </a:r>
            <a:r>
              <a:rPr/>
              <a:t> </a:t>
            </a:r>
            <a:r>
              <a:rPr/>
              <a:t>The</a:t>
            </a:r>
            <a:r>
              <a:rPr/>
              <a:t> </a:t>
            </a:r>
            <a:r>
              <a:rPr/>
              <a:t>alternative</a:t>
            </a:r>
            <a:r>
              <a:rPr/>
              <a:t> </a:t>
            </a:r>
            <a:r>
              <a:rPr/>
              <a:t>is</a:t>
            </a:r>
            <a:r>
              <a:rPr/>
              <a:t> </a:t>
            </a:r>
            <a:r>
              <a:rPr/>
              <a:t>often</a:t>
            </a:r>
            <a:r>
              <a:rPr/>
              <a:t> </a:t>
            </a:r>
            <a:r>
              <a:rPr/>
              <a:t>called</a:t>
            </a:r>
            <a:r>
              <a:rPr/>
              <a:t> </a:t>
            </a:r>
            <a:r>
              <a:rPr/>
              <a:t>the</a:t>
            </a:r>
            <a:r>
              <a:rPr/>
              <a:t> </a:t>
            </a:r>
            <a:r>
              <a:rPr/>
              <a:t>research</a:t>
            </a:r>
            <a:r>
              <a:rPr/>
              <a:t> </a:t>
            </a:r>
            <a:r>
              <a:rPr/>
              <a:t>hypothesis.</a:t>
            </a:r>
          </a:p>
        </p:txBody>
      </p:sp>
      <p:sp>
        <p:nvSpPr>
          <p:cNvPr id="4" name="Slide Number Placeholder 3"/>
          <p:cNvSpPr>
            <a:spLocks noGrp="1"/>
          </p:cNvSpPr>
          <p:nvPr>
            <p:ph type="sldNum" sz="quarter" idx="10"/>
          </p:nvPr>
        </p:nvSpPr>
        <p:spPr/>
        <p:txBody>
          <a:bodyPr/>
          <a:lstStyle/>
          <a:p>
            <a:fld id="{18BDFEC3-8487-43E8-A154-7C12CBC1FFF2}" type="slidenum">
              <a:rPr lang="en-US"/>
              <a:t>250</a:t>
            </a:fld>
            <a:endParaRPr lang="en-US"/>
          </a:p>
        </p:txBody>
      </p:sp>
    </p:spTree>
  </p:cSld>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Does</a:t>
            </a:r>
            <a:r>
              <a:rPr/>
              <a:t> </a:t>
            </a:r>
            <a:r>
              <a:rPr/>
              <a:t>the</a:t>
            </a:r>
            <a:r>
              <a:rPr/>
              <a:t> </a:t>
            </a:r>
            <a:r>
              <a:rPr/>
              <a:t>data</a:t>
            </a:r>
            <a:r>
              <a:rPr/>
              <a:t> </a:t>
            </a:r>
            <a:r>
              <a:rPr/>
              <a:t>allow</a:t>
            </a:r>
            <a:r>
              <a:rPr/>
              <a:t> </a:t>
            </a:r>
            <a:r>
              <a:rPr/>
              <a:t>us</a:t>
            </a:r>
            <a:r>
              <a:rPr/>
              <a:t> </a:t>
            </a:r>
            <a:r>
              <a:rPr/>
              <a:t>to</a:t>
            </a:r>
            <a:r>
              <a:rPr/>
              <a:t> </a:t>
            </a:r>
            <a:r>
              <a:rPr/>
              <a:t>reject</a:t>
            </a:r>
            <a:r>
              <a:rPr/>
              <a:t> </a:t>
            </a:r>
            <a:r>
              <a:rPr/>
              <a:t>the</a:t>
            </a:r>
            <a:r>
              <a:rPr/>
              <a:t> </a:t>
            </a:r>
            <a:r>
              <a:rPr/>
              <a:t>null</a:t>
            </a:r>
            <a:r>
              <a:rPr/>
              <a:t> </a:t>
            </a:r>
            <a:r>
              <a:rPr/>
              <a:t>hypothesis.</a:t>
            </a:r>
            <a:r>
              <a:rPr/>
              <a:t> </a:t>
            </a:r>
            <a:r>
              <a:rPr/>
              <a:t>Rejecting</a:t>
            </a:r>
            <a:r>
              <a:rPr/>
              <a:t> </a:t>
            </a:r>
            <a:r>
              <a:rPr/>
              <a:t>means</a:t>
            </a:r>
            <a:r>
              <a:rPr/>
              <a:t> </a:t>
            </a:r>
            <a:r>
              <a:rPr/>
              <a:t>the</a:t>
            </a:r>
            <a:r>
              <a:rPr/>
              <a:t> </a:t>
            </a:r>
            <a:r>
              <a:rPr/>
              <a:t>difference</a:t>
            </a:r>
            <a:r>
              <a:rPr/>
              <a:t> </a:t>
            </a:r>
            <a:r>
              <a:rPr/>
              <a:t>or</a:t>
            </a:r>
            <a:r>
              <a:rPr/>
              <a:t> </a:t>
            </a:r>
            <a:r>
              <a:rPr/>
              <a:t>relationship</a:t>
            </a:r>
            <a:r>
              <a:rPr/>
              <a:t> </a:t>
            </a:r>
            <a:r>
              <a:rPr/>
              <a:t>is</a:t>
            </a:r>
            <a:r>
              <a:rPr/>
              <a:t> </a:t>
            </a:r>
            <a:r>
              <a:rPr/>
              <a:t>greater</a:t>
            </a:r>
            <a:r>
              <a:rPr/>
              <a:t> </a:t>
            </a:r>
            <a:r>
              <a:rPr/>
              <a:t>than</a:t>
            </a:r>
            <a:r>
              <a:rPr/>
              <a:t> </a:t>
            </a:r>
            <a:r>
              <a:rPr/>
              <a:t>what</a:t>
            </a:r>
            <a:r>
              <a:rPr/>
              <a:t> </a:t>
            </a:r>
            <a:r>
              <a:rPr/>
              <a:t>you’d</a:t>
            </a:r>
            <a:r>
              <a:rPr/>
              <a:t> </a:t>
            </a:r>
            <a:r>
              <a:rPr/>
              <a:t>expect</a:t>
            </a:r>
            <a:r>
              <a:rPr/>
              <a:t> </a:t>
            </a:r>
            <a:r>
              <a:rPr/>
              <a:t>due</a:t>
            </a:r>
            <a:r>
              <a:rPr/>
              <a:t> </a:t>
            </a:r>
            <a:r>
              <a:rPr/>
              <a:t>to</a:t>
            </a:r>
            <a:r>
              <a:rPr/>
              <a:t> </a:t>
            </a:r>
            <a:r>
              <a:rPr/>
              <a:t>sampling</a:t>
            </a:r>
            <a:r>
              <a:rPr/>
              <a:t> </a:t>
            </a:r>
            <a:r>
              <a:rPr/>
              <a:t>error.</a:t>
            </a:r>
          </a:p>
          <a:p>
            <a:pPr lvl="0" marL="0" indent="0">
              <a:buNone/>
            </a:pPr>
          </a:p>
          <a:p>
            <a:pPr lvl="0" marL="0" indent="0">
              <a:buNone/>
            </a:pPr>
            <a:r>
              <a:rPr/>
              <a:t>[[Directional</a:t>
            </a:r>
            <a:r>
              <a:rPr/>
              <a:t> </a:t>
            </a:r>
            <a:r>
              <a:rPr/>
              <a:t>only</a:t>
            </a:r>
            <a:r>
              <a:rPr/>
              <a:t> </a:t>
            </a:r>
            <a:r>
              <a:rPr/>
              <a:t>for</a:t>
            </a:r>
            <a:r>
              <a:rPr/>
              <a:t> </a:t>
            </a:r>
            <a:r>
              <a:rPr/>
              <a:t>two</a:t>
            </a:r>
            <a:r>
              <a:rPr/>
              <a:t> </a:t>
            </a:r>
            <a:r>
              <a:rPr/>
              <a:t>group</a:t>
            </a:r>
            <a:r>
              <a:rPr/>
              <a:t> </a:t>
            </a:r>
            <a:r>
              <a:rPr/>
              <a:t>comparisons</a:t>
            </a:r>
            <a:r>
              <a:rPr/>
              <a:t> </a:t>
            </a:r>
            <a:r>
              <a:rPr/>
              <a:t>or</a:t>
            </a:r>
            <a:r>
              <a:rPr/>
              <a:t> </a:t>
            </a:r>
            <a:r>
              <a:rPr/>
              <a:t>bivariate</a:t>
            </a:r>
            <a:r>
              <a:rPr/>
              <a:t> </a:t>
            </a:r>
            <a:r>
              <a:rPr/>
              <a:t>relationships]]</a:t>
            </a:r>
          </a:p>
          <a:p>
            <a:pPr lvl="0" marL="0" indent="0">
              <a:buNone/>
            </a:pPr>
          </a:p>
          <a:p>
            <a:pPr lvl="0" marL="0" indent="0">
              <a:buNone/>
            </a:pPr>
            <a:r>
              <a:rPr/>
              <a:t>never</a:t>
            </a:r>
            <a:r>
              <a:rPr/>
              <a:t> </a:t>
            </a:r>
            <a:r>
              <a:rPr/>
              <a:t>talk</a:t>
            </a:r>
            <a:r>
              <a:rPr/>
              <a:t> </a:t>
            </a:r>
            <a:r>
              <a:rPr/>
              <a:t>about</a:t>
            </a:r>
            <a:r>
              <a:rPr/>
              <a:t> </a:t>
            </a:r>
            <a:r>
              <a:rPr/>
              <a:t>proving</a:t>
            </a:r>
            <a:r>
              <a:rPr/>
              <a:t> </a:t>
            </a:r>
            <a:r>
              <a:rPr/>
              <a:t>the</a:t>
            </a:r>
            <a:r>
              <a:rPr/>
              <a:t> </a:t>
            </a:r>
            <a:r>
              <a:rPr/>
              <a:t>null</a:t>
            </a:r>
            <a:r>
              <a:rPr/>
              <a:t> </a:t>
            </a:r>
            <a:r>
              <a:rPr/>
              <a:t>hypothesis.</a:t>
            </a:r>
            <a:r>
              <a:rPr/>
              <a:t> </a:t>
            </a:r>
            <a:r>
              <a:rPr/>
              <a:t>A</a:t>
            </a:r>
            <a:r>
              <a:rPr/>
              <a:t> </a:t>
            </a:r>
            <a:r>
              <a:rPr/>
              <a:t>large</a:t>
            </a:r>
            <a:r>
              <a:rPr/>
              <a:t> </a:t>
            </a:r>
            <a:r>
              <a:rPr/>
              <a:t>p-value</a:t>
            </a:r>
            <a:r>
              <a:rPr/>
              <a:t> </a:t>
            </a:r>
            <a:r>
              <a:rPr/>
              <a:t>does</a:t>
            </a:r>
            <a:r>
              <a:rPr/>
              <a:t> </a:t>
            </a:r>
            <a:r>
              <a:rPr/>
              <a:t>not</a:t>
            </a:r>
            <a:r>
              <a:rPr/>
              <a:t> </a:t>
            </a:r>
            <a:r>
              <a:rPr/>
              <a:t>mean</a:t>
            </a:r>
            <a:r>
              <a:rPr/>
              <a:t> </a:t>
            </a:r>
            <a:r>
              <a:rPr/>
              <a:t>that</a:t>
            </a:r>
            <a:r>
              <a:rPr/>
              <a:t> </a:t>
            </a:r>
            <a:r>
              <a:rPr/>
              <a:t>you</a:t>
            </a:r>
            <a:r>
              <a:rPr/>
              <a:t> </a:t>
            </a:r>
            <a:r>
              <a:rPr/>
              <a:t>proved</a:t>
            </a:r>
            <a:r>
              <a:rPr/>
              <a:t> </a:t>
            </a:r>
            <a:r>
              <a:rPr/>
              <a:t>the</a:t>
            </a:r>
            <a:r>
              <a:rPr/>
              <a:t> </a:t>
            </a:r>
            <a:r>
              <a:rPr/>
              <a:t>null</a:t>
            </a:r>
            <a:r>
              <a:rPr/>
              <a:t> </a:t>
            </a:r>
            <a:r>
              <a:rPr/>
              <a:t>hypothesis.</a:t>
            </a:r>
            <a:r>
              <a:rPr/>
              <a:t> </a:t>
            </a:r>
            <a:r>
              <a:rPr/>
              <a:t>There</a:t>
            </a:r>
            <a:r>
              <a:rPr/>
              <a:t> </a:t>
            </a:r>
            <a:r>
              <a:rPr/>
              <a:t>might</a:t>
            </a:r>
            <a:r>
              <a:rPr/>
              <a:t> </a:t>
            </a:r>
            <a:r>
              <a:rPr/>
              <a:t>be</a:t>
            </a:r>
            <a:r>
              <a:rPr/>
              <a:t> </a:t>
            </a:r>
            <a:r>
              <a:rPr/>
              <a:t>sources</a:t>
            </a:r>
            <a:r>
              <a:rPr/>
              <a:t> </a:t>
            </a:r>
            <a:r>
              <a:rPr/>
              <a:t>of</a:t>
            </a:r>
            <a:r>
              <a:rPr/>
              <a:t> </a:t>
            </a:r>
            <a:r>
              <a:rPr/>
              <a:t>error</a:t>
            </a:r>
            <a:r>
              <a:rPr/>
              <a:t> </a:t>
            </a:r>
            <a:r>
              <a:rPr/>
              <a:t>that</a:t>
            </a:r>
            <a:r>
              <a:rPr/>
              <a:t> </a:t>
            </a:r>
            <a:r>
              <a:rPr/>
              <a:t>lead</a:t>
            </a:r>
            <a:r>
              <a:rPr/>
              <a:t> </a:t>
            </a:r>
            <a:r>
              <a:rPr/>
              <a:t>to</a:t>
            </a:r>
            <a:r>
              <a:rPr/>
              <a:t> </a:t>
            </a:r>
            <a:r>
              <a:rPr/>
              <a:t>failure</a:t>
            </a:r>
            <a:r>
              <a:rPr/>
              <a:t> </a:t>
            </a:r>
            <a:r>
              <a:rPr/>
              <a:t>to</a:t>
            </a:r>
            <a:r>
              <a:rPr/>
              <a:t> </a:t>
            </a:r>
            <a:r>
              <a:rPr/>
              <a:t>reject</a:t>
            </a:r>
            <a:r>
              <a:rPr/>
              <a:t> </a:t>
            </a:r>
            <a:r>
              <a:rPr/>
              <a:t>the</a:t>
            </a:r>
            <a:r>
              <a:rPr/>
              <a:t> </a:t>
            </a:r>
            <a:r>
              <a:rPr/>
              <a:t>null</a:t>
            </a:r>
            <a:r>
              <a:rPr/>
              <a:t> </a:t>
            </a:r>
            <a:r>
              <a:rPr/>
              <a:t>hypothesis.</a:t>
            </a:r>
          </a:p>
        </p:txBody>
      </p:sp>
      <p:sp>
        <p:nvSpPr>
          <p:cNvPr id="4" name="Slide Number Placeholder 3"/>
          <p:cNvSpPr>
            <a:spLocks noGrp="1"/>
          </p:cNvSpPr>
          <p:nvPr>
            <p:ph type="sldNum" sz="quarter" idx="10"/>
          </p:nvPr>
        </p:nvSpPr>
        <p:spPr/>
        <p:txBody>
          <a:bodyPr/>
          <a:lstStyle/>
          <a:p>
            <a:fld id="{18BDFEC3-8487-43E8-A154-7C12CBC1FFF2}" type="slidenum">
              <a:rPr lang="en-US"/>
              <a:t>251</a:t>
            </a:fld>
            <a:endParaRPr lang="en-US"/>
          </a:p>
        </p:txBody>
      </p:sp>
    </p:spTree>
  </p:cSld>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Directional</a:t>
            </a:r>
            <a:r>
              <a:rPr/>
              <a:t> </a:t>
            </a:r>
            <a:r>
              <a:rPr/>
              <a:t>is</a:t>
            </a:r>
            <a:r>
              <a:rPr/>
              <a:t> </a:t>
            </a:r>
            <a:r>
              <a:rPr/>
              <a:t>more</a:t>
            </a:r>
            <a:r>
              <a:rPr/>
              <a:t> </a:t>
            </a:r>
            <a:r>
              <a:rPr/>
              <a:t>likely</a:t>
            </a:r>
            <a:r>
              <a:rPr/>
              <a:t> </a:t>
            </a:r>
            <a:r>
              <a:rPr/>
              <a:t>when</a:t>
            </a:r>
            <a:r>
              <a:rPr/>
              <a:t> </a:t>
            </a:r>
            <a:r>
              <a:rPr/>
              <a:t>comparing</a:t>
            </a:r>
            <a:r>
              <a:rPr/>
              <a:t> </a:t>
            </a:r>
            <a:r>
              <a:rPr/>
              <a:t>a</a:t>
            </a:r>
            <a:r>
              <a:rPr/>
              <a:t> </a:t>
            </a:r>
            <a:r>
              <a:rPr/>
              <a:t>treatment</a:t>
            </a:r>
            <a:r>
              <a:rPr/>
              <a:t> </a:t>
            </a:r>
            <a:r>
              <a:rPr/>
              <a:t>to</a:t>
            </a:r>
            <a:r>
              <a:rPr/>
              <a:t> </a:t>
            </a:r>
            <a:r>
              <a:rPr/>
              <a:t>a</a:t>
            </a:r>
            <a:r>
              <a:rPr/>
              <a:t> </a:t>
            </a:r>
            <a:r>
              <a:rPr/>
              <a:t>control</a:t>
            </a:r>
            <a:r>
              <a:rPr/>
              <a:t> </a:t>
            </a:r>
            <a:r>
              <a:rPr/>
              <a:t>[[placebo]].</a:t>
            </a:r>
            <a:r>
              <a:rPr/>
              <a:t> </a:t>
            </a:r>
            <a:r>
              <a:rPr/>
              <a:t>When</a:t>
            </a:r>
            <a:r>
              <a:rPr/>
              <a:t> </a:t>
            </a:r>
            <a:r>
              <a:rPr/>
              <a:t>comparing</a:t>
            </a:r>
            <a:r>
              <a:rPr/>
              <a:t> </a:t>
            </a:r>
            <a:r>
              <a:rPr/>
              <a:t>two</a:t>
            </a:r>
            <a:r>
              <a:rPr/>
              <a:t> </a:t>
            </a:r>
            <a:r>
              <a:rPr/>
              <a:t>different</a:t>
            </a:r>
            <a:r>
              <a:rPr/>
              <a:t> </a:t>
            </a:r>
            <a:r>
              <a:rPr/>
              <a:t>treatments,</a:t>
            </a:r>
            <a:r>
              <a:rPr/>
              <a:t> </a:t>
            </a:r>
            <a:r>
              <a:rPr/>
              <a:t>you</a:t>
            </a:r>
            <a:r>
              <a:rPr/>
              <a:t> </a:t>
            </a:r>
            <a:r>
              <a:rPr/>
              <a:t>would</a:t>
            </a:r>
            <a:r>
              <a:rPr/>
              <a:t> </a:t>
            </a:r>
            <a:r>
              <a:rPr/>
              <a:t>have</a:t>
            </a:r>
            <a:r>
              <a:rPr/>
              <a:t> </a:t>
            </a:r>
            <a:r>
              <a:rPr/>
              <a:t>to</a:t>
            </a:r>
            <a:r>
              <a:rPr/>
              <a:t> </a:t>
            </a:r>
            <a:r>
              <a:rPr/>
              <a:t>use</a:t>
            </a:r>
            <a:r>
              <a:rPr/>
              <a:t> </a:t>
            </a:r>
            <a:r>
              <a:rPr/>
              <a:t>a</a:t>
            </a:r>
            <a:r>
              <a:rPr/>
              <a:t> </a:t>
            </a:r>
            <a:r>
              <a:rPr/>
              <a:t>non-directional</a:t>
            </a:r>
            <a:r>
              <a:rPr/>
              <a:t> </a:t>
            </a:r>
            <a:r>
              <a:rPr/>
              <a:t>hypothesis.</a:t>
            </a:r>
          </a:p>
          <a:p>
            <a:pPr lvl="0" marL="0" indent="0">
              <a:buNone/>
            </a:pPr>
          </a:p>
          <a:p>
            <a:pPr lvl="0" marL="0" indent="0">
              <a:buNone/>
            </a:pPr>
            <a:r>
              <a:rPr/>
              <a:t>Is</a:t>
            </a:r>
            <a:r>
              <a:rPr/>
              <a:t> </a:t>
            </a:r>
            <a:r>
              <a:rPr/>
              <a:t>there</a:t>
            </a:r>
            <a:r>
              <a:rPr/>
              <a:t> </a:t>
            </a:r>
            <a:r>
              <a:rPr/>
              <a:t>existing</a:t>
            </a:r>
            <a:r>
              <a:rPr/>
              <a:t> </a:t>
            </a:r>
            <a:r>
              <a:rPr/>
              <a:t>evidence</a:t>
            </a:r>
            <a:r>
              <a:rPr/>
              <a:t> </a:t>
            </a:r>
            <a:r>
              <a:rPr/>
              <a:t>to</a:t>
            </a:r>
            <a:r>
              <a:rPr/>
              <a:t> </a:t>
            </a:r>
            <a:r>
              <a:rPr/>
              <a:t>support</a:t>
            </a:r>
            <a:r>
              <a:rPr/>
              <a:t> </a:t>
            </a:r>
            <a:r>
              <a:rPr/>
              <a:t>a</a:t>
            </a:r>
            <a:r>
              <a:rPr/>
              <a:t> </a:t>
            </a:r>
            <a:r>
              <a:rPr/>
              <a:t>directional</a:t>
            </a:r>
            <a:r>
              <a:rPr/>
              <a:t> </a:t>
            </a:r>
            <a:r>
              <a:rPr/>
              <a:t>hypothesis.</a:t>
            </a:r>
          </a:p>
          <a:p>
            <a:pPr lvl="0" marL="0" indent="0">
              <a:buNone/>
            </a:pPr>
          </a:p>
          <a:p>
            <a:pPr lvl="0" marL="0" indent="0">
              <a:buNone/>
            </a:pPr>
            <a:r>
              <a:rPr/>
              <a:t>If</a:t>
            </a:r>
            <a:r>
              <a:rPr/>
              <a:t> </a:t>
            </a:r>
            <a:r>
              <a:rPr/>
              <a:t>you</a:t>
            </a:r>
            <a:r>
              <a:rPr/>
              <a:t> </a:t>
            </a:r>
            <a:r>
              <a:rPr/>
              <a:t>use</a:t>
            </a:r>
            <a:r>
              <a:rPr/>
              <a:t> </a:t>
            </a:r>
            <a:r>
              <a:rPr/>
              <a:t>a</a:t>
            </a:r>
            <a:r>
              <a:rPr/>
              <a:t> </a:t>
            </a:r>
            <a:r>
              <a:rPr/>
              <a:t>directional</a:t>
            </a:r>
            <a:r>
              <a:rPr/>
              <a:t> </a:t>
            </a:r>
            <a:r>
              <a:rPr/>
              <a:t>hypothesis,</a:t>
            </a:r>
            <a:r>
              <a:rPr/>
              <a:t> </a:t>
            </a:r>
            <a:r>
              <a:rPr/>
              <a:t>and</a:t>
            </a:r>
            <a:r>
              <a:rPr/>
              <a:t> </a:t>
            </a:r>
            <a:r>
              <a:rPr/>
              <a:t>you</a:t>
            </a:r>
            <a:r>
              <a:rPr/>
              <a:t> </a:t>
            </a:r>
            <a:r>
              <a:rPr/>
              <a:t>get</a:t>
            </a:r>
            <a:r>
              <a:rPr/>
              <a:t> </a:t>
            </a:r>
            <a:r>
              <a:rPr/>
              <a:t>an</a:t>
            </a:r>
            <a:r>
              <a:rPr/>
              <a:t> </a:t>
            </a:r>
            <a:r>
              <a:rPr/>
              <a:t>extreme</a:t>
            </a:r>
            <a:r>
              <a:rPr/>
              <a:t> </a:t>
            </a:r>
            <a:r>
              <a:rPr/>
              <a:t>result</a:t>
            </a:r>
            <a:r>
              <a:rPr/>
              <a:t> </a:t>
            </a:r>
            <a:r>
              <a:rPr/>
              <a:t>in</a:t>
            </a:r>
            <a:r>
              <a:rPr/>
              <a:t> </a:t>
            </a:r>
            <a:r>
              <a:rPr/>
              <a:t>the</a:t>
            </a:r>
            <a:r>
              <a:rPr/>
              <a:t> </a:t>
            </a:r>
            <a:r>
              <a:rPr/>
              <a:t>opposite</a:t>
            </a:r>
            <a:r>
              <a:rPr/>
              <a:t> </a:t>
            </a:r>
            <a:r>
              <a:rPr/>
              <a:t>direction,</a:t>
            </a:r>
            <a:r>
              <a:rPr/>
              <a:t> </a:t>
            </a:r>
            <a:r>
              <a:rPr/>
              <a:t>you</a:t>
            </a:r>
            <a:r>
              <a:rPr/>
              <a:t> </a:t>
            </a:r>
            <a:r>
              <a:rPr/>
              <a:t>can’t</a:t>
            </a:r>
            <a:r>
              <a:rPr/>
              <a:t> </a:t>
            </a:r>
            <a:r>
              <a:rPr/>
              <a:t>claim</a:t>
            </a:r>
            <a:r>
              <a:rPr/>
              <a:t> </a:t>
            </a:r>
            <a:r>
              <a:rPr/>
              <a:t>statistical</a:t>
            </a:r>
            <a:r>
              <a:rPr/>
              <a:t> </a:t>
            </a:r>
            <a:r>
              <a:rPr/>
              <a:t>significance.</a:t>
            </a:r>
          </a:p>
          <a:p>
            <a:pPr lvl="0" marL="0" indent="0">
              <a:buNone/>
            </a:pPr>
          </a:p>
          <a:p>
            <a:pPr lvl="0" marL="0" indent="0">
              <a:buNone/>
            </a:pPr>
            <a:r>
              <a:rPr/>
              <a:t>Some</a:t>
            </a:r>
            <a:r>
              <a:rPr/>
              <a:t> </a:t>
            </a:r>
            <a:r>
              <a:rPr/>
              <a:t>people</a:t>
            </a:r>
            <a:r>
              <a:rPr/>
              <a:t> </a:t>
            </a:r>
            <a:r>
              <a:rPr/>
              <a:t>think</a:t>
            </a:r>
            <a:r>
              <a:rPr/>
              <a:t> </a:t>
            </a:r>
            <a:r>
              <a:rPr/>
              <a:t>that</a:t>
            </a:r>
            <a:r>
              <a:rPr/>
              <a:t> </a:t>
            </a:r>
            <a:r>
              <a:rPr/>
              <a:t>directional</a:t>
            </a:r>
            <a:r>
              <a:rPr/>
              <a:t> </a:t>
            </a:r>
            <a:r>
              <a:rPr/>
              <a:t>hypotheses</a:t>
            </a:r>
            <a:r>
              <a:rPr/>
              <a:t> </a:t>
            </a:r>
            <a:r>
              <a:rPr/>
              <a:t>are</a:t>
            </a:r>
            <a:r>
              <a:rPr/>
              <a:t> </a:t>
            </a:r>
            <a:r>
              <a:rPr/>
              <a:t>“</a:t>
            </a:r>
            <a:r>
              <a:rPr/>
              <a:t>cheating</a:t>
            </a:r>
            <a:r>
              <a:rPr/>
              <a:t>”</a:t>
            </a:r>
            <a:r>
              <a:rPr/>
              <a:t>.</a:t>
            </a:r>
          </a:p>
        </p:txBody>
      </p:sp>
      <p:sp>
        <p:nvSpPr>
          <p:cNvPr id="4" name="Slide Number Placeholder 3"/>
          <p:cNvSpPr>
            <a:spLocks noGrp="1"/>
          </p:cNvSpPr>
          <p:nvPr>
            <p:ph type="sldNum" sz="quarter" idx="10"/>
          </p:nvPr>
        </p:nvSpPr>
        <p:spPr/>
        <p:txBody>
          <a:bodyPr/>
          <a:lstStyle/>
          <a:p>
            <a:fld id="{18BDFEC3-8487-43E8-A154-7C12CBC1FFF2}" type="slidenum">
              <a:rPr lang="en-US"/>
              <a:t>252</a:t>
            </a:fld>
            <a:endParaRPr lang="en-US"/>
          </a:p>
        </p:txBody>
      </p:sp>
    </p:spTree>
  </p:cSld>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So</a:t>
            </a:r>
            <a:r>
              <a:rPr/>
              <a:t> </a:t>
            </a:r>
            <a:r>
              <a:rPr/>
              <a:t>how</a:t>
            </a:r>
            <a:r>
              <a:rPr/>
              <a:t> </a:t>
            </a:r>
            <a:r>
              <a:rPr/>
              <a:t>well</a:t>
            </a:r>
            <a:r>
              <a:rPr/>
              <a:t> </a:t>
            </a:r>
            <a:r>
              <a:rPr/>
              <a:t>does</a:t>
            </a:r>
            <a:r>
              <a:rPr/>
              <a:t> </a:t>
            </a:r>
            <a:r>
              <a:rPr/>
              <a:t>your</a:t>
            </a:r>
            <a:r>
              <a:rPr/>
              <a:t> </a:t>
            </a:r>
            <a:r>
              <a:rPr/>
              <a:t>sample</a:t>
            </a:r>
            <a:r>
              <a:rPr/>
              <a:t> </a:t>
            </a:r>
            <a:r>
              <a:rPr/>
              <a:t>reflect</a:t>
            </a:r>
            <a:r>
              <a:rPr/>
              <a:t> </a:t>
            </a:r>
            <a:r>
              <a:rPr/>
              <a:t>the</a:t>
            </a:r>
            <a:r>
              <a:rPr/>
              <a:t> </a:t>
            </a:r>
            <a:r>
              <a:rPr/>
              <a:t>population?</a:t>
            </a:r>
          </a:p>
        </p:txBody>
      </p:sp>
      <p:sp>
        <p:nvSpPr>
          <p:cNvPr id="4" name="Slide Number Placeholder 3"/>
          <p:cNvSpPr>
            <a:spLocks noGrp="1"/>
          </p:cNvSpPr>
          <p:nvPr>
            <p:ph type="sldNum" sz="quarter" idx="10"/>
          </p:nvPr>
        </p:nvSpPr>
        <p:spPr/>
        <p:txBody>
          <a:bodyPr/>
          <a:lstStyle/>
          <a:p>
            <a:fld id="{18BDFEC3-8487-43E8-A154-7C12CBC1FFF2}" type="slidenum">
              <a:rPr lang="en-US"/>
              <a:t>253</a:t>
            </a:fld>
            <a:endParaRPr lang="en-US"/>
          </a:p>
        </p:txBody>
      </p:sp>
    </p:spTree>
  </p:cSld>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Personality</a:t>
            </a:r>
            <a:r>
              <a:rPr/>
              <a:t> </a:t>
            </a:r>
            <a:r>
              <a:rPr/>
              <a:t>inventories:</a:t>
            </a:r>
            <a:r>
              <a:rPr/>
              <a:t> </a:t>
            </a:r>
            <a:r>
              <a:rPr/>
              <a:t>the</a:t>
            </a:r>
            <a:r>
              <a:rPr/>
              <a:t> </a:t>
            </a:r>
            <a:r>
              <a:rPr/>
              <a:t>validity</a:t>
            </a:r>
            <a:r>
              <a:rPr/>
              <a:t> </a:t>
            </a:r>
            <a:r>
              <a:rPr/>
              <a:t>is</a:t>
            </a:r>
            <a:r>
              <a:rPr/>
              <a:t> </a:t>
            </a:r>
            <a:r>
              <a:rPr/>
              <a:t>dependent</a:t>
            </a:r>
            <a:r>
              <a:rPr/>
              <a:t> </a:t>
            </a:r>
            <a:r>
              <a:rPr/>
              <a:t>on</a:t>
            </a:r>
            <a:r>
              <a:rPr/>
              <a:t> </a:t>
            </a:r>
            <a:r>
              <a:rPr/>
              <a:t>an</a:t>
            </a:r>
            <a:r>
              <a:rPr/>
              <a:t> </a:t>
            </a:r>
            <a:r>
              <a:rPr/>
              <a:t>individual’s</a:t>
            </a:r>
            <a:r>
              <a:rPr/>
              <a:t> </a:t>
            </a:r>
            <a:r>
              <a:rPr/>
              <a:t>self-awareness.</a:t>
            </a:r>
          </a:p>
          <a:p>
            <a:pPr lvl="0" marL="0" indent="0">
              <a:buNone/>
            </a:pPr>
          </a:p>
          <a:p>
            <a:pPr lvl="0" marL="0" indent="0">
              <a:buNone/>
            </a:pPr>
            <a:r>
              <a:rPr/>
              <a:t>Attitudes</a:t>
            </a:r>
            <a:r>
              <a:rPr/>
              <a:t> </a:t>
            </a:r>
            <a:r>
              <a:rPr/>
              <a:t>and</a:t>
            </a:r>
            <a:r>
              <a:rPr/>
              <a:t> </a:t>
            </a:r>
            <a:r>
              <a:rPr/>
              <a:t>beliefs</a:t>
            </a:r>
            <a:r>
              <a:rPr/>
              <a:t> </a:t>
            </a:r>
            <a:r>
              <a:rPr/>
              <a:t>done</a:t>
            </a:r>
            <a:r>
              <a:rPr/>
              <a:t> </a:t>
            </a:r>
            <a:r>
              <a:rPr/>
              <a:t>for</a:t>
            </a:r>
            <a:r>
              <a:rPr/>
              <a:t> </a:t>
            </a:r>
            <a:r>
              <a:rPr/>
              <a:t>a</a:t>
            </a:r>
            <a:r>
              <a:rPr/>
              <a:t> </a:t>
            </a:r>
            <a:r>
              <a:rPr/>
              <a:t>variety</a:t>
            </a:r>
            <a:r>
              <a:rPr/>
              <a:t> </a:t>
            </a:r>
            <a:r>
              <a:rPr/>
              <a:t>of</a:t>
            </a:r>
            <a:r>
              <a:rPr/>
              <a:t> </a:t>
            </a:r>
            <a:r>
              <a:rPr/>
              <a:t>purposes.</a:t>
            </a:r>
            <a:r>
              <a:rPr/>
              <a:t> </a:t>
            </a:r>
            <a:r>
              <a:rPr/>
              <a:t>A</a:t>
            </a:r>
            <a:r>
              <a:rPr/>
              <a:t> </a:t>
            </a:r>
            <a:r>
              <a:rPr/>
              <a:t>“</a:t>
            </a:r>
            <a:r>
              <a:rPr/>
              <a:t>representative</a:t>
            </a:r>
            <a:r>
              <a:rPr/>
              <a:t> </a:t>
            </a:r>
            <a:r>
              <a:rPr/>
              <a:t>sample</a:t>
            </a:r>
            <a:r>
              <a:rPr/>
              <a:t> </a:t>
            </a:r>
            <a:r>
              <a:rPr/>
              <a:t>of</a:t>
            </a:r>
            <a:r>
              <a:rPr/>
              <a:t> </a:t>
            </a:r>
            <a:r>
              <a:rPr/>
              <a:t>all</a:t>
            </a:r>
            <a:r>
              <a:rPr/>
              <a:t> </a:t>
            </a:r>
            <a:r>
              <a:rPr/>
              <a:t>possible</a:t>
            </a:r>
            <a:r>
              <a:rPr/>
              <a:t> </a:t>
            </a:r>
            <a:r>
              <a:rPr/>
              <a:t>opinions</a:t>
            </a:r>
            <a:r>
              <a:rPr/>
              <a:t> </a:t>
            </a:r>
            <a:r>
              <a:rPr/>
              <a:t>or</a:t>
            </a:r>
            <a:r>
              <a:rPr/>
              <a:t> </a:t>
            </a:r>
            <a:r>
              <a:rPr/>
              <a:t>attitudes</a:t>
            </a:r>
            <a:r>
              <a:rPr/>
              <a:t> </a:t>
            </a:r>
            <a:r>
              <a:rPr/>
              <a:t>about</a:t>
            </a:r>
            <a:r>
              <a:rPr/>
              <a:t> </a:t>
            </a:r>
            <a:r>
              <a:rPr/>
              <a:t>a</a:t>
            </a:r>
            <a:r>
              <a:rPr/>
              <a:t> </a:t>
            </a:r>
            <a:r>
              <a:rPr/>
              <a:t>particularl</a:t>
            </a:r>
            <a:r>
              <a:rPr/>
              <a:t> </a:t>
            </a:r>
            <a:r>
              <a:rPr/>
              <a:t>subject.</a:t>
            </a:r>
            <a:r>
              <a:rPr/>
              <a:t>”</a:t>
            </a:r>
            <a:r>
              <a:rPr/>
              <a:t> </a:t>
            </a:r>
            <a:r>
              <a:rPr/>
              <a:t>That’s</a:t>
            </a:r>
            <a:r>
              <a:rPr/>
              <a:t> </a:t>
            </a:r>
            <a:r>
              <a:rPr/>
              <a:t>why</a:t>
            </a:r>
            <a:r>
              <a:rPr/>
              <a:t> </a:t>
            </a:r>
            <a:r>
              <a:rPr/>
              <a:t>measurement</a:t>
            </a:r>
            <a:r>
              <a:rPr/>
              <a:t> </a:t>
            </a:r>
            <a:r>
              <a:rPr/>
              <a:t>experts</a:t>
            </a:r>
            <a:r>
              <a:rPr/>
              <a:t> </a:t>
            </a:r>
            <a:r>
              <a:rPr/>
              <a:t>cringe</a:t>
            </a:r>
            <a:r>
              <a:rPr/>
              <a:t> </a:t>
            </a:r>
            <a:r>
              <a:rPr/>
              <a:t>when</a:t>
            </a:r>
            <a:r>
              <a:rPr/>
              <a:t> </a:t>
            </a:r>
            <a:r>
              <a:rPr/>
              <a:t>you</a:t>
            </a:r>
            <a:r>
              <a:rPr/>
              <a:t> </a:t>
            </a:r>
            <a:r>
              <a:rPr/>
              <a:t>ask</a:t>
            </a:r>
            <a:r>
              <a:rPr/>
              <a:t> </a:t>
            </a:r>
            <a:r>
              <a:rPr/>
              <a:t>a</a:t>
            </a:r>
            <a:r>
              <a:rPr/>
              <a:t> </a:t>
            </a:r>
            <a:r>
              <a:rPr/>
              <a:t>single</a:t>
            </a:r>
            <a:r>
              <a:rPr/>
              <a:t> </a:t>
            </a:r>
            <a:r>
              <a:rPr/>
              <a:t>question.</a:t>
            </a:r>
            <a:r>
              <a:rPr/>
              <a:t> </a:t>
            </a:r>
            <a:r>
              <a:rPr/>
              <a:t>You</a:t>
            </a:r>
            <a:r>
              <a:rPr/>
              <a:t> </a:t>
            </a:r>
            <a:r>
              <a:rPr/>
              <a:t>need</a:t>
            </a:r>
            <a:r>
              <a:rPr/>
              <a:t> </a:t>
            </a:r>
            <a:r>
              <a:rPr/>
              <a:t>a</a:t>
            </a:r>
            <a:r>
              <a:rPr/>
              <a:t> </a:t>
            </a:r>
            <a:r>
              <a:rPr/>
              <a:t>multiple</a:t>
            </a:r>
            <a:r>
              <a:rPr/>
              <a:t> </a:t>
            </a:r>
            <a:r>
              <a:rPr/>
              <a:t>set</a:t>
            </a:r>
            <a:r>
              <a:rPr/>
              <a:t> </a:t>
            </a:r>
            <a:r>
              <a:rPr/>
              <a:t>of</a:t>
            </a:r>
            <a:r>
              <a:rPr/>
              <a:t> </a:t>
            </a:r>
            <a:r>
              <a:rPr/>
              <a:t>items</a:t>
            </a:r>
            <a:r>
              <a:rPr/>
              <a:t> </a:t>
            </a:r>
            <a:r>
              <a:rPr/>
              <a:t>to</a:t>
            </a:r>
            <a:r>
              <a:rPr/>
              <a:t> </a:t>
            </a:r>
            <a:r>
              <a:rPr/>
              <a:t>get</a:t>
            </a:r>
            <a:r>
              <a:rPr/>
              <a:t> </a:t>
            </a:r>
            <a:r>
              <a:rPr/>
              <a:t>at</a:t>
            </a:r>
            <a:r>
              <a:rPr/>
              <a:t> </a:t>
            </a:r>
            <a:r>
              <a:rPr/>
              <a:t>how</a:t>
            </a:r>
            <a:r>
              <a:rPr/>
              <a:t> </a:t>
            </a:r>
            <a:r>
              <a:rPr/>
              <a:t>people</a:t>
            </a:r>
            <a:r>
              <a:rPr/>
              <a:t> </a:t>
            </a:r>
            <a:r>
              <a:rPr/>
              <a:t>feel.</a:t>
            </a:r>
          </a:p>
          <a:p>
            <a:pPr lvl="0" marL="0" indent="0">
              <a:buNone/>
            </a:pPr>
          </a:p>
          <a:p>
            <a:pPr lvl="0" marL="0" indent="0">
              <a:buNone/>
            </a:pPr>
            <a:r>
              <a:rPr/>
              <a:t>The</a:t>
            </a:r>
            <a:r>
              <a:rPr/>
              <a:t> </a:t>
            </a:r>
            <a:r>
              <a:rPr/>
              <a:t>Likert</a:t>
            </a:r>
            <a:r>
              <a:rPr/>
              <a:t> </a:t>
            </a:r>
            <a:r>
              <a:rPr/>
              <a:t>scale</a:t>
            </a:r>
            <a:r>
              <a:rPr/>
              <a:t> </a:t>
            </a:r>
            <a:r>
              <a:rPr/>
              <a:t>is</a:t>
            </a:r>
            <a:r>
              <a:rPr/>
              <a:t> </a:t>
            </a:r>
            <a:r>
              <a:rPr/>
              <a:t>very</a:t>
            </a:r>
            <a:r>
              <a:rPr/>
              <a:t> </a:t>
            </a:r>
            <a:r>
              <a:rPr/>
              <a:t>popular.</a:t>
            </a:r>
            <a:r>
              <a:rPr/>
              <a:t> </a:t>
            </a:r>
            <a:r>
              <a:rPr/>
              <a:t>You</a:t>
            </a:r>
            <a:r>
              <a:rPr/>
              <a:t> </a:t>
            </a:r>
            <a:r>
              <a:rPr/>
              <a:t>may</a:t>
            </a:r>
            <a:r>
              <a:rPr/>
              <a:t> </a:t>
            </a:r>
            <a:r>
              <a:rPr/>
              <a:t>not</a:t>
            </a:r>
            <a:r>
              <a:rPr/>
              <a:t> </a:t>
            </a:r>
            <a:r>
              <a:rPr/>
              <a:t>see</a:t>
            </a:r>
            <a:r>
              <a:rPr/>
              <a:t> </a:t>
            </a:r>
            <a:r>
              <a:rPr/>
              <a:t>the</a:t>
            </a:r>
            <a:r>
              <a:rPr/>
              <a:t> </a:t>
            </a:r>
            <a:r>
              <a:rPr/>
              <a:t>semantic</a:t>
            </a:r>
            <a:r>
              <a:rPr/>
              <a:t> </a:t>
            </a:r>
            <a:r>
              <a:rPr/>
              <a:t>difference</a:t>
            </a:r>
            <a:r>
              <a:rPr/>
              <a:t> </a:t>
            </a:r>
            <a:r>
              <a:rPr/>
              <a:t>scale,</a:t>
            </a:r>
            <a:r>
              <a:rPr/>
              <a:t> </a:t>
            </a:r>
            <a:r>
              <a:rPr/>
              <a:t>but</a:t>
            </a:r>
            <a:r>
              <a:rPr/>
              <a:t> </a:t>
            </a:r>
            <a:r>
              <a:rPr/>
              <a:t>examples</a:t>
            </a:r>
            <a:r>
              <a:rPr/>
              <a:t> </a:t>
            </a:r>
            <a:r>
              <a:rPr/>
              <a:t>will</a:t>
            </a:r>
            <a:r>
              <a:rPr/>
              <a:t> </a:t>
            </a:r>
            <a:r>
              <a:rPr/>
              <a:t>follow.</a:t>
            </a:r>
          </a:p>
          <a:p>
            <a:pPr lvl="0" marL="0" indent="0">
              <a:buNone/>
            </a:pPr>
          </a:p>
          <a:p>
            <a:pPr lvl="0" marL="0" indent="0">
              <a:buNone/>
            </a:pPr>
            <a:r>
              <a:rPr/>
              <a:t>Delivery</a:t>
            </a:r>
            <a:r>
              <a:rPr/>
              <a:t> </a:t>
            </a:r>
            <a:r>
              <a:rPr/>
              <a:t>by</a:t>
            </a:r>
            <a:r>
              <a:rPr/>
              <a:t> </a:t>
            </a:r>
            <a:r>
              <a:rPr/>
              <a:t>mail</a:t>
            </a:r>
            <a:r>
              <a:rPr/>
              <a:t> </a:t>
            </a:r>
            <a:r>
              <a:rPr/>
              <a:t>or</a:t>
            </a:r>
            <a:r>
              <a:rPr/>
              <a:t> </a:t>
            </a:r>
            <a:r>
              <a:rPr/>
              <a:t>Internet.</a:t>
            </a:r>
            <a:r>
              <a:rPr/>
              <a:t> </a:t>
            </a:r>
            <a:r>
              <a:rPr/>
              <a:t>There</a:t>
            </a:r>
            <a:r>
              <a:rPr/>
              <a:t> </a:t>
            </a:r>
            <a:r>
              <a:rPr/>
              <a:t>are</a:t>
            </a:r>
            <a:r>
              <a:rPr/>
              <a:t> </a:t>
            </a:r>
            <a:r>
              <a:rPr/>
              <a:t>pros</a:t>
            </a:r>
            <a:r>
              <a:rPr/>
              <a:t> </a:t>
            </a:r>
            <a:r>
              <a:rPr/>
              <a:t>and</a:t>
            </a:r>
            <a:r>
              <a:rPr/>
              <a:t> </a:t>
            </a:r>
            <a:r>
              <a:rPr/>
              <a:t>cons</a:t>
            </a:r>
            <a:r>
              <a:rPr/>
              <a:t> </a:t>
            </a:r>
            <a:r>
              <a:rPr/>
              <a:t>to</a:t>
            </a:r>
            <a:r>
              <a:rPr/>
              <a:t> </a:t>
            </a:r>
            <a:r>
              <a:rPr/>
              <a:t>all</a:t>
            </a:r>
            <a:r>
              <a:rPr/>
              <a:t> </a:t>
            </a:r>
            <a:r>
              <a:rPr/>
              <a:t>formats.</a:t>
            </a:r>
            <a:r>
              <a:rPr/>
              <a:t> </a:t>
            </a:r>
            <a:r>
              <a:rPr/>
              <a:t>Item</a:t>
            </a:r>
            <a:r>
              <a:rPr/>
              <a:t> </a:t>
            </a:r>
            <a:r>
              <a:rPr/>
              <a:t>types</a:t>
            </a:r>
            <a:r>
              <a:rPr/>
              <a:t> </a:t>
            </a:r>
            <a:r>
              <a:rPr/>
              <a:t>could</a:t>
            </a:r>
            <a:r>
              <a:rPr/>
              <a:t> </a:t>
            </a:r>
            <a:r>
              <a:rPr/>
              <a:t>include</a:t>
            </a:r>
            <a:r>
              <a:rPr/>
              <a:t> </a:t>
            </a:r>
            <a:r>
              <a:rPr/>
              <a:t>open</a:t>
            </a:r>
            <a:r>
              <a:rPr/>
              <a:t> </a:t>
            </a:r>
            <a:r>
              <a:rPr/>
              <a:t>ended,</a:t>
            </a:r>
            <a:r>
              <a:rPr/>
              <a:t> </a:t>
            </a:r>
            <a:r>
              <a:rPr/>
              <a:t>partial</a:t>
            </a:r>
            <a:r>
              <a:rPr/>
              <a:t> </a:t>
            </a:r>
            <a:r>
              <a:rPr/>
              <a:t>(responses</a:t>
            </a:r>
            <a:r>
              <a:rPr/>
              <a:t> </a:t>
            </a:r>
            <a:r>
              <a:rPr/>
              <a:t>plus</a:t>
            </a:r>
            <a:r>
              <a:rPr/>
              <a:t> </a:t>
            </a:r>
            <a:r>
              <a:rPr/>
              <a:t>other),</a:t>
            </a:r>
            <a:r>
              <a:rPr/>
              <a:t> </a:t>
            </a:r>
            <a:r>
              <a:rPr/>
              <a:t>and</a:t>
            </a:r>
            <a:r>
              <a:rPr/>
              <a:t> </a:t>
            </a:r>
            <a:r>
              <a:rPr/>
              <a:t>close</a:t>
            </a:r>
            <a:r>
              <a:rPr/>
              <a:t> </a:t>
            </a:r>
            <a:r>
              <a:rPr/>
              <a:t>ended</a:t>
            </a:r>
            <a:r>
              <a:rPr/>
              <a:t> </a:t>
            </a:r>
            <a:r>
              <a:rPr/>
              <a:t>responses.</a:t>
            </a:r>
          </a:p>
        </p:txBody>
      </p:sp>
      <p:sp>
        <p:nvSpPr>
          <p:cNvPr id="4" name="Slide Number Placeholder 3"/>
          <p:cNvSpPr>
            <a:spLocks noGrp="1"/>
          </p:cNvSpPr>
          <p:nvPr>
            <p:ph type="sldNum" sz="quarter" idx="10"/>
          </p:nvPr>
        </p:nvSpPr>
        <p:spPr/>
        <p:txBody>
          <a:bodyPr/>
          <a:lstStyle/>
          <a:p>
            <a:fld id="{18BDFEC3-8487-43E8-A154-7C12CBC1FFF2}" type="slidenum">
              <a:rPr lang="en-US"/>
              <a:t>51</a:t>
            </a:fld>
            <a:endParaRPr lang="en-US"/>
          </a:p>
        </p:txBody>
      </p:sp>
    </p:spTree>
  </p:cSld>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a:t>Example</a:t>
            </a:r>
          </a:p>
          <a:p>
            <a:pPr lvl="0" marL="0" indent="0">
              <a:buNone/>
            </a:pPr>
          </a:p>
          <a:p>
            <a:pPr lvl="0" marL="0" indent="0">
              <a:buNone/>
            </a:pPr>
            <a:r>
              <a:rPr/>
              <a:t>Figure</a:t>
            </a:r>
            <a:r>
              <a:rPr/>
              <a:t> </a:t>
            </a:r>
            <a:r>
              <a:rPr/>
              <a:t>16.1</a:t>
            </a:r>
            <a:r>
              <a:rPr/>
              <a:t> </a:t>
            </a:r>
            <a:r>
              <a:rPr/>
              <a:t>from</a:t>
            </a:r>
            <a:r>
              <a:rPr/>
              <a:t> </a:t>
            </a:r>
            <a:r>
              <a:rPr/>
              <a:t>your</a:t>
            </a:r>
            <a:r>
              <a:rPr/>
              <a:t> </a:t>
            </a:r>
            <a:r>
              <a:rPr/>
              <a:t>book.</a:t>
            </a:r>
          </a:p>
          <a:p>
            <a:pPr lvl="0" marL="0" indent="0">
              <a:buNone/>
            </a:pPr>
          </a:p>
          <a:p>
            <a:pPr lvl="0" marL="0" indent="0">
              <a:buNone/>
            </a:pPr>
            <a:r>
              <a:rPr/>
              <a:t>Flow</a:t>
            </a:r>
            <a:r>
              <a:rPr/>
              <a:t> </a:t>
            </a:r>
            <a:r>
              <a:rPr/>
              <a:t>chart</a:t>
            </a:r>
            <a:r>
              <a:rPr/>
              <a:t> </a:t>
            </a:r>
            <a:r>
              <a:rPr/>
              <a:t>of</a:t>
            </a:r>
            <a:r>
              <a:rPr/>
              <a:t> </a:t>
            </a:r>
            <a:r>
              <a:rPr/>
              <a:t>selecting</a:t>
            </a:r>
            <a:r>
              <a:rPr/>
              <a:t> </a:t>
            </a:r>
            <a:r>
              <a:rPr/>
              <a:t>from</a:t>
            </a:r>
            <a:r>
              <a:rPr/>
              <a:t> </a:t>
            </a:r>
            <a:r>
              <a:rPr/>
              <a:t>a</a:t>
            </a:r>
            <a:r>
              <a:rPr/>
              <a:t> </a:t>
            </a:r>
            <a:r>
              <a:rPr/>
              <a:t>population,</a:t>
            </a:r>
            <a:r>
              <a:rPr/>
              <a:t> </a:t>
            </a:r>
            <a:r>
              <a:rPr/>
              <a:t>randomizing</a:t>
            </a:r>
            <a:r>
              <a:rPr/>
              <a:t> </a:t>
            </a:r>
            <a:r>
              <a:rPr/>
              <a:t>to</a:t>
            </a:r>
            <a:r>
              <a:rPr/>
              <a:t> </a:t>
            </a:r>
            <a:r>
              <a:rPr/>
              <a:t>two</a:t>
            </a:r>
            <a:r>
              <a:rPr/>
              <a:t> </a:t>
            </a:r>
            <a:r>
              <a:rPr/>
              <a:t>groups,</a:t>
            </a:r>
            <a:r>
              <a:rPr/>
              <a:t> </a:t>
            </a:r>
            <a:r>
              <a:rPr/>
              <a:t>and</a:t>
            </a:r>
            <a:r>
              <a:rPr/>
              <a:t> </a:t>
            </a:r>
            <a:r>
              <a:rPr/>
              <a:t>then</a:t>
            </a:r>
            <a:r>
              <a:rPr/>
              <a:t> </a:t>
            </a:r>
            <a:r>
              <a:rPr/>
              <a:t>comparing</a:t>
            </a:r>
            <a:r>
              <a:rPr/>
              <a:t> </a:t>
            </a:r>
            <a:r>
              <a:rPr/>
              <a:t>the</a:t>
            </a:r>
            <a:r>
              <a:rPr/>
              <a:t> </a:t>
            </a:r>
            <a:r>
              <a:rPr/>
              <a:t>results</a:t>
            </a:r>
            <a:r>
              <a:rPr/>
              <a:t> </a:t>
            </a:r>
            <a:r>
              <a:rPr/>
              <a:t>in</a:t>
            </a:r>
            <a:r>
              <a:rPr/>
              <a:t> </a:t>
            </a:r>
            <a:r>
              <a:rPr/>
              <a:t>each</a:t>
            </a:r>
            <a:r>
              <a:rPr/>
              <a:t> </a:t>
            </a:r>
            <a:r>
              <a:rPr/>
              <a:t>group,</a:t>
            </a:r>
            <a:r>
              <a:rPr/>
              <a:t> </a:t>
            </a:r>
            <a:r>
              <a:rPr/>
              <a:t>and</a:t>
            </a:r>
            <a:r>
              <a:rPr/>
              <a:t> </a:t>
            </a:r>
            <a:r>
              <a:rPr/>
              <a:t>choosing</a:t>
            </a:r>
            <a:r>
              <a:rPr/>
              <a:t> </a:t>
            </a:r>
            <a:r>
              <a:rPr/>
              <a:t>between</a:t>
            </a:r>
            <a:r>
              <a:rPr/>
              <a:t> </a:t>
            </a:r>
            <a:r>
              <a:rPr/>
              <a:t>two</a:t>
            </a:r>
            <a:r>
              <a:rPr/>
              <a:t> </a:t>
            </a:r>
            <a:r>
              <a:rPr/>
              <a:t>hypotheses.</a:t>
            </a:r>
          </a:p>
        </p:txBody>
      </p:sp>
      <p:sp>
        <p:nvSpPr>
          <p:cNvPr id="4" name="Slide Number Placeholder 3"/>
          <p:cNvSpPr>
            <a:spLocks noGrp="1"/>
          </p:cNvSpPr>
          <p:nvPr>
            <p:ph type="sldNum" sz="quarter" idx="10"/>
          </p:nvPr>
        </p:nvSpPr>
        <p:spPr/>
        <p:txBody>
          <a:bodyPr/>
          <a:lstStyle/>
          <a:p>
            <a:fld id="{18BDFEC3-8487-43E8-A154-7C12CBC1FFF2}" type="slidenum">
              <a:rPr lang="en-US"/>
              <a:t>254</a:t>
            </a:fld>
            <a:endParaRPr lang="en-US"/>
          </a:p>
        </p:txBody>
      </p:sp>
    </p:spTree>
  </p:cSld>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[[This</a:t>
            </a:r>
            <a:r>
              <a:rPr/>
              <a:t> </a:t>
            </a:r>
            <a:r>
              <a:rPr/>
              <a:t>is</a:t>
            </a:r>
            <a:r>
              <a:rPr/>
              <a:t> </a:t>
            </a:r>
            <a:r>
              <a:rPr/>
              <a:t>a</a:t>
            </a:r>
            <a:r>
              <a:rPr/>
              <a:t> </a:t>
            </a:r>
            <a:r>
              <a:rPr/>
              <a:t>re-iteration</a:t>
            </a:r>
            <a:r>
              <a:rPr/>
              <a:t> </a:t>
            </a:r>
            <a:r>
              <a:rPr/>
              <a:t>of</a:t>
            </a:r>
            <a:r>
              <a:rPr/>
              <a:t> </a:t>
            </a:r>
            <a:r>
              <a:rPr/>
              <a:t>Figure</a:t>
            </a:r>
            <a:r>
              <a:rPr/>
              <a:t> </a:t>
            </a:r>
            <a:r>
              <a:rPr/>
              <a:t>16.1]]</a:t>
            </a:r>
          </a:p>
          <a:p>
            <a:pPr lvl="0" marL="0" indent="0">
              <a:buNone/>
            </a:pPr>
          </a:p>
          <a:p>
            <a:pPr lvl="0" marL="0" indent="0">
              <a:buNone/>
            </a:pPr>
            <a:r>
              <a:rPr/>
              <a:t>From</a:t>
            </a:r>
            <a:r>
              <a:rPr/>
              <a:t> </a:t>
            </a:r>
            <a:r>
              <a:rPr/>
              <a:t>your</a:t>
            </a:r>
            <a:r>
              <a:rPr/>
              <a:t> </a:t>
            </a:r>
            <a:r>
              <a:rPr/>
              <a:t>basic</a:t>
            </a:r>
            <a:r>
              <a:rPr/>
              <a:t> </a:t>
            </a:r>
            <a:r>
              <a:rPr/>
              <a:t>Statistics</a:t>
            </a:r>
            <a:r>
              <a:rPr/>
              <a:t> </a:t>
            </a:r>
            <a:r>
              <a:rPr/>
              <a:t>class,</a:t>
            </a:r>
            <a:r>
              <a:rPr/>
              <a:t> </a:t>
            </a:r>
            <a:r>
              <a:rPr/>
              <a:t>you</a:t>
            </a:r>
            <a:r>
              <a:rPr/>
              <a:t> </a:t>
            </a:r>
            <a:r>
              <a:rPr/>
              <a:t>may</a:t>
            </a:r>
            <a:r>
              <a:rPr/>
              <a:t> </a:t>
            </a:r>
            <a:r>
              <a:rPr/>
              <a:t>recognize</a:t>
            </a:r>
            <a:r>
              <a:rPr/>
              <a:t> </a:t>
            </a:r>
            <a:r>
              <a:rPr/>
              <a:t>that</a:t>
            </a:r>
            <a:r>
              <a:rPr/>
              <a:t> </a:t>
            </a:r>
            <a:r>
              <a:rPr/>
              <a:t>this</a:t>
            </a:r>
            <a:r>
              <a:rPr/>
              <a:t> </a:t>
            </a:r>
            <a:r>
              <a:rPr/>
              <a:t>setting</a:t>
            </a:r>
            <a:r>
              <a:rPr/>
              <a:t> </a:t>
            </a:r>
            <a:r>
              <a:rPr/>
              <a:t>would</a:t>
            </a:r>
            <a:r>
              <a:rPr/>
              <a:t> </a:t>
            </a:r>
            <a:r>
              <a:rPr/>
              <a:t>require</a:t>
            </a:r>
            <a:r>
              <a:rPr/>
              <a:t> </a:t>
            </a:r>
            <a:r>
              <a:rPr/>
              <a:t>a</a:t>
            </a:r>
            <a:r>
              <a:rPr/>
              <a:t> </a:t>
            </a:r>
            <a:r>
              <a:rPr/>
              <a:t>two-sample</a:t>
            </a:r>
            <a:r>
              <a:rPr/>
              <a:t> </a:t>
            </a:r>
            <a:r>
              <a:rPr/>
              <a:t>t-test.</a:t>
            </a:r>
          </a:p>
          <a:p>
            <a:pPr lvl="0" marL="0" indent="0">
              <a:buNone/>
            </a:pPr>
          </a:p>
          <a:p>
            <a:pPr lvl="0" marL="0" indent="0">
              <a:buNone/>
            </a:pPr>
            <a:r>
              <a:rPr/>
              <a:t>[[Knowing</a:t>
            </a:r>
            <a:r>
              <a:rPr/>
              <a:t> </a:t>
            </a:r>
            <a:r>
              <a:rPr/>
              <a:t>which</a:t>
            </a:r>
            <a:r>
              <a:rPr/>
              <a:t> </a:t>
            </a:r>
            <a:r>
              <a:rPr/>
              <a:t>statistic</a:t>
            </a:r>
            <a:r>
              <a:rPr/>
              <a:t> </a:t>
            </a:r>
            <a:r>
              <a:rPr/>
              <a:t>to</a:t>
            </a:r>
            <a:r>
              <a:rPr/>
              <a:t> </a:t>
            </a:r>
            <a:r>
              <a:rPr/>
              <a:t>use</a:t>
            </a:r>
            <a:r>
              <a:rPr/>
              <a:t> </a:t>
            </a:r>
            <a:r>
              <a:rPr/>
              <a:t>in</a:t>
            </a:r>
            <a:r>
              <a:rPr/>
              <a:t> </a:t>
            </a:r>
            <a:r>
              <a:rPr/>
              <a:t>what</a:t>
            </a:r>
            <a:r>
              <a:rPr/>
              <a:t> </a:t>
            </a:r>
            <a:r>
              <a:rPr/>
              <a:t>setting</a:t>
            </a:r>
            <a:r>
              <a:rPr/>
              <a:t> </a:t>
            </a:r>
            <a:r>
              <a:rPr/>
              <a:t>is</a:t>
            </a:r>
            <a:r>
              <a:rPr/>
              <a:t> </a:t>
            </a:r>
            <a:r>
              <a:rPr/>
              <a:t>one</a:t>
            </a:r>
            <a:r>
              <a:rPr/>
              <a:t> </a:t>
            </a:r>
            <a:r>
              <a:rPr/>
              <a:t>of</a:t>
            </a:r>
            <a:r>
              <a:rPr/>
              <a:t> </a:t>
            </a:r>
            <a:r>
              <a:rPr/>
              <a:t>the</a:t>
            </a:r>
            <a:r>
              <a:rPr/>
              <a:t> </a:t>
            </a:r>
            <a:r>
              <a:rPr/>
              <a:t>most</a:t>
            </a:r>
            <a:r>
              <a:rPr/>
              <a:t> </a:t>
            </a:r>
            <a:r>
              <a:rPr/>
              <a:t>difficult</a:t>
            </a:r>
            <a:r>
              <a:rPr/>
              <a:t> </a:t>
            </a:r>
            <a:r>
              <a:rPr/>
              <a:t>tasks</a:t>
            </a:r>
            <a:r>
              <a:rPr/>
              <a:t> </a:t>
            </a:r>
            <a:r>
              <a:rPr/>
              <a:t>that</a:t>
            </a:r>
            <a:r>
              <a:rPr/>
              <a:t> </a:t>
            </a:r>
            <a:r>
              <a:rPr/>
              <a:t>you</a:t>
            </a:r>
            <a:r>
              <a:rPr/>
              <a:t> </a:t>
            </a:r>
            <a:r>
              <a:rPr/>
              <a:t>will</a:t>
            </a:r>
            <a:r>
              <a:rPr/>
              <a:t> </a:t>
            </a:r>
            <a:r>
              <a:rPr/>
              <a:t>encounter.]]</a:t>
            </a:r>
          </a:p>
        </p:txBody>
      </p:sp>
      <p:sp>
        <p:nvSpPr>
          <p:cNvPr id="4" name="Slide Number Placeholder 3"/>
          <p:cNvSpPr>
            <a:spLocks noGrp="1"/>
          </p:cNvSpPr>
          <p:nvPr>
            <p:ph type="sldNum" sz="quarter" idx="10"/>
          </p:nvPr>
        </p:nvSpPr>
        <p:spPr/>
        <p:txBody>
          <a:bodyPr/>
          <a:lstStyle/>
          <a:p>
            <a:fld id="{18BDFEC3-8487-43E8-A154-7C12CBC1FFF2}" type="slidenum">
              <a:rPr lang="en-US"/>
              <a:t>255</a:t>
            </a:fld>
            <a:endParaRPr lang="en-US"/>
          </a:p>
        </p:txBody>
      </p:sp>
    </p:spTree>
  </p:cSld>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[[If</a:t>
            </a:r>
            <a:r>
              <a:rPr/>
              <a:t> </a:t>
            </a:r>
            <a:r>
              <a:rPr/>
              <a:t>a</a:t>
            </a:r>
            <a:r>
              <a:rPr/>
              <a:t> </a:t>
            </a:r>
            <a:r>
              <a:rPr/>
              <a:t>particular</a:t>
            </a:r>
            <a:r>
              <a:rPr/>
              <a:t> </a:t>
            </a:r>
            <a:r>
              <a:rPr/>
              <a:t>sample</a:t>
            </a:r>
            <a:r>
              <a:rPr/>
              <a:t> </a:t>
            </a:r>
            <a:r>
              <a:rPr/>
              <a:t>result</a:t>
            </a:r>
            <a:r>
              <a:rPr/>
              <a:t> </a:t>
            </a:r>
            <a:r>
              <a:rPr/>
              <a:t>is</a:t>
            </a:r>
            <a:r>
              <a:rPr/>
              <a:t> </a:t>
            </a:r>
            <a:r>
              <a:rPr/>
              <a:t>unlikely</a:t>
            </a:r>
            <a:r>
              <a:rPr/>
              <a:t> </a:t>
            </a:r>
            <a:r>
              <a:rPr/>
              <a:t>under</a:t>
            </a:r>
            <a:r>
              <a:rPr/>
              <a:t> </a:t>
            </a:r>
            <a:r>
              <a:rPr/>
              <a:t>the</a:t>
            </a:r>
            <a:r>
              <a:rPr/>
              <a:t> </a:t>
            </a:r>
            <a:r>
              <a:rPr/>
              <a:t>null</a:t>
            </a:r>
            <a:r>
              <a:rPr/>
              <a:t> </a:t>
            </a:r>
            <a:r>
              <a:rPr/>
              <a:t>hypothesis,</a:t>
            </a:r>
            <a:r>
              <a:rPr/>
              <a:t> </a:t>
            </a:r>
            <a:r>
              <a:rPr/>
              <a:t>this</a:t>
            </a:r>
            <a:r>
              <a:rPr/>
              <a:t> </a:t>
            </a:r>
            <a:r>
              <a:rPr/>
              <a:t>causes</a:t>
            </a:r>
            <a:r>
              <a:rPr/>
              <a:t> </a:t>
            </a:r>
            <a:r>
              <a:rPr/>
              <a:t>you</a:t>
            </a:r>
            <a:r>
              <a:rPr/>
              <a:t> </a:t>
            </a:r>
            <a:r>
              <a:rPr/>
              <a:t>to</a:t>
            </a:r>
            <a:r>
              <a:rPr/>
              <a:t> </a:t>
            </a:r>
            <a:r>
              <a:rPr/>
              <a:t>question</a:t>
            </a:r>
            <a:r>
              <a:rPr/>
              <a:t> </a:t>
            </a:r>
            <a:r>
              <a:rPr/>
              <a:t>the</a:t>
            </a:r>
            <a:r>
              <a:rPr/>
              <a:t> </a:t>
            </a:r>
            <a:r>
              <a:rPr/>
              <a:t>null</a:t>
            </a:r>
            <a:r>
              <a:rPr/>
              <a:t> </a:t>
            </a:r>
            <a:r>
              <a:rPr/>
              <a:t>hypothesis.]]</a:t>
            </a:r>
          </a:p>
          <a:p>
            <a:pPr lvl="0" marL="0" indent="0">
              <a:buNone/>
            </a:pPr>
          </a:p>
          <a:p>
            <a:pPr lvl="0" marL="0" indent="0">
              <a:buNone/>
            </a:pPr>
            <a:r>
              <a:rPr/>
              <a:t>Reasons</a:t>
            </a:r>
            <a:r>
              <a:rPr/>
              <a:t> </a:t>
            </a:r>
            <a:r>
              <a:rPr/>
              <a:t>why</a:t>
            </a:r>
            <a:r>
              <a:rPr/>
              <a:t> </a:t>
            </a:r>
            <a:r>
              <a:rPr/>
              <a:t>you</a:t>
            </a:r>
            <a:r>
              <a:rPr/>
              <a:t> </a:t>
            </a:r>
            <a:r>
              <a:rPr/>
              <a:t>failed</a:t>
            </a:r>
            <a:r>
              <a:rPr/>
              <a:t> </a:t>
            </a:r>
            <a:r>
              <a:rPr/>
              <a:t>to</a:t>
            </a:r>
            <a:r>
              <a:rPr/>
              <a:t> </a:t>
            </a:r>
            <a:r>
              <a:rPr/>
              <a:t>reject</a:t>
            </a:r>
            <a:r>
              <a:rPr/>
              <a:t> </a:t>
            </a:r>
            <a:r>
              <a:rPr/>
              <a:t>the</a:t>
            </a:r>
            <a:r>
              <a:rPr/>
              <a:t> </a:t>
            </a:r>
            <a:r>
              <a:rPr/>
              <a:t>null</a:t>
            </a:r>
            <a:r>
              <a:rPr/>
              <a:t> </a:t>
            </a:r>
            <a:r>
              <a:rPr/>
              <a:t>hypothesis.</a:t>
            </a:r>
            <a:r>
              <a:rPr/>
              <a:t> </a:t>
            </a:r>
            <a:r>
              <a:rPr/>
              <a:t>A</a:t>
            </a:r>
            <a:r>
              <a:rPr/>
              <a:t> </a:t>
            </a:r>
            <a:r>
              <a:rPr/>
              <a:t>poorly</a:t>
            </a:r>
            <a:r>
              <a:rPr/>
              <a:t> </a:t>
            </a:r>
            <a:r>
              <a:rPr/>
              <a:t>implemented</a:t>
            </a:r>
            <a:r>
              <a:rPr/>
              <a:t> </a:t>
            </a:r>
            <a:r>
              <a:rPr/>
              <a:t>intervention,</a:t>
            </a:r>
            <a:r>
              <a:rPr/>
              <a:t> </a:t>
            </a:r>
            <a:r>
              <a:rPr/>
              <a:t>failure</a:t>
            </a:r>
            <a:r>
              <a:rPr/>
              <a:t> </a:t>
            </a:r>
            <a:r>
              <a:rPr/>
              <a:t>to</a:t>
            </a:r>
            <a:r>
              <a:rPr/>
              <a:t> </a:t>
            </a:r>
            <a:r>
              <a:rPr/>
              <a:t>use</a:t>
            </a:r>
            <a:r>
              <a:rPr/>
              <a:t> </a:t>
            </a:r>
            <a:r>
              <a:rPr/>
              <a:t>valid</a:t>
            </a:r>
            <a:r>
              <a:rPr/>
              <a:t> </a:t>
            </a:r>
            <a:r>
              <a:rPr/>
              <a:t>and</a:t>
            </a:r>
            <a:r>
              <a:rPr/>
              <a:t> </a:t>
            </a:r>
            <a:r>
              <a:rPr/>
              <a:t>reliabile</a:t>
            </a:r>
            <a:r>
              <a:rPr/>
              <a:t> </a:t>
            </a:r>
            <a:r>
              <a:rPr/>
              <a:t>measures,</a:t>
            </a:r>
            <a:r>
              <a:rPr/>
              <a:t> </a:t>
            </a:r>
            <a:r>
              <a:rPr/>
              <a:t>quality</a:t>
            </a:r>
            <a:r>
              <a:rPr/>
              <a:t> </a:t>
            </a:r>
            <a:r>
              <a:rPr/>
              <a:t>problems</a:t>
            </a:r>
            <a:r>
              <a:rPr/>
              <a:t> </a:t>
            </a:r>
            <a:r>
              <a:rPr/>
              <a:t>during</a:t>
            </a:r>
            <a:r>
              <a:rPr/>
              <a:t> </a:t>
            </a:r>
            <a:r>
              <a:rPr/>
              <a:t>the</a:t>
            </a:r>
            <a:r>
              <a:rPr/>
              <a:t> </a:t>
            </a:r>
            <a:r>
              <a:rPr/>
              <a:t>study.</a:t>
            </a:r>
          </a:p>
          <a:p>
            <a:pPr lvl="0" marL="0" indent="0">
              <a:buNone/>
            </a:pPr>
          </a:p>
          <a:p>
            <a:pPr lvl="0" marL="0" indent="0">
              <a:buNone/>
            </a:pPr>
            <a:r>
              <a:rPr/>
              <a:t>Why</a:t>
            </a:r>
            <a:r>
              <a:rPr/>
              <a:t> </a:t>
            </a:r>
            <a:r>
              <a:rPr/>
              <a:t>never</a:t>
            </a:r>
            <a:r>
              <a:rPr/>
              <a:t> </a:t>
            </a:r>
            <a:r>
              <a:rPr/>
              <a:t>say</a:t>
            </a:r>
            <a:r>
              <a:rPr/>
              <a:t> </a:t>
            </a:r>
            <a:r>
              <a:rPr/>
              <a:t>that</a:t>
            </a:r>
            <a:r>
              <a:rPr/>
              <a:t> </a:t>
            </a:r>
            <a:r>
              <a:rPr/>
              <a:t>we</a:t>
            </a:r>
            <a:r>
              <a:rPr/>
              <a:t> </a:t>
            </a:r>
            <a:r>
              <a:rPr/>
              <a:t>accept</a:t>
            </a:r>
            <a:r>
              <a:rPr/>
              <a:t> </a:t>
            </a:r>
            <a:r>
              <a:rPr/>
              <a:t>the</a:t>
            </a:r>
            <a:r>
              <a:rPr/>
              <a:t> </a:t>
            </a:r>
            <a:r>
              <a:rPr/>
              <a:t>null.</a:t>
            </a:r>
          </a:p>
        </p:txBody>
      </p:sp>
      <p:sp>
        <p:nvSpPr>
          <p:cNvPr id="4" name="Slide Number Placeholder 3"/>
          <p:cNvSpPr>
            <a:spLocks noGrp="1"/>
          </p:cNvSpPr>
          <p:nvPr>
            <p:ph type="sldNum" sz="quarter" idx="10"/>
          </p:nvPr>
        </p:nvSpPr>
        <p:spPr/>
        <p:txBody>
          <a:bodyPr/>
          <a:lstStyle/>
          <a:p>
            <a:fld id="{18BDFEC3-8487-43E8-A154-7C12CBC1FFF2}" type="slidenum">
              <a:rPr lang="en-US"/>
              <a:t>256</a:t>
            </a:fld>
            <a:endParaRPr lang="en-US"/>
          </a:p>
        </p:txBody>
      </p:sp>
    </p:spTree>
  </p:cSld>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This</a:t>
            </a:r>
            <a:r>
              <a:rPr/>
              <a:t> </a:t>
            </a:r>
            <a:r>
              <a:rPr/>
              <a:t>is</a:t>
            </a:r>
            <a:r>
              <a:rPr/>
              <a:t> </a:t>
            </a:r>
            <a:r>
              <a:rPr/>
              <a:t>a</a:t>
            </a:r>
            <a:r>
              <a:rPr/>
              <a:t> </a:t>
            </a:r>
            <a:r>
              <a:rPr/>
              <a:t>table</a:t>
            </a:r>
            <a:r>
              <a:rPr/>
              <a:t> </a:t>
            </a:r>
            <a:r>
              <a:rPr/>
              <a:t>of</a:t>
            </a:r>
            <a:r>
              <a:rPr/>
              <a:t> </a:t>
            </a:r>
            <a:r>
              <a:rPr/>
              <a:t>possible</a:t>
            </a:r>
            <a:r>
              <a:rPr/>
              <a:t> </a:t>
            </a:r>
            <a:r>
              <a:rPr/>
              <a:t>outcomes</a:t>
            </a:r>
            <a:r>
              <a:rPr/>
              <a:t> </a:t>
            </a:r>
            <a:r>
              <a:rPr/>
              <a:t>H0</a:t>
            </a:r>
            <a:r>
              <a:rPr/>
              <a:t> </a:t>
            </a:r>
            <a:r>
              <a:rPr/>
              <a:t>true,</a:t>
            </a:r>
            <a:r>
              <a:rPr/>
              <a:t> </a:t>
            </a:r>
            <a:r>
              <a:rPr/>
              <a:t>H0</a:t>
            </a:r>
            <a:r>
              <a:rPr/>
              <a:t> </a:t>
            </a:r>
            <a:r>
              <a:rPr/>
              <a:t>false</a:t>
            </a:r>
            <a:r>
              <a:rPr/>
              <a:t> </a:t>
            </a:r>
            <a:r>
              <a:rPr/>
              <a:t>versus</a:t>
            </a:r>
            <a:r>
              <a:rPr/>
              <a:t> </a:t>
            </a:r>
            <a:r>
              <a:rPr/>
              <a:t>reject</a:t>
            </a:r>
            <a:r>
              <a:rPr/>
              <a:t> </a:t>
            </a:r>
            <a:r>
              <a:rPr/>
              <a:t>H0,</a:t>
            </a:r>
            <a:r>
              <a:rPr/>
              <a:t> </a:t>
            </a:r>
            <a:r>
              <a:rPr/>
              <a:t>accept</a:t>
            </a:r>
            <a:r>
              <a:rPr/>
              <a:t> </a:t>
            </a:r>
            <a:r>
              <a:rPr/>
              <a:t>H0.</a:t>
            </a:r>
          </a:p>
          <a:p>
            <a:pPr lvl="0" marL="0" indent="0">
              <a:buNone/>
            </a:pPr>
          </a:p>
          <a:p>
            <a:pPr lvl="0" marL="0" indent="0">
              <a:buNone/>
            </a:pPr>
            <a:r>
              <a:rPr/>
              <a:t>Define</a:t>
            </a:r>
            <a:r>
              <a:rPr/>
              <a:t> </a:t>
            </a:r>
            <a:r>
              <a:rPr/>
              <a:t>power</a:t>
            </a:r>
            <a:r>
              <a:rPr/>
              <a:t> </a:t>
            </a:r>
            <a:r>
              <a:rPr/>
              <a:t>as</a:t>
            </a:r>
            <a:r>
              <a:rPr/>
              <a:t> </a:t>
            </a:r>
            <a:r>
              <a:rPr/>
              <a:t>the</a:t>
            </a:r>
            <a:r>
              <a:rPr/>
              <a:t> </a:t>
            </a:r>
            <a:r>
              <a:rPr/>
              <a:t>probability</a:t>
            </a:r>
            <a:r>
              <a:rPr/>
              <a:t> </a:t>
            </a:r>
            <a:r>
              <a:rPr/>
              <a:t>of</a:t>
            </a:r>
            <a:r>
              <a:rPr/>
              <a:t> </a:t>
            </a:r>
            <a:r>
              <a:rPr/>
              <a:t>rejecting</a:t>
            </a:r>
            <a:r>
              <a:rPr/>
              <a:t> </a:t>
            </a:r>
            <a:r>
              <a:rPr/>
              <a:t>the</a:t>
            </a:r>
            <a:r>
              <a:rPr/>
              <a:t> </a:t>
            </a:r>
            <a:r>
              <a:rPr/>
              <a:t>null</a:t>
            </a:r>
            <a:r>
              <a:rPr/>
              <a:t> </a:t>
            </a:r>
            <a:r>
              <a:rPr/>
              <a:t>hypotheis</a:t>
            </a:r>
            <a:r>
              <a:rPr/>
              <a:t> </a:t>
            </a:r>
            <a:r>
              <a:rPr/>
              <a:t>when</a:t>
            </a:r>
            <a:r>
              <a:rPr/>
              <a:t> </a:t>
            </a:r>
            <a:r>
              <a:rPr/>
              <a:t>the</a:t>
            </a:r>
            <a:r>
              <a:rPr/>
              <a:t> </a:t>
            </a:r>
            <a:r>
              <a:rPr/>
              <a:t>alternative</a:t>
            </a:r>
            <a:r>
              <a:rPr/>
              <a:t> </a:t>
            </a:r>
            <a:r>
              <a:rPr/>
              <a:t>hypothesis</a:t>
            </a:r>
            <a:r>
              <a:rPr/>
              <a:t> </a:t>
            </a:r>
            <a:r>
              <a:rPr/>
              <a:t>is</a:t>
            </a:r>
            <a:r>
              <a:rPr/>
              <a:t> </a:t>
            </a:r>
            <a:r>
              <a:rPr/>
              <a:t>true.</a:t>
            </a:r>
            <a:r>
              <a:rPr/>
              <a:t> </a:t>
            </a:r>
            <a:r>
              <a:rPr/>
              <a:t>[[Since</a:t>
            </a:r>
            <a:r>
              <a:rPr/>
              <a:t> </a:t>
            </a:r>
            <a:r>
              <a:rPr/>
              <a:t>the</a:t>
            </a:r>
            <a:r>
              <a:rPr/>
              <a:t> </a:t>
            </a:r>
            <a:r>
              <a:rPr/>
              <a:t>]]</a:t>
            </a:r>
          </a:p>
        </p:txBody>
      </p:sp>
      <p:sp>
        <p:nvSpPr>
          <p:cNvPr id="4" name="Slide Number Placeholder 3"/>
          <p:cNvSpPr>
            <a:spLocks noGrp="1"/>
          </p:cNvSpPr>
          <p:nvPr>
            <p:ph type="sldNum" sz="quarter" idx="10"/>
          </p:nvPr>
        </p:nvSpPr>
        <p:spPr/>
        <p:txBody>
          <a:bodyPr/>
          <a:lstStyle/>
          <a:p>
            <a:fld id="{18BDFEC3-8487-43E8-A154-7C12CBC1FFF2}" type="slidenum">
              <a:rPr lang="en-US"/>
              <a:t>257</a:t>
            </a:fld>
            <a:endParaRPr lang="en-US"/>
          </a:p>
        </p:txBody>
      </p:sp>
    </p:spTree>
  </p:cSld>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a:t>Statistical</a:t>
            </a:r>
            <a:r>
              <a:rPr/>
              <a:t> </a:t>
            </a:r>
            <a:r>
              <a:rPr/>
              <a:t>testing</a:t>
            </a:r>
            <a:r>
              <a:rPr/>
              <a:t> </a:t>
            </a:r>
            <a:r>
              <a:rPr/>
              <a:t>–</a:t>
            </a:r>
            <a:r>
              <a:rPr/>
              <a:t> </a:t>
            </a:r>
            <a:r>
              <a:rPr/>
              <a:t>possible</a:t>
            </a:r>
            <a:r>
              <a:rPr/>
              <a:t> </a:t>
            </a:r>
            <a:r>
              <a:rPr/>
              <a:t>outcomes</a:t>
            </a:r>
          </a:p>
          <a:p>
            <a:pPr lvl="0" marL="0" indent="0">
              <a:buNone/>
            </a:pPr>
          </a:p>
          <a:p>
            <a:pPr lvl="0" marL="0" indent="0">
              <a:buNone/>
            </a:pPr>
            <a:r>
              <a:rPr/>
              <a:t>Figure</a:t>
            </a:r>
            <a:r>
              <a:rPr/>
              <a:t> </a:t>
            </a:r>
            <a:r>
              <a:rPr/>
              <a:t>16.2</a:t>
            </a:r>
            <a:r>
              <a:rPr/>
              <a:t> </a:t>
            </a:r>
            <a:r>
              <a:rPr/>
              <a:t>provides</a:t>
            </a:r>
            <a:r>
              <a:rPr/>
              <a:t> </a:t>
            </a:r>
            <a:r>
              <a:rPr/>
              <a:t>a</a:t>
            </a:r>
            <a:r>
              <a:rPr/>
              <a:t> </a:t>
            </a:r>
            <a:r>
              <a:rPr/>
              <a:t>different</a:t>
            </a:r>
            <a:r>
              <a:rPr/>
              <a:t> </a:t>
            </a:r>
            <a:r>
              <a:rPr/>
              <a:t>way</a:t>
            </a:r>
            <a:r>
              <a:rPr/>
              <a:t> </a:t>
            </a:r>
            <a:r>
              <a:rPr/>
              <a:t>of</a:t>
            </a:r>
            <a:r>
              <a:rPr/>
              <a:t> </a:t>
            </a:r>
            <a:r>
              <a:rPr/>
              <a:t>displaying</a:t>
            </a:r>
            <a:r>
              <a:rPr/>
              <a:t> </a:t>
            </a:r>
            <a:r>
              <a:rPr/>
              <a:t>Type</a:t>
            </a:r>
            <a:r>
              <a:rPr/>
              <a:t> </a:t>
            </a:r>
            <a:r>
              <a:rPr/>
              <a:t>I</a:t>
            </a:r>
            <a:r>
              <a:rPr/>
              <a:t> </a:t>
            </a:r>
            <a:r>
              <a:rPr/>
              <a:t>and</a:t>
            </a:r>
            <a:r>
              <a:rPr/>
              <a:t> </a:t>
            </a:r>
            <a:r>
              <a:rPr/>
              <a:t>Type</a:t>
            </a:r>
            <a:r>
              <a:rPr/>
              <a:t> </a:t>
            </a:r>
            <a:r>
              <a:rPr/>
              <a:t>II</a:t>
            </a:r>
            <a:r>
              <a:rPr/>
              <a:t> </a:t>
            </a:r>
            <a:r>
              <a:rPr/>
              <a:t>errors</a:t>
            </a:r>
            <a:r>
              <a:rPr/>
              <a:t> </a:t>
            </a:r>
            <a:r>
              <a:rPr/>
              <a:t>in</a:t>
            </a:r>
            <a:r>
              <a:rPr/>
              <a:t> </a:t>
            </a:r>
            <a:r>
              <a:rPr/>
              <a:t>a</a:t>
            </a:r>
            <a:r>
              <a:rPr/>
              <a:t> </a:t>
            </a:r>
            <a:r>
              <a:rPr/>
              <a:t>two</a:t>
            </a:r>
            <a:r>
              <a:rPr/>
              <a:t> </a:t>
            </a:r>
            <a:r>
              <a:rPr/>
              <a:t>by</a:t>
            </a:r>
            <a:r>
              <a:rPr/>
              <a:t> </a:t>
            </a:r>
            <a:r>
              <a:rPr/>
              <a:t>two</a:t>
            </a:r>
            <a:r>
              <a:rPr/>
              <a:t> </a:t>
            </a:r>
            <a:r>
              <a:rPr/>
              <a:t>table.</a:t>
            </a:r>
          </a:p>
        </p:txBody>
      </p:sp>
      <p:sp>
        <p:nvSpPr>
          <p:cNvPr id="4" name="Slide Number Placeholder 3"/>
          <p:cNvSpPr>
            <a:spLocks noGrp="1"/>
          </p:cNvSpPr>
          <p:nvPr>
            <p:ph type="sldNum" sz="quarter" idx="10"/>
          </p:nvPr>
        </p:nvSpPr>
        <p:spPr/>
        <p:txBody>
          <a:bodyPr/>
          <a:lstStyle/>
          <a:p>
            <a:fld id="{18BDFEC3-8487-43E8-A154-7C12CBC1FFF2}" type="slidenum">
              <a:rPr lang="en-US"/>
              <a:t>258</a:t>
            </a:fld>
            <a:endParaRPr lang="en-US"/>
          </a:p>
        </p:txBody>
      </p:sp>
    </p:spTree>
  </p:cSld>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a:t>Statistical</a:t>
            </a:r>
            <a:r>
              <a:rPr/>
              <a:t> </a:t>
            </a:r>
            <a:r>
              <a:rPr/>
              <a:t>testing</a:t>
            </a:r>
            <a:r>
              <a:rPr/>
              <a:t> </a:t>
            </a:r>
            <a:r>
              <a:rPr/>
              <a:t>–</a:t>
            </a:r>
            <a:r>
              <a:rPr/>
              <a:t> </a:t>
            </a:r>
            <a:r>
              <a:rPr/>
              <a:t>possible</a:t>
            </a:r>
            <a:r>
              <a:rPr/>
              <a:t> </a:t>
            </a:r>
            <a:r>
              <a:rPr/>
              <a:t>outcomes</a:t>
            </a:r>
          </a:p>
          <a:p>
            <a:pPr lvl="0" marL="0" indent="0">
              <a:buNone/>
            </a:pPr>
          </a:p>
          <a:p>
            <a:pPr lvl="0" marL="0" indent="0">
              <a:buNone/>
            </a:pPr>
            <a:r>
              <a:rPr/>
              <a:t>Two</a:t>
            </a:r>
            <a:r>
              <a:rPr/>
              <a:t> </a:t>
            </a:r>
            <a:r>
              <a:rPr/>
              <a:t>normal</a:t>
            </a:r>
            <a:r>
              <a:rPr/>
              <a:t> </a:t>
            </a:r>
            <a:r>
              <a:rPr/>
              <a:t>distributions</a:t>
            </a:r>
            <a:r>
              <a:rPr/>
              <a:t> </a:t>
            </a:r>
            <a:r>
              <a:rPr/>
              <a:t>and</a:t>
            </a:r>
            <a:r>
              <a:rPr/>
              <a:t> </a:t>
            </a:r>
            <a:r>
              <a:rPr/>
              <a:t>bell</a:t>
            </a:r>
            <a:r>
              <a:rPr/>
              <a:t> </a:t>
            </a:r>
            <a:r>
              <a:rPr/>
              <a:t>shaped</a:t>
            </a:r>
            <a:r>
              <a:rPr/>
              <a:t> </a:t>
            </a:r>
            <a:r>
              <a:rPr/>
              <a:t>curves.</a:t>
            </a:r>
          </a:p>
          <a:p>
            <a:pPr lvl="0" marL="0" indent="0">
              <a:buNone/>
            </a:pPr>
          </a:p>
          <a:p>
            <a:pPr lvl="0" marL="0" indent="0">
              <a:buNone/>
            </a:pPr>
            <a:r>
              <a:rPr/>
              <a:t>Figure</a:t>
            </a:r>
            <a:r>
              <a:rPr/>
              <a:t> </a:t>
            </a:r>
            <a:r>
              <a:rPr/>
              <a:t>16.3</a:t>
            </a:r>
            <a:r>
              <a:rPr/>
              <a:t> </a:t>
            </a:r>
            <a:r>
              <a:rPr/>
              <a:t>from</a:t>
            </a:r>
            <a:r>
              <a:rPr/>
              <a:t> </a:t>
            </a:r>
            <a:r>
              <a:rPr/>
              <a:t>your</a:t>
            </a:r>
            <a:r>
              <a:rPr/>
              <a:t> </a:t>
            </a:r>
            <a:r>
              <a:rPr/>
              <a:t>book.</a:t>
            </a:r>
            <a:r>
              <a:rPr/>
              <a:t> </a:t>
            </a:r>
            <a:r>
              <a:rPr/>
              <a:t>Directional</a:t>
            </a:r>
            <a:r>
              <a:rPr/>
              <a:t> </a:t>
            </a:r>
            <a:r>
              <a:rPr/>
              <a:t>negative</a:t>
            </a:r>
            <a:r>
              <a:rPr/>
              <a:t> </a:t>
            </a:r>
            <a:r>
              <a:rPr/>
              <a:t>hypothesis.</a:t>
            </a:r>
            <a:r>
              <a:rPr/>
              <a:t> </a:t>
            </a:r>
            <a:r>
              <a:rPr/>
              <a:t>Example</a:t>
            </a:r>
            <a:r>
              <a:rPr/>
              <a:t> </a:t>
            </a:r>
            <a:r>
              <a:rPr/>
              <a:t>an</a:t>
            </a:r>
            <a:r>
              <a:rPr/>
              <a:t> </a:t>
            </a:r>
            <a:r>
              <a:rPr/>
              <a:t>intervention</a:t>
            </a:r>
            <a:r>
              <a:rPr/>
              <a:t> </a:t>
            </a:r>
            <a:r>
              <a:rPr/>
              <a:t>that</a:t>
            </a:r>
            <a:r>
              <a:rPr/>
              <a:t> </a:t>
            </a:r>
            <a:r>
              <a:rPr/>
              <a:t>results</a:t>
            </a:r>
            <a:r>
              <a:rPr/>
              <a:t> </a:t>
            </a:r>
            <a:r>
              <a:rPr/>
              <a:t>in</a:t>
            </a:r>
            <a:r>
              <a:rPr/>
              <a:t> </a:t>
            </a:r>
            <a:r>
              <a:rPr/>
              <a:t>a</a:t>
            </a:r>
            <a:r>
              <a:rPr/>
              <a:t> </a:t>
            </a:r>
            <a:r>
              <a:rPr/>
              <a:t>reduction</a:t>
            </a:r>
            <a:r>
              <a:rPr/>
              <a:t> </a:t>
            </a:r>
            <a:r>
              <a:rPr/>
              <a:t>in</a:t>
            </a:r>
            <a:r>
              <a:rPr/>
              <a:t> </a:t>
            </a:r>
            <a:r>
              <a:rPr/>
              <a:t>symptoms/pain.</a:t>
            </a:r>
          </a:p>
        </p:txBody>
      </p:sp>
      <p:sp>
        <p:nvSpPr>
          <p:cNvPr id="4" name="Slide Number Placeholder 3"/>
          <p:cNvSpPr>
            <a:spLocks noGrp="1"/>
          </p:cNvSpPr>
          <p:nvPr>
            <p:ph type="sldNum" sz="quarter" idx="10"/>
          </p:nvPr>
        </p:nvSpPr>
        <p:spPr/>
        <p:txBody>
          <a:bodyPr/>
          <a:lstStyle/>
          <a:p>
            <a:fld id="{18BDFEC3-8487-43E8-A154-7C12CBC1FFF2}" type="slidenum">
              <a:rPr lang="en-US"/>
              <a:t>259</a:t>
            </a:fld>
            <a:endParaRPr lang="en-US"/>
          </a:p>
        </p:txBody>
      </p:sp>
    </p:spTree>
  </p:cSld>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[[This</a:t>
            </a:r>
            <a:r>
              <a:rPr/>
              <a:t> </a:t>
            </a:r>
            <a:r>
              <a:rPr/>
              <a:t>is</a:t>
            </a:r>
            <a:r>
              <a:rPr/>
              <a:t> </a:t>
            </a:r>
            <a:r>
              <a:rPr/>
              <a:t>a</a:t>
            </a:r>
            <a:r>
              <a:rPr/>
              <a:t> </a:t>
            </a:r>
            <a:r>
              <a:rPr/>
              <a:t>rehash</a:t>
            </a:r>
            <a:r>
              <a:rPr/>
              <a:t> </a:t>
            </a:r>
            <a:r>
              <a:rPr/>
              <a:t>of</a:t>
            </a:r>
            <a:r>
              <a:rPr/>
              <a:t> </a:t>
            </a:r>
            <a:r>
              <a:rPr/>
              <a:t>Figure</a:t>
            </a:r>
            <a:r>
              <a:rPr/>
              <a:t> </a:t>
            </a:r>
            <a:r>
              <a:rPr/>
              <a:t>16.3.]]</a:t>
            </a:r>
          </a:p>
        </p:txBody>
      </p:sp>
      <p:sp>
        <p:nvSpPr>
          <p:cNvPr id="4" name="Slide Number Placeholder 3"/>
          <p:cNvSpPr>
            <a:spLocks noGrp="1"/>
          </p:cNvSpPr>
          <p:nvPr>
            <p:ph type="sldNum" sz="quarter" idx="10"/>
          </p:nvPr>
        </p:nvSpPr>
        <p:spPr/>
        <p:txBody>
          <a:bodyPr/>
          <a:lstStyle/>
          <a:p>
            <a:fld id="{18BDFEC3-8487-43E8-A154-7C12CBC1FFF2}" type="slidenum">
              <a:rPr lang="en-US"/>
              <a:t>260</a:t>
            </a:fld>
            <a:endParaRPr lang="en-US"/>
          </a:p>
        </p:txBody>
      </p:sp>
    </p:spTree>
  </p:cSld>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a:t>Statistical</a:t>
            </a:r>
            <a:r>
              <a:rPr/>
              <a:t> </a:t>
            </a:r>
            <a:r>
              <a:rPr/>
              <a:t>testing</a:t>
            </a:r>
          </a:p>
          <a:p>
            <a:pPr lvl="0" marL="0" indent="0">
              <a:buNone/>
            </a:pPr>
          </a:p>
          <a:p>
            <a:pPr lvl="2"/>
            <a:r>
              <a:rPr/>
              <a:t>Fig</a:t>
            </a:r>
            <a:r>
              <a:rPr/>
              <a:t> </a:t>
            </a:r>
            <a:r>
              <a:rPr/>
              <a:t>16.4</a:t>
            </a:r>
            <a:r>
              <a:rPr/>
              <a:t> </a:t>
            </a:r>
            <a:r>
              <a:rPr/>
              <a:t>–</a:t>
            </a:r>
            <a:r>
              <a:rPr/>
              <a:t> </a:t>
            </a:r>
            <a:r>
              <a:rPr/>
              <a:t>Non-directional</a:t>
            </a:r>
          </a:p>
        </p:txBody>
      </p:sp>
      <p:sp>
        <p:nvSpPr>
          <p:cNvPr id="4" name="Slide Number Placeholder 3"/>
          <p:cNvSpPr>
            <a:spLocks noGrp="1"/>
          </p:cNvSpPr>
          <p:nvPr>
            <p:ph type="sldNum" sz="quarter" idx="10"/>
          </p:nvPr>
        </p:nvSpPr>
        <p:spPr/>
        <p:txBody>
          <a:bodyPr/>
          <a:lstStyle/>
          <a:p>
            <a:fld id="{18BDFEC3-8487-43E8-A154-7C12CBC1FFF2}" type="slidenum">
              <a:rPr lang="en-US"/>
              <a:t>261</a:t>
            </a:fld>
            <a:endParaRPr lang="en-US"/>
          </a:p>
        </p:txBody>
      </p:sp>
    </p:spTree>
  </p:cSld>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a:t>Power</a:t>
            </a:r>
            <a:r>
              <a:rPr/>
              <a:t> </a:t>
            </a:r>
            <a:r>
              <a:rPr/>
              <a:t>of</a:t>
            </a:r>
            <a:r>
              <a:rPr/>
              <a:t> </a:t>
            </a:r>
            <a:r>
              <a:rPr/>
              <a:t>a</a:t>
            </a:r>
            <a:r>
              <a:rPr/>
              <a:t> </a:t>
            </a:r>
            <a:r>
              <a:rPr/>
              <a:t>study</a:t>
            </a:r>
            <a:r>
              <a:rPr/>
              <a:t> </a:t>
            </a:r>
            <a:r>
              <a:rPr/>
              <a:t>–</a:t>
            </a:r>
            <a:r>
              <a:rPr/>
              <a:t> </a:t>
            </a:r>
            <a:r>
              <a:rPr/>
              <a:t>probability</a:t>
            </a:r>
            <a:r>
              <a:rPr/>
              <a:t> </a:t>
            </a:r>
            <a:r>
              <a:rPr/>
              <a:t>of</a:t>
            </a:r>
            <a:r>
              <a:rPr/>
              <a:t> </a:t>
            </a:r>
            <a:r>
              <a:rPr/>
              <a:t>rejecting</a:t>
            </a:r>
            <a:r>
              <a:rPr/>
              <a:t> </a:t>
            </a:r>
            <a:r>
              <a:rPr/>
              <a:t>a</a:t>
            </a:r>
            <a:r>
              <a:rPr/>
              <a:t> </a:t>
            </a:r>
            <a:r>
              <a:rPr/>
              <a:t>false</a:t>
            </a:r>
            <a:r>
              <a:rPr/>
              <a:t> </a:t>
            </a:r>
            <a:r>
              <a:rPr/>
              <a:t>null</a:t>
            </a:r>
            <a:r>
              <a:rPr/>
              <a:t> </a:t>
            </a:r>
            <a:r>
              <a:rPr/>
              <a:t>hypothesis</a:t>
            </a:r>
          </a:p>
        </p:txBody>
      </p:sp>
      <p:sp>
        <p:nvSpPr>
          <p:cNvPr id="4" name="Slide Number Placeholder 3"/>
          <p:cNvSpPr>
            <a:spLocks noGrp="1"/>
          </p:cNvSpPr>
          <p:nvPr>
            <p:ph type="sldNum" sz="quarter" idx="10"/>
          </p:nvPr>
        </p:nvSpPr>
        <p:spPr/>
        <p:txBody>
          <a:bodyPr/>
          <a:lstStyle/>
          <a:p>
            <a:fld id="{18BDFEC3-8487-43E8-A154-7C12CBC1FFF2}" type="slidenum">
              <a:rPr lang="en-US"/>
              <a:t>268</a:t>
            </a:fld>
            <a:endParaRPr lang="en-US"/>
          </a:p>
        </p:txBody>
      </p:sp>
    </p:spTree>
  </p:cSld>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a:t>Determining</a:t>
            </a:r>
            <a:r>
              <a:rPr/>
              <a:t> </a:t>
            </a:r>
            <a:r>
              <a:rPr/>
              <a:t>power</a:t>
            </a:r>
            <a:r>
              <a:rPr/>
              <a:t> </a:t>
            </a:r>
            <a:r>
              <a:rPr/>
              <a:t>(Fig</a:t>
            </a:r>
            <a:r>
              <a:rPr/>
              <a:t> </a:t>
            </a:r>
            <a:r>
              <a:rPr/>
              <a:t>16.1)</a:t>
            </a:r>
          </a:p>
        </p:txBody>
      </p:sp>
      <p:sp>
        <p:nvSpPr>
          <p:cNvPr id="4" name="Slide Number Placeholder 3"/>
          <p:cNvSpPr>
            <a:spLocks noGrp="1"/>
          </p:cNvSpPr>
          <p:nvPr>
            <p:ph type="sldNum" sz="quarter" idx="10"/>
          </p:nvPr>
        </p:nvSpPr>
        <p:spPr/>
        <p:txBody>
          <a:bodyPr/>
          <a:lstStyle/>
          <a:p>
            <a:fld id="{18BDFEC3-8487-43E8-A154-7C12CBC1FFF2}" type="slidenum">
              <a:rPr lang="en-US"/>
              <a:t>271</a:t>
            </a:fld>
            <a:endParaRPr lang="en-US"/>
          </a:p>
        </p:txBody>
      </p:sp>
    </p:spTree>
  </p:cSld>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Interview</a:t>
            </a:r>
            <a:r>
              <a:rPr/>
              <a:t> </a:t>
            </a:r>
            <a:r>
              <a:rPr/>
              <a:t>allows</a:t>
            </a:r>
            <a:r>
              <a:rPr/>
              <a:t> </a:t>
            </a:r>
            <a:r>
              <a:rPr/>
              <a:t>you</a:t>
            </a:r>
            <a:r>
              <a:rPr/>
              <a:t> </a:t>
            </a:r>
            <a:r>
              <a:rPr/>
              <a:t>to</a:t>
            </a:r>
            <a:r>
              <a:rPr/>
              <a:t> </a:t>
            </a:r>
            <a:r>
              <a:rPr/>
              <a:t>probe</a:t>
            </a:r>
            <a:r>
              <a:rPr/>
              <a:t> </a:t>
            </a:r>
            <a:r>
              <a:rPr/>
              <a:t>for</a:t>
            </a:r>
            <a:r>
              <a:rPr/>
              <a:t> </a:t>
            </a:r>
            <a:r>
              <a:rPr/>
              <a:t>comments.</a:t>
            </a:r>
            <a:r>
              <a:rPr/>
              <a:t> </a:t>
            </a:r>
            <a:r>
              <a:rPr/>
              <a:t>Video</a:t>
            </a:r>
            <a:r>
              <a:rPr/>
              <a:t> </a:t>
            </a:r>
            <a:r>
              <a:rPr/>
              <a:t>as</a:t>
            </a:r>
            <a:r>
              <a:rPr/>
              <a:t> </a:t>
            </a:r>
            <a:r>
              <a:rPr/>
              <a:t>well</a:t>
            </a:r>
            <a:r>
              <a:rPr/>
              <a:t> </a:t>
            </a:r>
            <a:r>
              <a:rPr/>
              <a:t>as</a:t>
            </a:r>
            <a:r>
              <a:rPr/>
              <a:t> </a:t>
            </a:r>
            <a:r>
              <a:rPr/>
              <a:t>audio</a:t>
            </a:r>
            <a:r>
              <a:rPr/>
              <a:t> </a:t>
            </a:r>
            <a:r>
              <a:rPr/>
              <a:t>is</a:t>
            </a:r>
            <a:r>
              <a:rPr/>
              <a:t> </a:t>
            </a:r>
            <a:r>
              <a:rPr/>
              <a:t>now</a:t>
            </a:r>
            <a:r>
              <a:rPr/>
              <a:t> </a:t>
            </a:r>
            <a:r>
              <a:rPr/>
              <a:t>available.</a:t>
            </a:r>
            <a:r>
              <a:rPr/>
              <a:t> </a:t>
            </a:r>
            <a:r>
              <a:rPr/>
              <a:t>It</a:t>
            </a:r>
            <a:r>
              <a:rPr/>
              <a:t> </a:t>
            </a:r>
            <a:r>
              <a:rPr/>
              <a:t>takes</a:t>
            </a:r>
            <a:r>
              <a:rPr/>
              <a:t> </a:t>
            </a:r>
            <a:r>
              <a:rPr/>
              <a:t>time</a:t>
            </a:r>
            <a:r>
              <a:rPr/>
              <a:t> </a:t>
            </a:r>
            <a:r>
              <a:rPr/>
              <a:t>and</a:t>
            </a:r>
            <a:r>
              <a:rPr/>
              <a:t> </a:t>
            </a:r>
            <a:r>
              <a:rPr/>
              <a:t>training.</a:t>
            </a:r>
            <a:r>
              <a:rPr/>
              <a:t> </a:t>
            </a:r>
            <a:r>
              <a:rPr/>
              <a:t>Concerns</a:t>
            </a:r>
            <a:r>
              <a:rPr/>
              <a:t> </a:t>
            </a:r>
            <a:r>
              <a:rPr/>
              <a:t>about</a:t>
            </a:r>
            <a:r>
              <a:rPr/>
              <a:t> </a:t>
            </a:r>
            <a:r>
              <a:rPr/>
              <a:t>anonymity</a:t>
            </a:r>
            <a:r>
              <a:rPr/>
              <a:t> </a:t>
            </a:r>
            <a:r>
              <a:rPr/>
              <a:t>with</a:t>
            </a:r>
            <a:r>
              <a:rPr/>
              <a:t> </a:t>
            </a:r>
            <a:r>
              <a:rPr/>
              <a:t>an</a:t>
            </a:r>
            <a:r>
              <a:rPr/>
              <a:t> </a:t>
            </a:r>
            <a:r>
              <a:rPr/>
              <a:t>interview.</a:t>
            </a:r>
          </a:p>
          <a:p>
            <a:pPr lvl="0" marL="0" indent="0">
              <a:buNone/>
            </a:pPr>
          </a:p>
          <a:p>
            <a:pPr lvl="0" marL="0" indent="0">
              <a:buNone/>
            </a:pPr>
            <a:r>
              <a:rPr/>
              <a:t>Questionnaires</a:t>
            </a:r>
            <a:r>
              <a:rPr/>
              <a:t> </a:t>
            </a:r>
            <a:r>
              <a:rPr/>
              <a:t>are</a:t>
            </a:r>
            <a:r>
              <a:rPr/>
              <a:t> </a:t>
            </a:r>
            <a:r>
              <a:rPr/>
              <a:t>self-administered.</a:t>
            </a:r>
            <a:r>
              <a:rPr/>
              <a:t> </a:t>
            </a:r>
            <a:r>
              <a:rPr/>
              <a:t>Return</a:t>
            </a:r>
            <a:r>
              <a:rPr/>
              <a:t> </a:t>
            </a:r>
            <a:r>
              <a:rPr/>
              <a:t>rates</a:t>
            </a:r>
            <a:r>
              <a:rPr/>
              <a:t> </a:t>
            </a:r>
            <a:r>
              <a:rPr/>
              <a:t>are</a:t>
            </a:r>
            <a:r>
              <a:rPr/>
              <a:t> </a:t>
            </a:r>
            <a:r>
              <a:rPr/>
              <a:t>a</a:t>
            </a:r>
            <a:r>
              <a:rPr/>
              <a:t> </a:t>
            </a:r>
            <a:r>
              <a:rPr/>
              <a:t>concern.</a:t>
            </a:r>
            <a:r>
              <a:rPr/>
              <a:t> </a:t>
            </a:r>
            <a:r>
              <a:rPr/>
              <a:t>When</a:t>
            </a:r>
            <a:r>
              <a:rPr/>
              <a:t> </a:t>
            </a:r>
            <a:r>
              <a:rPr/>
              <a:t>sent</a:t>
            </a:r>
            <a:r>
              <a:rPr/>
              <a:t> </a:t>
            </a:r>
            <a:r>
              <a:rPr/>
              <a:t>out</a:t>
            </a:r>
            <a:r>
              <a:rPr/>
              <a:t> </a:t>
            </a:r>
            <a:r>
              <a:rPr/>
              <a:t>blindly,</a:t>
            </a:r>
            <a:r>
              <a:rPr/>
              <a:t> </a:t>
            </a:r>
            <a:r>
              <a:rPr/>
              <a:t>you</a:t>
            </a:r>
            <a:r>
              <a:rPr/>
              <a:t> </a:t>
            </a:r>
            <a:r>
              <a:rPr/>
              <a:t>can</a:t>
            </a:r>
            <a:r>
              <a:rPr/>
              <a:t> </a:t>
            </a:r>
            <a:r>
              <a:rPr/>
              <a:t>get</a:t>
            </a:r>
            <a:r>
              <a:rPr/>
              <a:t> </a:t>
            </a:r>
            <a:r>
              <a:rPr/>
              <a:t>low</a:t>
            </a:r>
            <a:r>
              <a:rPr/>
              <a:t> </a:t>
            </a:r>
            <a:r>
              <a:rPr/>
              <a:t>return</a:t>
            </a:r>
            <a:r>
              <a:rPr/>
              <a:t> </a:t>
            </a:r>
            <a:r>
              <a:rPr/>
              <a:t>rates,</a:t>
            </a:r>
            <a:r>
              <a:rPr/>
              <a:t> </a:t>
            </a:r>
            <a:r>
              <a:rPr/>
              <a:t>which</a:t>
            </a:r>
            <a:r>
              <a:rPr/>
              <a:t> </a:t>
            </a:r>
            <a:r>
              <a:rPr/>
              <a:t>hurts</a:t>
            </a:r>
            <a:r>
              <a:rPr/>
              <a:t> </a:t>
            </a:r>
            <a:r>
              <a:rPr/>
              <a:t>the</a:t>
            </a:r>
            <a:r>
              <a:rPr/>
              <a:t> </a:t>
            </a:r>
            <a:r>
              <a:rPr/>
              <a:t>generalizability</a:t>
            </a:r>
            <a:r>
              <a:rPr/>
              <a:t> </a:t>
            </a:r>
            <a:r>
              <a:rPr/>
              <a:t>of</a:t>
            </a:r>
            <a:r>
              <a:rPr/>
              <a:t> </a:t>
            </a:r>
            <a:r>
              <a:rPr/>
              <a:t>the</a:t>
            </a:r>
            <a:r>
              <a:rPr/>
              <a:t> </a:t>
            </a:r>
            <a:r>
              <a:rPr/>
              <a:t>study.</a:t>
            </a:r>
            <a:r>
              <a:rPr/>
              <a:t> </a:t>
            </a:r>
            <a:r>
              <a:rPr/>
              <a:t>There</a:t>
            </a:r>
            <a:r>
              <a:rPr/>
              <a:t> </a:t>
            </a:r>
            <a:r>
              <a:rPr/>
              <a:t>is</a:t>
            </a:r>
            <a:r>
              <a:rPr/>
              <a:t> </a:t>
            </a:r>
            <a:r>
              <a:rPr/>
              <a:t>potential</a:t>
            </a:r>
            <a:r>
              <a:rPr/>
              <a:t> </a:t>
            </a:r>
            <a:r>
              <a:rPr/>
              <a:t>for</a:t>
            </a:r>
            <a:r>
              <a:rPr/>
              <a:t> </a:t>
            </a:r>
            <a:r>
              <a:rPr/>
              <a:t>misunderstanding</a:t>
            </a:r>
            <a:r>
              <a:rPr/>
              <a:t> </a:t>
            </a:r>
            <a:r>
              <a:rPr/>
              <a:t>and</a:t>
            </a:r>
            <a:r>
              <a:rPr/>
              <a:t> </a:t>
            </a:r>
            <a:r>
              <a:rPr/>
              <a:t>people</a:t>
            </a:r>
            <a:r>
              <a:rPr/>
              <a:t> </a:t>
            </a:r>
            <a:r>
              <a:rPr/>
              <a:t>may</a:t>
            </a:r>
            <a:r>
              <a:rPr/>
              <a:t> </a:t>
            </a:r>
            <a:r>
              <a:rPr/>
              <a:t>get</a:t>
            </a:r>
            <a:r>
              <a:rPr/>
              <a:t> </a:t>
            </a:r>
            <a:r>
              <a:rPr/>
              <a:t>into</a:t>
            </a:r>
            <a:r>
              <a:rPr/>
              <a:t> </a:t>
            </a:r>
            <a:r>
              <a:rPr/>
              <a:t>a</a:t>
            </a:r>
            <a:r>
              <a:rPr/>
              <a:t> </a:t>
            </a:r>
            <a:r>
              <a:rPr/>
              <a:t>routine</a:t>
            </a:r>
            <a:r>
              <a:rPr/>
              <a:t> </a:t>
            </a:r>
            <a:r>
              <a:rPr/>
              <a:t>response</a:t>
            </a:r>
            <a:r>
              <a:rPr/>
              <a:t> </a:t>
            </a:r>
            <a:r>
              <a:rPr/>
              <a:t>and</a:t>
            </a:r>
            <a:r>
              <a:rPr/>
              <a:t> </a:t>
            </a:r>
            <a:r>
              <a:rPr/>
              <a:t>not</a:t>
            </a:r>
            <a:r>
              <a:rPr/>
              <a:t> </a:t>
            </a:r>
            <a:r>
              <a:rPr/>
              <a:t>provide</a:t>
            </a:r>
            <a:r>
              <a:rPr/>
              <a:t> </a:t>
            </a:r>
            <a:r>
              <a:rPr/>
              <a:t>as</a:t>
            </a:r>
            <a:r>
              <a:rPr/>
              <a:t> </a:t>
            </a:r>
            <a:r>
              <a:rPr/>
              <a:t>good</a:t>
            </a:r>
            <a:r>
              <a:rPr/>
              <a:t> </a:t>
            </a:r>
            <a:r>
              <a:rPr/>
              <a:t>quality</a:t>
            </a:r>
            <a:r>
              <a:rPr/>
              <a:t> </a:t>
            </a:r>
            <a:r>
              <a:rPr/>
              <a:t>of</a:t>
            </a:r>
            <a:r>
              <a:rPr/>
              <a:t> </a:t>
            </a:r>
            <a:r>
              <a:rPr/>
              <a:t>response.</a:t>
            </a:r>
          </a:p>
          <a:p>
            <a:pPr lvl="0" marL="0" indent="0">
              <a:buNone/>
            </a:pPr>
          </a:p>
          <a:p>
            <a:pPr lvl="0" marL="0" indent="0">
              <a:buNone/>
            </a:pPr>
            <a:r>
              <a:rPr/>
              <a:t>Design</a:t>
            </a:r>
            <a:r>
              <a:rPr/>
              <a:t> </a:t>
            </a:r>
            <a:r>
              <a:rPr/>
              <a:t>the</a:t>
            </a:r>
            <a:r>
              <a:rPr/>
              <a:t> </a:t>
            </a:r>
            <a:r>
              <a:rPr/>
              <a:t>survey</a:t>
            </a:r>
            <a:r>
              <a:rPr/>
              <a:t> </a:t>
            </a:r>
            <a:r>
              <a:rPr/>
              <a:t>to</a:t>
            </a:r>
            <a:r>
              <a:rPr/>
              <a:t> </a:t>
            </a:r>
            <a:r>
              <a:rPr/>
              <a:t>address</a:t>
            </a:r>
            <a:r>
              <a:rPr/>
              <a:t> </a:t>
            </a:r>
            <a:r>
              <a:rPr/>
              <a:t>your</a:t>
            </a:r>
            <a:r>
              <a:rPr/>
              <a:t> </a:t>
            </a:r>
            <a:r>
              <a:rPr/>
              <a:t>research</a:t>
            </a:r>
            <a:r>
              <a:rPr/>
              <a:t> </a:t>
            </a:r>
            <a:r>
              <a:rPr/>
              <a:t>question.</a:t>
            </a:r>
            <a:r>
              <a:rPr/>
              <a:t> </a:t>
            </a:r>
            <a:r>
              <a:rPr/>
              <a:t>Thing</a:t>
            </a:r>
            <a:r>
              <a:rPr/>
              <a:t> </a:t>
            </a:r>
            <a:r>
              <a:rPr/>
              <a:t>about</a:t>
            </a:r>
            <a:r>
              <a:rPr/>
              <a:t> </a:t>
            </a:r>
            <a:r>
              <a:rPr/>
              <a:t>the</a:t>
            </a:r>
            <a:r>
              <a:rPr/>
              <a:t> </a:t>
            </a:r>
            <a:r>
              <a:rPr/>
              <a:t>pieces</a:t>
            </a:r>
            <a:r>
              <a:rPr/>
              <a:t> </a:t>
            </a:r>
            <a:r>
              <a:rPr/>
              <a:t>and</a:t>
            </a:r>
            <a:r>
              <a:rPr/>
              <a:t> </a:t>
            </a:r>
            <a:r>
              <a:rPr/>
              <a:t>the</a:t>
            </a:r>
            <a:r>
              <a:rPr/>
              <a:t> </a:t>
            </a:r>
            <a:r>
              <a:rPr/>
              <a:t>order.</a:t>
            </a:r>
          </a:p>
        </p:txBody>
      </p:sp>
      <p:sp>
        <p:nvSpPr>
          <p:cNvPr id="4" name="Slide Number Placeholder 3"/>
          <p:cNvSpPr>
            <a:spLocks noGrp="1"/>
          </p:cNvSpPr>
          <p:nvPr>
            <p:ph type="sldNum" sz="quarter" idx="10"/>
          </p:nvPr>
        </p:nvSpPr>
        <p:spPr/>
        <p:txBody>
          <a:bodyPr/>
          <a:lstStyle/>
          <a:p>
            <a:fld id="{18BDFEC3-8487-43E8-A154-7C12CBC1FFF2}" type="slidenum">
              <a:rPr lang="en-US"/>
              <a:t>52</a:t>
            </a:fld>
            <a:endParaRPr lang="en-US"/>
          </a:p>
        </p:txBody>
      </p:sp>
    </p:spTree>
  </p:cSld>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There</a:t>
            </a:r>
            <a:r>
              <a:rPr/>
              <a:t> </a:t>
            </a:r>
            <a:r>
              <a:rPr/>
              <a:t>is</a:t>
            </a:r>
            <a:r>
              <a:rPr/>
              <a:t> </a:t>
            </a:r>
            <a:r>
              <a:rPr/>
              <a:t>always</a:t>
            </a:r>
            <a:r>
              <a:rPr/>
              <a:t> </a:t>
            </a:r>
            <a:r>
              <a:rPr/>
              <a:t>a</a:t>
            </a:r>
            <a:r>
              <a:rPr/>
              <a:t> </a:t>
            </a:r>
            <a:r>
              <a:rPr/>
              <a:t>level</a:t>
            </a:r>
            <a:r>
              <a:rPr/>
              <a:t> </a:t>
            </a:r>
            <a:r>
              <a:rPr/>
              <a:t>of</a:t>
            </a:r>
            <a:r>
              <a:rPr/>
              <a:t> </a:t>
            </a:r>
            <a:r>
              <a:rPr/>
              <a:t>uncertainty</a:t>
            </a:r>
            <a:r>
              <a:rPr/>
              <a:t> </a:t>
            </a:r>
            <a:r>
              <a:rPr/>
              <a:t>associated</a:t>
            </a:r>
            <a:r>
              <a:rPr/>
              <a:t> </a:t>
            </a:r>
            <a:r>
              <a:rPr/>
              <a:t>with</a:t>
            </a:r>
            <a:r>
              <a:rPr/>
              <a:t> </a:t>
            </a:r>
            <a:r>
              <a:rPr/>
              <a:t>a</a:t>
            </a:r>
            <a:r>
              <a:rPr/>
              <a:t> </a:t>
            </a:r>
            <a:r>
              <a:rPr/>
              <a:t>single</a:t>
            </a:r>
            <a:r>
              <a:rPr/>
              <a:t> </a:t>
            </a:r>
            <a:r>
              <a:rPr/>
              <a:t>study.</a:t>
            </a:r>
          </a:p>
          <a:p>
            <a:pPr lvl="0" marL="0" indent="0">
              <a:buNone/>
            </a:pPr>
          </a:p>
          <a:p>
            <a:pPr lvl="0" marL="0" indent="0">
              <a:buNone/>
            </a:pPr>
            <a:r>
              <a:rPr/>
              <a:t>[[ASA</a:t>
            </a:r>
            <a:r>
              <a:rPr/>
              <a:t> </a:t>
            </a:r>
            <a:r>
              <a:rPr/>
              <a:t>statement</a:t>
            </a:r>
            <a:r>
              <a:rPr/>
              <a:t> </a:t>
            </a:r>
            <a:r>
              <a:rPr/>
              <a:t>on</a:t>
            </a:r>
            <a:r>
              <a:rPr/>
              <a:t> </a:t>
            </a:r>
            <a:r>
              <a:rPr/>
              <a:t>p-values]]</a:t>
            </a:r>
          </a:p>
          <a:p>
            <a:pPr lvl="0" marL="0" indent="0">
              <a:buNone/>
            </a:pPr>
          </a:p>
          <a:p>
            <a:pPr lvl="0" marL="0" indent="0">
              <a:buNone/>
            </a:pPr>
            <a:r>
              <a:rPr/>
              <a:t>[[Sackett</a:t>
            </a:r>
            <a:r>
              <a:rPr/>
              <a:t> </a:t>
            </a:r>
            <a:r>
              <a:rPr/>
              <a:t>article.</a:t>
            </a:r>
            <a:r>
              <a:rPr/>
              <a:t> </a:t>
            </a:r>
            <a:r>
              <a:rPr/>
              <a:t>http://www.cmaj.ca/content/165/9/1226.short</a:t>
            </a:r>
            <a:r>
              <a:rPr/>
              <a:t> </a:t>
            </a:r>
            <a:r>
              <a:rPr/>
              <a:t>or</a:t>
            </a:r>
            <a:r>
              <a:rPr/>
              <a:t> </a:t>
            </a:r>
            <a:r>
              <a:rPr/>
              <a:t>http://blog.pmean.com/physiological-statistics/</a:t>
            </a:r>
            <a:r>
              <a:rPr/>
              <a:t> </a:t>
            </a:r>
            <a:r>
              <a:rPr/>
              <a:t>]]</a:t>
            </a:r>
          </a:p>
          <a:p>
            <a:pPr lvl="0" marL="0" indent="0">
              <a:buNone/>
            </a:pPr>
          </a:p>
          <a:p>
            <a:pPr lvl="0" marL="0" indent="0">
              <a:buNone/>
            </a:pPr>
            <a:r>
              <a:rPr/>
              <a:t>[[</a:t>
            </a:r>
            <a:r>
              <a:rPr/>
              <a:t> </a:t>
            </a:r>
            <a:r>
              <a:rPr/>
              <a:t>Example</a:t>
            </a:r>
            <a:r>
              <a:rPr/>
              <a:t> </a:t>
            </a:r>
            <a:r>
              <a:rPr/>
              <a:t>of</a:t>
            </a:r>
            <a:r>
              <a:rPr/>
              <a:t> </a:t>
            </a:r>
            <a:r>
              <a:rPr/>
              <a:t>PiFace</a:t>
            </a:r>
            <a:r>
              <a:rPr/>
              <a:t> </a:t>
            </a:r>
            <a:r>
              <a:rPr/>
              <a:t>http://blog.pmean.com/simple-sample-size/</a:t>
            </a:r>
            <a:r>
              <a:rPr/>
              <a:t> </a:t>
            </a:r>
            <a:r>
              <a:rPr/>
              <a:t>]]</a:t>
            </a:r>
          </a:p>
          <a:p>
            <a:pPr lvl="0" marL="0" indent="0">
              <a:buNone/>
            </a:pPr>
          </a:p>
          <a:p>
            <a:pPr lvl="0" marL="0" indent="0">
              <a:buNone/>
            </a:pPr>
            <a:r>
              <a:rPr/>
              <a:t>[[</a:t>
            </a:r>
            <a:r>
              <a:rPr/>
              <a:t> </a:t>
            </a:r>
            <a:r>
              <a:rPr/>
              <a:t>Range</a:t>
            </a:r>
            <a:r>
              <a:rPr/>
              <a:t> </a:t>
            </a:r>
            <a:r>
              <a:rPr/>
              <a:t>of</a:t>
            </a:r>
            <a:r>
              <a:rPr/>
              <a:t> </a:t>
            </a:r>
            <a:r>
              <a:rPr/>
              <a:t>clinical</a:t>
            </a:r>
            <a:r>
              <a:rPr/>
              <a:t> </a:t>
            </a:r>
            <a:r>
              <a:rPr/>
              <a:t>indifference</a:t>
            </a:r>
            <a:r>
              <a:rPr/>
              <a:t> </a:t>
            </a:r>
            <a:r>
              <a:rPr/>
              <a:t>http://www.pmean.com/04/confidence.html</a:t>
            </a:r>
            <a:r>
              <a:rPr/>
              <a:t> </a:t>
            </a:r>
            <a:r>
              <a:rPr/>
              <a:t>]]</a:t>
            </a:r>
          </a:p>
          <a:p>
            <a:pPr lvl="0" marL="0" indent="0">
              <a:buNone/>
            </a:pPr>
          </a:p>
          <a:p>
            <a:pPr lvl="0" marL="0" indent="0">
              <a:buNone/>
            </a:pPr>
            <a:r>
              <a:rPr/>
              <a:t>[[p-values</a:t>
            </a:r>
            <a:r>
              <a:rPr/>
              <a:t> </a:t>
            </a:r>
            <a:r>
              <a:rPr/>
              <a:t>with</a:t>
            </a:r>
            <a:r>
              <a:rPr/>
              <a:t> </a:t>
            </a:r>
            <a:r>
              <a:rPr/>
              <a:t>lots</a:t>
            </a:r>
            <a:r>
              <a:rPr/>
              <a:t> </a:t>
            </a:r>
            <a:r>
              <a:rPr/>
              <a:t>of</a:t>
            </a:r>
            <a:r>
              <a:rPr/>
              <a:t> </a:t>
            </a:r>
            <a:r>
              <a:rPr/>
              <a:t>zeros,</a:t>
            </a:r>
            <a:r>
              <a:rPr/>
              <a:t> </a:t>
            </a:r>
            <a:r>
              <a:rPr/>
              <a:t>doesn’t</a:t>
            </a:r>
            <a:r>
              <a:rPr/>
              <a:t> </a:t>
            </a:r>
            <a:r>
              <a:rPr/>
              <a:t>make</a:t>
            </a:r>
            <a:r>
              <a:rPr/>
              <a:t> </a:t>
            </a:r>
            <a:r>
              <a:rPr/>
              <a:t>up</a:t>
            </a:r>
            <a:r>
              <a:rPr/>
              <a:t> </a:t>
            </a:r>
            <a:r>
              <a:rPr/>
              <a:t>for</a:t>
            </a:r>
            <a:r>
              <a:rPr/>
              <a:t> </a:t>
            </a:r>
            <a:r>
              <a:rPr/>
              <a:t>biases</a:t>
            </a:r>
            <a:r>
              <a:rPr/>
              <a:t> </a:t>
            </a:r>
            <a:r>
              <a:rPr/>
              <a:t>in</a:t>
            </a:r>
            <a:r>
              <a:rPr/>
              <a:t> </a:t>
            </a:r>
            <a:r>
              <a:rPr/>
              <a:t>the</a:t>
            </a:r>
            <a:r>
              <a:rPr/>
              <a:t> </a:t>
            </a:r>
            <a:r>
              <a:rPr/>
              <a:t>study.]]</a:t>
            </a:r>
          </a:p>
        </p:txBody>
      </p:sp>
      <p:sp>
        <p:nvSpPr>
          <p:cNvPr id="4" name="Slide Number Placeholder 3"/>
          <p:cNvSpPr>
            <a:spLocks noGrp="1"/>
          </p:cNvSpPr>
          <p:nvPr>
            <p:ph type="sldNum" sz="quarter" idx="10"/>
          </p:nvPr>
        </p:nvSpPr>
        <p:spPr/>
        <p:txBody>
          <a:bodyPr/>
          <a:lstStyle/>
          <a:p>
            <a:fld id="{18BDFEC3-8487-43E8-A154-7C12CBC1FFF2}" type="slidenum">
              <a:rPr lang="en-US"/>
              <a:t>275</a:t>
            </a:fld>
            <a:endParaRPr lang="en-US"/>
          </a:p>
        </p:txBody>
      </p:sp>
    </p:spTree>
  </p:cSld>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a:t>Interpreting</a:t>
            </a:r>
            <a:r>
              <a:rPr/>
              <a:t> </a:t>
            </a:r>
            <a:r>
              <a:rPr/>
              <a:t>95%</a:t>
            </a:r>
            <a:r>
              <a:rPr/>
              <a:t> </a:t>
            </a:r>
            <a:r>
              <a:rPr/>
              <a:t>CI</a:t>
            </a:r>
            <a:r>
              <a:rPr/>
              <a:t> </a:t>
            </a:r>
            <a:r>
              <a:rPr/>
              <a:t>(Fig</a:t>
            </a:r>
            <a:r>
              <a:rPr/>
              <a:t> </a:t>
            </a:r>
            <a:r>
              <a:rPr/>
              <a:t>17.1)</a:t>
            </a:r>
          </a:p>
        </p:txBody>
      </p:sp>
      <p:sp>
        <p:nvSpPr>
          <p:cNvPr id="4" name="Slide Number Placeholder 3"/>
          <p:cNvSpPr>
            <a:spLocks noGrp="1"/>
          </p:cNvSpPr>
          <p:nvPr>
            <p:ph type="sldNum" sz="quarter" idx="10"/>
          </p:nvPr>
        </p:nvSpPr>
        <p:spPr/>
        <p:txBody>
          <a:bodyPr/>
          <a:lstStyle/>
          <a:p>
            <a:fld id="{18BDFEC3-8487-43E8-A154-7C12CBC1FFF2}" type="slidenum">
              <a:rPr lang="en-US"/>
              <a:t>281</a:t>
            </a:fld>
            <a:endParaRPr lang="en-US"/>
          </a:p>
        </p:txBody>
      </p:sp>
    </p:spTree>
  </p:cSld>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a:t>Why</a:t>
            </a:r>
            <a:r>
              <a:rPr/>
              <a:t> </a:t>
            </a:r>
            <a:r>
              <a:rPr/>
              <a:t>is</a:t>
            </a:r>
            <a:r>
              <a:rPr/>
              <a:t> </a:t>
            </a:r>
            <a:r>
              <a:rPr/>
              <a:t>effect</a:t>
            </a:r>
            <a:r>
              <a:rPr/>
              <a:t> </a:t>
            </a:r>
            <a:r>
              <a:rPr/>
              <a:t>size</a:t>
            </a:r>
            <a:r>
              <a:rPr/>
              <a:t> </a:t>
            </a:r>
            <a:r>
              <a:rPr/>
              <a:t>at</a:t>
            </a:r>
            <a:r>
              <a:rPr/>
              <a:t> </a:t>
            </a:r>
            <a:r>
              <a:rPr/>
              <a:t>least</a:t>
            </a:r>
            <a:r>
              <a:rPr/>
              <a:t> </a:t>
            </a:r>
            <a:r>
              <a:rPr/>
              <a:t>as</a:t>
            </a:r>
            <a:r>
              <a:rPr/>
              <a:t> </a:t>
            </a:r>
            <a:r>
              <a:rPr/>
              <a:t>important</a:t>
            </a:r>
            <a:r>
              <a:rPr/>
              <a:t> </a:t>
            </a:r>
            <a:r>
              <a:rPr/>
              <a:t>as</a:t>
            </a:r>
            <a:r>
              <a:rPr/>
              <a:t> </a:t>
            </a:r>
            <a:r>
              <a:rPr/>
              <a:t>significance</a:t>
            </a:r>
            <a:r>
              <a:rPr/>
              <a:t> </a:t>
            </a:r>
            <a:r>
              <a:rPr/>
              <a:t>level?</a:t>
            </a:r>
          </a:p>
          <a:p>
            <a:pPr lvl="0" marL="0" indent="0">
              <a:buNone/>
            </a:pPr>
          </a:p>
          <a:p>
            <a:pPr lvl="2"/>
            <a:r>
              <a:rPr/>
              <a:t>Influence</a:t>
            </a:r>
            <a:r>
              <a:rPr/>
              <a:t> </a:t>
            </a:r>
            <a:r>
              <a:rPr/>
              <a:t>of</a:t>
            </a:r>
            <a:r>
              <a:rPr/>
              <a:t> </a:t>
            </a:r>
            <a:r>
              <a:rPr/>
              <a:t>sample</a:t>
            </a:r>
            <a:r>
              <a:rPr/>
              <a:t> </a:t>
            </a:r>
            <a:r>
              <a:rPr/>
              <a:t>size</a:t>
            </a:r>
            <a:r>
              <a:rPr/>
              <a:t> </a:t>
            </a:r>
            <a:r>
              <a:rPr/>
              <a:t>on</a:t>
            </a:r>
            <a:r>
              <a:rPr/>
              <a:t> </a:t>
            </a:r>
            <a:r>
              <a:rPr/>
              <a:t>results</a:t>
            </a:r>
          </a:p>
        </p:txBody>
      </p:sp>
      <p:sp>
        <p:nvSpPr>
          <p:cNvPr id="4" name="Slide Number Placeholder 3"/>
          <p:cNvSpPr>
            <a:spLocks noGrp="1"/>
          </p:cNvSpPr>
          <p:nvPr>
            <p:ph type="sldNum" sz="quarter" idx="10"/>
          </p:nvPr>
        </p:nvSpPr>
        <p:spPr/>
        <p:txBody>
          <a:bodyPr/>
          <a:lstStyle/>
          <a:p>
            <a:fld id="{18BDFEC3-8487-43E8-A154-7C12CBC1FFF2}" type="slidenum">
              <a:rPr lang="en-US"/>
              <a:t>283</a:t>
            </a:fld>
            <a:endParaRPr lang="en-US"/>
          </a:p>
        </p:txBody>
      </p:sp>
    </p:spTree>
  </p:cSld>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a:t>Interpretation</a:t>
            </a:r>
            <a:r>
              <a:rPr/>
              <a:t> </a:t>
            </a:r>
            <a:r>
              <a:rPr/>
              <a:t>of</a:t>
            </a:r>
            <a:r>
              <a:rPr/>
              <a:t> </a:t>
            </a:r>
            <a:r>
              <a:rPr/>
              <a:t>effect</a:t>
            </a:r>
            <a:r>
              <a:rPr/>
              <a:t> </a:t>
            </a:r>
            <a:r>
              <a:rPr/>
              <a:t>sizes</a:t>
            </a:r>
            <a:r>
              <a:rPr/>
              <a:t> </a:t>
            </a:r>
            <a:r>
              <a:rPr/>
              <a:t>–</a:t>
            </a:r>
          </a:p>
        </p:txBody>
      </p:sp>
      <p:sp>
        <p:nvSpPr>
          <p:cNvPr id="4" name="Slide Number Placeholder 3"/>
          <p:cNvSpPr>
            <a:spLocks noGrp="1"/>
          </p:cNvSpPr>
          <p:nvPr>
            <p:ph type="sldNum" sz="quarter" idx="10"/>
          </p:nvPr>
        </p:nvSpPr>
        <p:spPr/>
        <p:txBody>
          <a:bodyPr/>
          <a:lstStyle/>
          <a:p>
            <a:fld id="{18BDFEC3-8487-43E8-A154-7C12CBC1FFF2}" type="slidenum">
              <a:rPr lang="en-US"/>
              <a:t>289</a:t>
            </a:fld>
            <a:endParaRPr lang="en-US"/>
          </a:p>
        </p:txBody>
      </p:sp>
    </p:spTree>
  </p:cSld>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a:t>Simoni</a:t>
            </a:r>
            <a:r>
              <a:rPr/>
              <a:t> </a:t>
            </a:r>
            <a:r>
              <a:rPr/>
              <a:t>et</a:t>
            </a:r>
            <a:r>
              <a:rPr/>
              <a:t> </a:t>
            </a:r>
            <a:r>
              <a:rPr/>
              <a:t>al.,</a:t>
            </a:r>
            <a:r>
              <a:rPr/>
              <a:t> </a:t>
            </a:r>
            <a:r>
              <a:rPr/>
              <a:t>2006</a:t>
            </a:r>
          </a:p>
        </p:txBody>
      </p:sp>
      <p:sp>
        <p:nvSpPr>
          <p:cNvPr id="4" name="Slide Number Placeholder 3"/>
          <p:cNvSpPr>
            <a:spLocks noGrp="1"/>
          </p:cNvSpPr>
          <p:nvPr>
            <p:ph type="sldNum" sz="quarter" idx="10"/>
          </p:nvPr>
        </p:nvSpPr>
        <p:spPr/>
        <p:txBody>
          <a:bodyPr/>
          <a:lstStyle/>
          <a:p>
            <a:fld id="{18BDFEC3-8487-43E8-A154-7C12CBC1FFF2}" type="slidenum">
              <a:rPr lang="en-US"/>
              <a:t>292</a:t>
            </a:fld>
            <a:endParaRPr lang="en-US"/>
          </a:p>
        </p:txBody>
      </p:sp>
    </p:spTree>
  </p:cSld>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a:t>Simoni</a:t>
            </a:r>
            <a:r>
              <a:rPr/>
              <a:t> </a:t>
            </a:r>
            <a:r>
              <a:rPr/>
              <a:t>et</a:t>
            </a:r>
            <a:r>
              <a:rPr/>
              <a:t> </a:t>
            </a:r>
            <a:r>
              <a:rPr/>
              <a:t>al.,</a:t>
            </a:r>
            <a:r>
              <a:rPr/>
              <a:t> </a:t>
            </a:r>
            <a:r>
              <a:rPr/>
              <a:t>2006</a:t>
            </a:r>
          </a:p>
        </p:txBody>
      </p:sp>
      <p:sp>
        <p:nvSpPr>
          <p:cNvPr id="4" name="Slide Number Placeholder 3"/>
          <p:cNvSpPr>
            <a:spLocks noGrp="1"/>
          </p:cNvSpPr>
          <p:nvPr>
            <p:ph type="sldNum" sz="quarter" idx="10"/>
          </p:nvPr>
        </p:nvSpPr>
        <p:spPr/>
        <p:txBody>
          <a:bodyPr/>
          <a:lstStyle/>
          <a:p>
            <a:fld id="{18BDFEC3-8487-43E8-A154-7C12CBC1FFF2}" type="slidenum">
              <a:rPr lang="en-US"/>
              <a:t>293</a:t>
            </a:fld>
            <a:endParaRPr lang="en-US"/>
          </a:p>
        </p:txBody>
      </p:sp>
    </p:spTree>
  </p:cSld>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Flows</a:t>
            </a:r>
            <a:r>
              <a:rPr/>
              <a:t> </a:t>
            </a:r>
            <a:r>
              <a:rPr/>
              <a:t>well</a:t>
            </a:r>
            <a:r>
              <a:rPr/>
              <a:t> </a:t>
            </a:r>
            <a:r>
              <a:rPr/>
              <a:t>and</a:t>
            </a:r>
            <a:r>
              <a:rPr/>
              <a:t> </a:t>
            </a:r>
            <a:r>
              <a:rPr/>
              <a:t>is</a:t>
            </a:r>
            <a:r>
              <a:rPr/>
              <a:t> </a:t>
            </a:r>
            <a:r>
              <a:rPr/>
              <a:t>clear.</a:t>
            </a:r>
          </a:p>
          <a:p>
            <a:pPr lvl="0" marL="0" indent="0">
              <a:buNone/>
            </a:pPr>
          </a:p>
          <a:p>
            <a:pPr lvl="0" marL="0" indent="0">
              <a:buNone/>
            </a:pPr>
            <a:r>
              <a:rPr/>
              <a:t>Get</a:t>
            </a:r>
            <a:r>
              <a:rPr/>
              <a:t> </a:t>
            </a:r>
            <a:r>
              <a:rPr/>
              <a:t>some</a:t>
            </a:r>
            <a:r>
              <a:rPr/>
              <a:t> </a:t>
            </a:r>
            <a:r>
              <a:rPr/>
              <a:t>real</a:t>
            </a:r>
            <a:r>
              <a:rPr/>
              <a:t> </a:t>
            </a:r>
            <a:r>
              <a:rPr/>
              <a:t>test</a:t>
            </a:r>
            <a:r>
              <a:rPr/>
              <a:t> </a:t>
            </a:r>
            <a:r>
              <a:rPr/>
              <a:t>runs</a:t>
            </a:r>
            <a:r>
              <a:rPr/>
              <a:t> </a:t>
            </a:r>
            <a:r>
              <a:rPr/>
              <a:t>with</a:t>
            </a:r>
            <a:r>
              <a:rPr/>
              <a:t> </a:t>
            </a:r>
            <a:r>
              <a:rPr/>
              <a:t>people</a:t>
            </a:r>
            <a:r>
              <a:rPr/>
              <a:t> </a:t>
            </a:r>
            <a:r>
              <a:rPr/>
              <a:t>who</a:t>
            </a:r>
            <a:r>
              <a:rPr/>
              <a:t> </a:t>
            </a:r>
            <a:r>
              <a:rPr/>
              <a:t>have</a:t>
            </a:r>
            <a:r>
              <a:rPr/>
              <a:t> </a:t>
            </a:r>
            <a:r>
              <a:rPr/>
              <a:t>seen</a:t>
            </a:r>
            <a:r>
              <a:rPr/>
              <a:t> </a:t>
            </a:r>
            <a:r>
              <a:rPr/>
              <a:t>it</a:t>
            </a:r>
            <a:r>
              <a:rPr/>
              <a:t> </a:t>
            </a:r>
            <a:r>
              <a:rPr/>
              <a:t>for</a:t>
            </a:r>
            <a:r>
              <a:rPr/>
              <a:t> </a:t>
            </a:r>
            <a:r>
              <a:rPr/>
              <a:t>the</a:t>
            </a:r>
            <a:r>
              <a:rPr/>
              <a:t> </a:t>
            </a:r>
            <a:r>
              <a:rPr/>
              <a:t>first</a:t>
            </a:r>
            <a:r>
              <a:rPr/>
              <a:t> </a:t>
            </a:r>
            <a:r>
              <a:rPr/>
              <a:t>time.</a:t>
            </a:r>
            <a:r>
              <a:rPr/>
              <a:t> </a:t>
            </a:r>
            <a:r>
              <a:rPr/>
              <a:t>Do</a:t>
            </a:r>
            <a:r>
              <a:rPr/>
              <a:t> </a:t>
            </a:r>
            <a:r>
              <a:rPr/>
              <a:t>you</a:t>
            </a:r>
            <a:r>
              <a:rPr/>
              <a:t> </a:t>
            </a:r>
            <a:r>
              <a:rPr/>
              <a:t>really</a:t>
            </a:r>
            <a:r>
              <a:rPr/>
              <a:t> </a:t>
            </a:r>
            <a:r>
              <a:rPr/>
              <a:t>need</a:t>
            </a:r>
            <a:r>
              <a:rPr/>
              <a:t> </a:t>
            </a:r>
            <a:r>
              <a:rPr/>
              <a:t>all</a:t>
            </a:r>
            <a:r>
              <a:rPr/>
              <a:t> </a:t>
            </a:r>
            <a:r>
              <a:rPr/>
              <a:t>of</a:t>
            </a:r>
            <a:r>
              <a:rPr/>
              <a:t> </a:t>
            </a:r>
            <a:r>
              <a:rPr/>
              <a:t>these</a:t>
            </a:r>
            <a:r>
              <a:rPr/>
              <a:t> </a:t>
            </a:r>
            <a:r>
              <a:rPr/>
              <a:t>items?</a:t>
            </a:r>
          </a:p>
          <a:p>
            <a:pPr lvl="0" marL="0" indent="0">
              <a:buNone/>
            </a:pPr>
          </a:p>
          <a:p>
            <a:pPr lvl="0" marL="0" indent="0">
              <a:buNone/>
            </a:pPr>
            <a:r>
              <a:rPr/>
              <a:t>[[Example</a:t>
            </a:r>
            <a:r>
              <a:rPr/>
              <a:t> </a:t>
            </a:r>
            <a:r>
              <a:rPr/>
              <a:t>of</a:t>
            </a:r>
            <a:r>
              <a:rPr/>
              <a:t> </a:t>
            </a:r>
            <a:r>
              <a:rPr/>
              <a:t>sexual</a:t>
            </a:r>
            <a:r>
              <a:rPr/>
              <a:t> </a:t>
            </a:r>
            <a:r>
              <a:rPr/>
              <a:t>preferences</a:t>
            </a:r>
            <a:r>
              <a:rPr/>
              <a:t> </a:t>
            </a:r>
            <a:r>
              <a:rPr/>
              <a:t>in</a:t>
            </a:r>
            <a:r>
              <a:rPr/>
              <a:t> </a:t>
            </a:r>
            <a:r>
              <a:rPr/>
              <a:t>survey</a:t>
            </a:r>
            <a:r>
              <a:rPr/>
              <a:t> </a:t>
            </a:r>
            <a:r>
              <a:rPr/>
              <a:t>on</a:t>
            </a:r>
            <a:r>
              <a:rPr/>
              <a:t> </a:t>
            </a:r>
            <a:r>
              <a:rPr/>
              <a:t>Internet</a:t>
            </a:r>
            <a:r>
              <a:rPr/>
              <a:t> </a:t>
            </a:r>
            <a:r>
              <a:rPr/>
              <a:t>usage.]]</a:t>
            </a:r>
          </a:p>
          <a:p>
            <a:pPr lvl="0" marL="0" indent="0">
              <a:buNone/>
            </a:pPr>
          </a:p>
          <a:p>
            <a:pPr lvl="0" marL="0" indent="0">
              <a:buNone/>
            </a:pPr>
            <a:r>
              <a:rPr/>
              <a:t>http://www.pmean.com/10/BadSurvey.html</a:t>
            </a:r>
          </a:p>
        </p:txBody>
      </p:sp>
      <p:sp>
        <p:nvSpPr>
          <p:cNvPr id="4" name="Slide Number Placeholder 3"/>
          <p:cNvSpPr>
            <a:spLocks noGrp="1"/>
          </p:cNvSpPr>
          <p:nvPr>
            <p:ph type="sldNum" sz="quarter" idx="10"/>
          </p:nvPr>
        </p:nvSpPr>
        <p:spPr/>
        <p:txBody>
          <a:bodyPr/>
          <a:lstStyle/>
          <a:p>
            <a:fld id="{18BDFEC3-8487-43E8-A154-7C12CBC1FFF2}" type="slidenum">
              <a:rPr lang="en-US"/>
              <a:t>297</a:t>
            </a:fld>
            <a:endParaRPr lang="en-US"/>
          </a:p>
        </p:txBody>
      </p:sp>
    </p:spTree>
  </p:cSld>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How</a:t>
            </a:r>
            <a:r>
              <a:rPr/>
              <a:t> </a:t>
            </a:r>
            <a:r>
              <a:rPr/>
              <a:t>many</a:t>
            </a:r>
            <a:r>
              <a:rPr/>
              <a:t> </a:t>
            </a:r>
            <a:r>
              <a:rPr/>
              <a:t>people</a:t>
            </a:r>
            <a:r>
              <a:rPr/>
              <a:t> </a:t>
            </a:r>
            <a:r>
              <a:rPr/>
              <a:t>do</a:t>
            </a:r>
            <a:r>
              <a:rPr/>
              <a:t> </a:t>
            </a:r>
            <a:r>
              <a:rPr/>
              <a:t>I</a:t>
            </a:r>
            <a:r>
              <a:rPr/>
              <a:t> </a:t>
            </a:r>
            <a:r>
              <a:rPr/>
              <a:t>need.</a:t>
            </a:r>
            <a:r>
              <a:rPr/>
              <a:t> </a:t>
            </a:r>
            <a:r>
              <a:rPr/>
              <a:t>This</a:t>
            </a:r>
            <a:r>
              <a:rPr/>
              <a:t> </a:t>
            </a:r>
            <a:r>
              <a:rPr/>
              <a:t>best</a:t>
            </a:r>
            <a:r>
              <a:rPr/>
              <a:t> </a:t>
            </a:r>
            <a:r>
              <a:rPr/>
              <a:t>done</a:t>
            </a:r>
            <a:r>
              <a:rPr/>
              <a:t> </a:t>
            </a:r>
            <a:r>
              <a:rPr/>
              <a:t>using</a:t>
            </a:r>
            <a:r>
              <a:rPr/>
              <a:t> </a:t>
            </a:r>
            <a:r>
              <a:rPr/>
              <a:t>a</a:t>
            </a:r>
            <a:r>
              <a:rPr/>
              <a:t> </a:t>
            </a:r>
            <a:r>
              <a:rPr/>
              <a:t>power</a:t>
            </a:r>
            <a:r>
              <a:rPr/>
              <a:t> </a:t>
            </a:r>
            <a:r>
              <a:rPr/>
              <a:t>analysis.</a:t>
            </a:r>
            <a:r>
              <a:rPr/>
              <a:t> </a:t>
            </a:r>
            <a:r>
              <a:rPr/>
              <a:t>Take</a:t>
            </a:r>
            <a:r>
              <a:rPr/>
              <a:t> </a:t>
            </a:r>
            <a:r>
              <a:rPr/>
              <a:t>account</a:t>
            </a:r>
            <a:r>
              <a:rPr/>
              <a:t> </a:t>
            </a:r>
            <a:r>
              <a:rPr/>
              <a:t>of</a:t>
            </a:r>
            <a:r>
              <a:rPr/>
              <a:t> </a:t>
            </a:r>
            <a:r>
              <a:rPr/>
              <a:t>the</a:t>
            </a:r>
            <a:r>
              <a:rPr/>
              <a:t> </a:t>
            </a:r>
            <a:r>
              <a:rPr/>
              <a:t>measures</a:t>
            </a:r>
            <a:r>
              <a:rPr/>
              <a:t> </a:t>
            </a:r>
            <a:r>
              <a:rPr/>
              <a:t>being</a:t>
            </a:r>
            <a:r>
              <a:rPr/>
              <a:t> </a:t>
            </a:r>
            <a:r>
              <a:rPr/>
              <a:t>used</a:t>
            </a:r>
            <a:r>
              <a:rPr/>
              <a:t> </a:t>
            </a:r>
            <a:r>
              <a:rPr/>
              <a:t>and</a:t>
            </a:r>
            <a:r>
              <a:rPr/>
              <a:t> </a:t>
            </a:r>
            <a:r>
              <a:rPr/>
              <a:t>what</a:t>
            </a:r>
            <a:r>
              <a:rPr/>
              <a:t> </a:t>
            </a:r>
            <a:r>
              <a:rPr/>
              <a:t>you</a:t>
            </a:r>
            <a:r>
              <a:rPr/>
              <a:t> </a:t>
            </a:r>
            <a:r>
              <a:rPr/>
              <a:t>expect</a:t>
            </a:r>
            <a:r>
              <a:rPr/>
              <a:t> </a:t>
            </a:r>
            <a:r>
              <a:rPr/>
              <a:t>to</a:t>
            </a:r>
            <a:r>
              <a:rPr/>
              <a:t> </a:t>
            </a:r>
            <a:r>
              <a:rPr/>
              <a:t>see.</a:t>
            </a:r>
            <a:r>
              <a:rPr/>
              <a:t> </a:t>
            </a:r>
            <a:r>
              <a:rPr/>
              <a:t>Information</a:t>
            </a:r>
            <a:r>
              <a:rPr/>
              <a:t> </a:t>
            </a:r>
            <a:r>
              <a:rPr/>
              <a:t>from</a:t>
            </a:r>
            <a:r>
              <a:rPr/>
              <a:t> </a:t>
            </a:r>
            <a:r>
              <a:rPr/>
              <a:t>previous</a:t>
            </a:r>
            <a:r>
              <a:rPr/>
              <a:t> </a:t>
            </a:r>
            <a:r>
              <a:rPr/>
              <a:t>research</a:t>
            </a:r>
            <a:r>
              <a:rPr/>
              <a:t> </a:t>
            </a:r>
            <a:r>
              <a:rPr/>
              <a:t>or</a:t>
            </a:r>
            <a:r>
              <a:rPr/>
              <a:t> </a:t>
            </a:r>
            <a:r>
              <a:rPr/>
              <a:t>other</a:t>
            </a:r>
            <a:r>
              <a:rPr/>
              <a:t> </a:t>
            </a:r>
            <a:r>
              <a:rPr/>
              <a:t>kinds</a:t>
            </a:r>
            <a:r>
              <a:rPr/>
              <a:t> </a:t>
            </a:r>
            <a:r>
              <a:rPr/>
              <a:t>of</a:t>
            </a:r>
            <a:r>
              <a:rPr/>
              <a:t> </a:t>
            </a:r>
            <a:r>
              <a:rPr/>
              <a:t>things.</a:t>
            </a:r>
          </a:p>
          <a:p>
            <a:pPr lvl="0" marL="0" indent="0">
              <a:buNone/>
            </a:pPr>
          </a:p>
          <a:p>
            <a:pPr lvl="0" marL="0" indent="0">
              <a:buNone/>
            </a:pPr>
            <a:r>
              <a:rPr/>
              <a:t>Representativeness</a:t>
            </a:r>
            <a:r>
              <a:rPr/>
              <a:t> </a:t>
            </a:r>
            <a:r>
              <a:rPr/>
              <a:t>is</a:t>
            </a:r>
            <a:r>
              <a:rPr/>
              <a:t> </a:t>
            </a:r>
            <a:r>
              <a:rPr/>
              <a:t>more</a:t>
            </a:r>
            <a:r>
              <a:rPr/>
              <a:t> </a:t>
            </a:r>
            <a:r>
              <a:rPr/>
              <a:t>important</a:t>
            </a:r>
            <a:r>
              <a:rPr/>
              <a:t> </a:t>
            </a:r>
            <a:r>
              <a:rPr/>
              <a:t>than</a:t>
            </a:r>
            <a:r>
              <a:rPr/>
              <a:t> </a:t>
            </a:r>
            <a:r>
              <a:rPr/>
              <a:t>the</a:t>
            </a:r>
            <a:r>
              <a:rPr/>
              <a:t> </a:t>
            </a:r>
            <a:r>
              <a:rPr/>
              <a:t>absolute</a:t>
            </a:r>
            <a:r>
              <a:rPr/>
              <a:t> </a:t>
            </a:r>
            <a:r>
              <a:rPr/>
              <a:t>size</a:t>
            </a:r>
            <a:r>
              <a:rPr/>
              <a:t> </a:t>
            </a:r>
            <a:r>
              <a:rPr/>
              <a:t>of</a:t>
            </a:r>
            <a:r>
              <a:rPr/>
              <a:t> </a:t>
            </a:r>
            <a:r>
              <a:rPr/>
              <a:t>the</a:t>
            </a:r>
            <a:r>
              <a:rPr/>
              <a:t> </a:t>
            </a:r>
            <a:r>
              <a:rPr/>
              <a:t>sample.</a:t>
            </a:r>
          </a:p>
          <a:p>
            <a:pPr lvl="0" marL="0" indent="0">
              <a:buNone/>
            </a:pPr>
          </a:p>
          <a:p>
            <a:pPr lvl="0" marL="0" indent="0">
              <a:buNone/>
            </a:pPr>
            <a:r>
              <a:rPr/>
              <a:t>Large</a:t>
            </a:r>
            <a:r>
              <a:rPr/>
              <a:t> </a:t>
            </a:r>
            <a:r>
              <a:rPr/>
              <a:t>enough</a:t>
            </a:r>
            <a:r>
              <a:rPr/>
              <a:t> </a:t>
            </a:r>
            <a:r>
              <a:rPr/>
              <a:t>so</a:t>
            </a:r>
            <a:r>
              <a:rPr/>
              <a:t> </a:t>
            </a:r>
            <a:r>
              <a:rPr/>
              <a:t>you</a:t>
            </a:r>
            <a:r>
              <a:rPr/>
              <a:t> </a:t>
            </a:r>
            <a:r>
              <a:rPr/>
              <a:t>don’t</a:t>
            </a:r>
            <a:r>
              <a:rPr/>
              <a:t> </a:t>
            </a:r>
            <a:r>
              <a:rPr/>
              <a:t>miss</a:t>
            </a:r>
            <a:r>
              <a:rPr/>
              <a:t> </a:t>
            </a:r>
            <a:r>
              <a:rPr/>
              <a:t>important</a:t>
            </a:r>
            <a:r>
              <a:rPr/>
              <a:t> </a:t>
            </a:r>
            <a:r>
              <a:rPr/>
              <a:t>findings.</a:t>
            </a:r>
          </a:p>
          <a:p>
            <a:pPr lvl="0" marL="0" indent="0">
              <a:buNone/>
            </a:pPr>
          </a:p>
          <a:p>
            <a:pPr lvl="0" marL="0" indent="0">
              <a:buNone/>
            </a:pPr>
            <a:r>
              <a:rPr/>
              <a:t>In</a:t>
            </a:r>
            <a:r>
              <a:rPr/>
              <a:t> </a:t>
            </a:r>
            <a:r>
              <a:rPr/>
              <a:t>cases</a:t>
            </a:r>
            <a:r>
              <a:rPr/>
              <a:t> </a:t>
            </a:r>
            <a:r>
              <a:rPr/>
              <a:t>with</a:t>
            </a:r>
            <a:r>
              <a:rPr/>
              <a:t> </a:t>
            </a:r>
            <a:r>
              <a:rPr/>
              <a:t>really</a:t>
            </a:r>
            <a:r>
              <a:rPr/>
              <a:t> </a:t>
            </a:r>
            <a:r>
              <a:rPr/>
              <a:t>large</a:t>
            </a:r>
            <a:r>
              <a:rPr/>
              <a:t> </a:t>
            </a:r>
            <a:r>
              <a:rPr/>
              <a:t>sample</a:t>
            </a:r>
            <a:r>
              <a:rPr/>
              <a:t> </a:t>
            </a:r>
            <a:r>
              <a:rPr/>
              <a:t>sizes</a:t>
            </a:r>
            <a:r>
              <a:rPr/>
              <a:t> </a:t>
            </a:r>
            <a:r>
              <a:rPr/>
              <a:t>where</a:t>
            </a:r>
            <a:r>
              <a:rPr/>
              <a:t> </a:t>
            </a:r>
            <a:r>
              <a:rPr/>
              <a:t>you</a:t>
            </a:r>
            <a:r>
              <a:rPr/>
              <a:t> </a:t>
            </a:r>
            <a:r>
              <a:rPr/>
              <a:t>get</a:t>
            </a:r>
            <a:r>
              <a:rPr/>
              <a:t> </a:t>
            </a:r>
            <a:r>
              <a:rPr/>
              <a:t>statistical</a:t>
            </a:r>
            <a:r>
              <a:rPr/>
              <a:t> </a:t>
            </a:r>
            <a:r>
              <a:rPr/>
              <a:t>significance</a:t>
            </a:r>
            <a:r>
              <a:rPr/>
              <a:t> </a:t>
            </a:r>
            <a:r>
              <a:rPr/>
              <a:t>without</a:t>
            </a:r>
            <a:r>
              <a:rPr/>
              <a:t> </a:t>
            </a:r>
            <a:r>
              <a:rPr/>
              <a:t>practical</a:t>
            </a:r>
            <a:r>
              <a:rPr/>
              <a:t> </a:t>
            </a:r>
            <a:r>
              <a:rPr/>
              <a:t>significance.</a:t>
            </a:r>
            <a:r>
              <a:rPr/>
              <a:t> </a:t>
            </a:r>
            <a:r>
              <a:rPr/>
              <a:t>Effects.</a:t>
            </a:r>
          </a:p>
        </p:txBody>
      </p:sp>
      <p:sp>
        <p:nvSpPr>
          <p:cNvPr id="4" name="Slide Number Placeholder 3"/>
          <p:cNvSpPr>
            <a:spLocks noGrp="1"/>
          </p:cNvSpPr>
          <p:nvPr>
            <p:ph type="sldNum" sz="quarter" idx="10"/>
          </p:nvPr>
        </p:nvSpPr>
        <p:spPr/>
        <p:txBody>
          <a:bodyPr/>
          <a:lstStyle/>
          <a:p>
            <a:fld id="{18BDFEC3-8487-43E8-A154-7C12CBC1FFF2}" type="slidenum">
              <a:rPr lang="en-US"/>
              <a:t>305</a:t>
            </a:fld>
            <a:endParaRPr lang="en-US"/>
          </a:p>
        </p:txBody>
      </p:sp>
    </p:spTree>
  </p:cSld>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It’s</a:t>
            </a:r>
            <a:r>
              <a:rPr/>
              <a:t> </a:t>
            </a:r>
            <a:r>
              <a:rPr/>
              <a:t>really</a:t>
            </a:r>
            <a:r>
              <a:rPr/>
              <a:t> </a:t>
            </a:r>
            <a:r>
              <a:rPr/>
              <a:t>only</a:t>
            </a:r>
            <a:r>
              <a:rPr/>
              <a:t> </a:t>
            </a:r>
            <a:r>
              <a:rPr/>
              <a:t>randomized</a:t>
            </a:r>
            <a:r>
              <a:rPr/>
              <a:t> </a:t>
            </a:r>
            <a:r>
              <a:rPr/>
              <a:t>trials</a:t>
            </a:r>
            <a:r>
              <a:rPr/>
              <a:t> </a:t>
            </a:r>
            <a:r>
              <a:rPr/>
              <a:t>that</a:t>
            </a:r>
            <a:r>
              <a:rPr/>
              <a:t> </a:t>
            </a:r>
            <a:r>
              <a:rPr/>
              <a:t>can</a:t>
            </a:r>
            <a:r>
              <a:rPr/>
              <a:t> </a:t>
            </a:r>
            <a:r>
              <a:rPr/>
              <a:t>establish</a:t>
            </a:r>
            <a:r>
              <a:rPr/>
              <a:t> </a:t>
            </a:r>
            <a:r>
              <a:rPr/>
              <a:t>causality.</a:t>
            </a:r>
            <a:r>
              <a:rPr/>
              <a:t> </a:t>
            </a:r>
            <a:r>
              <a:rPr/>
              <a:t>But</a:t>
            </a:r>
            <a:r>
              <a:rPr/>
              <a:t> </a:t>
            </a:r>
            <a:r>
              <a:rPr/>
              <a:t>even</a:t>
            </a:r>
            <a:r>
              <a:rPr/>
              <a:t> </a:t>
            </a:r>
            <a:r>
              <a:rPr/>
              <a:t>in</a:t>
            </a:r>
            <a:r>
              <a:rPr/>
              <a:t> </a:t>
            </a:r>
            <a:r>
              <a:rPr/>
              <a:t>quasi-experimental</a:t>
            </a:r>
            <a:r>
              <a:rPr/>
              <a:t> </a:t>
            </a:r>
            <a:r>
              <a:rPr/>
              <a:t>and</a:t>
            </a:r>
            <a:r>
              <a:rPr/>
              <a:t> </a:t>
            </a:r>
            <a:r>
              <a:rPr/>
              <a:t>non-experimental</a:t>
            </a:r>
            <a:r>
              <a:rPr/>
              <a:t> </a:t>
            </a:r>
            <a:r>
              <a:rPr/>
              <a:t>studies,</a:t>
            </a:r>
            <a:r>
              <a:rPr/>
              <a:t> </a:t>
            </a:r>
            <a:r>
              <a:rPr/>
              <a:t>you</a:t>
            </a:r>
            <a:r>
              <a:rPr/>
              <a:t> </a:t>
            </a:r>
            <a:r>
              <a:rPr/>
              <a:t>can</a:t>
            </a:r>
            <a:r>
              <a:rPr/>
              <a:t> </a:t>
            </a:r>
            <a:r>
              <a:rPr/>
              <a:t>still</a:t>
            </a:r>
            <a:r>
              <a:rPr/>
              <a:t> </a:t>
            </a:r>
            <a:r>
              <a:rPr/>
              <a:t>talk</a:t>
            </a:r>
            <a:r>
              <a:rPr/>
              <a:t> </a:t>
            </a:r>
            <a:r>
              <a:rPr/>
              <a:t>about</a:t>
            </a:r>
            <a:r>
              <a:rPr/>
              <a:t> </a:t>
            </a:r>
            <a:r>
              <a:rPr/>
              <a:t>internal</a:t>
            </a:r>
            <a:r>
              <a:rPr/>
              <a:t> </a:t>
            </a:r>
            <a:r>
              <a:rPr/>
              <a:t>validity.</a:t>
            </a:r>
          </a:p>
          <a:p>
            <a:pPr lvl="0" marL="0" indent="0">
              <a:buNone/>
            </a:pPr>
          </a:p>
          <a:p>
            <a:pPr lvl="0" marL="0" indent="0">
              <a:buNone/>
            </a:pPr>
            <a:r>
              <a:rPr/>
              <a:t>The</a:t>
            </a:r>
            <a:r>
              <a:rPr/>
              <a:t> </a:t>
            </a:r>
            <a:r>
              <a:rPr/>
              <a:t>cause</a:t>
            </a:r>
            <a:r>
              <a:rPr/>
              <a:t> </a:t>
            </a:r>
            <a:r>
              <a:rPr/>
              <a:t>has</a:t>
            </a:r>
            <a:r>
              <a:rPr/>
              <a:t> </a:t>
            </a:r>
            <a:r>
              <a:rPr/>
              <a:t>to</a:t>
            </a:r>
            <a:r>
              <a:rPr/>
              <a:t> </a:t>
            </a:r>
            <a:r>
              <a:rPr/>
              <a:t>precede</a:t>
            </a:r>
            <a:r>
              <a:rPr/>
              <a:t> </a:t>
            </a:r>
            <a:r>
              <a:rPr/>
              <a:t>the</a:t>
            </a:r>
            <a:r>
              <a:rPr/>
              <a:t> </a:t>
            </a:r>
            <a:r>
              <a:rPr/>
              <a:t>effect,</a:t>
            </a:r>
            <a:r>
              <a:rPr/>
              <a:t> </a:t>
            </a:r>
            <a:r>
              <a:rPr/>
              <a:t>it</a:t>
            </a:r>
            <a:r>
              <a:rPr/>
              <a:t> </a:t>
            </a:r>
            <a:r>
              <a:rPr/>
              <a:t>must</a:t>
            </a:r>
            <a:r>
              <a:rPr/>
              <a:t> </a:t>
            </a:r>
            <a:r>
              <a:rPr/>
              <a:t>be</a:t>
            </a:r>
            <a:r>
              <a:rPr/>
              <a:t> </a:t>
            </a:r>
            <a:r>
              <a:rPr/>
              <a:t>connected</a:t>
            </a:r>
            <a:r>
              <a:rPr/>
              <a:t> </a:t>
            </a:r>
            <a:r>
              <a:rPr/>
              <a:t>to</a:t>
            </a:r>
            <a:r>
              <a:rPr/>
              <a:t> </a:t>
            </a:r>
            <a:r>
              <a:rPr/>
              <a:t>the</a:t>
            </a:r>
            <a:r>
              <a:rPr/>
              <a:t> </a:t>
            </a:r>
            <a:r>
              <a:rPr/>
              <a:t>effect,</a:t>
            </a:r>
            <a:r>
              <a:rPr/>
              <a:t> </a:t>
            </a:r>
            <a:r>
              <a:rPr/>
              <a:t>and</a:t>
            </a:r>
            <a:r>
              <a:rPr/>
              <a:t> </a:t>
            </a:r>
            <a:r>
              <a:rPr/>
              <a:t>there</a:t>
            </a:r>
            <a:r>
              <a:rPr/>
              <a:t> </a:t>
            </a:r>
            <a:r>
              <a:rPr/>
              <a:t>must</a:t>
            </a:r>
            <a:r>
              <a:rPr/>
              <a:t> </a:t>
            </a:r>
            <a:r>
              <a:rPr/>
              <a:t>be</a:t>
            </a:r>
            <a:r>
              <a:rPr/>
              <a:t> </a:t>
            </a:r>
            <a:r>
              <a:rPr/>
              <a:t>no</a:t>
            </a:r>
            <a:r>
              <a:rPr/>
              <a:t> </a:t>
            </a:r>
            <a:r>
              <a:rPr/>
              <a:t>other</a:t>
            </a:r>
            <a:r>
              <a:rPr/>
              <a:t> </a:t>
            </a:r>
            <a:r>
              <a:rPr/>
              <a:t>variables</a:t>
            </a:r>
            <a:r>
              <a:rPr/>
              <a:t> </a:t>
            </a:r>
            <a:r>
              <a:rPr/>
              <a:t>that</a:t>
            </a:r>
            <a:r>
              <a:rPr/>
              <a:t> </a:t>
            </a:r>
            <a:r>
              <a:rPr/>
              <a:t>could</a:t>
            </a:r>
            <a:r>
              <a:rPr/>
              <a:t> </a:t>
            </a:r>
            <a:r>
              <a:rPr/>
              <a:t>explain</a:t>
            </a:r>
            <a:r>
              <a:rPr/>
              <a:t> </a:t>
            </a:r>
            <a:r>
              <a:rPr/>
              <a:t>why</a:t>
            </a:r>
            <a:r>
              <a:rPr/>
              <a:t> </a:t>
            </a:r>
            <a:r>
              <a:rPr/>
              <a:t>the</a:t>
            </a:r>
            <a:r>
              <a:rPr/>
              <a:t> </a:t>
            </a:r>
            <a:r>
              <a:rPr/>
              <a:t>cause</a:t>
            </a:r>
            <a:r>
              <a:rPr/>
              <a:t> </a:t>
            </a:r>
            <a:r>
              <a:rPr/>
              <a:t>is</a:t>
            </a:r>
            <a:r>
              <a:rPr/>
              <a:t> </a:t>
            </a:r>
            <a:r>
              <a:rPr/>
              <a:t>related</a:t>
            </a:r>
            <a:r>
              <a:rPr/>
              <a:t> </a:t>
            </a:r>
            <a:r>
              <a:rPr/>
              <a:t>to</a:t>
            </a:r>
            <a:r>
              <a:rPr/>
              <a:t> </a:t>
            </a:r>
            <a:r>
              <a:rPr/>
              <a:t>the</a:t>
            </a:r>
            <a:r>
              <a:rPr/>
              <a:t> </a:t>
            </a:r>
            <a:r>
              <a:rPr/>
              <a:t>effect.</a:t>
            </a:r>
          </a:p>
        </p:txBody>
      </p:sp>
      <p:sp>
        <p:nvSpPr>
          <p:cNvPr id="4" name="Slide Number Placeholder 3"/>
          <p:cNvSpPr>
            <a:spLocks noGrp="1"/>
          </p:cNvSpPr>
          <p:nvPr>
            <p:ph type="sldNum" sz="quarter" idx="10"/>
          </p:nvPr>
        </p:nvSpPr>
        <p:spPr/>
        <p:txBody>
          <a:bodyPr/>
          <a:lstStyle/>
          <a:p>
            <a:fld id="{18BDFEC3-8487-43E8-A154-7C12CBC1FFF2}" type="slidenum">
              <a:rPr lang="en-US"/>
              <a:t>306</a:t>
            </a:fld>
            <a:endParaRPr lang="en-US"/>
          </a:p>
        </p:txBody>
      </p:sp>
    </p:spTree>
  </p:cSld>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For</a:t>
            </a:r>
            <a:r>
              <a:rPr/>
              <a:t> </a:t>
            </a:r>
            <a:r>
              <a:rPr/>
              <a:t>randomized</a:t>
            </a:r>
            <a:r>
              <a:rPr/>
              <a:t> </a:t>
            </a:r>
            <a:r>
              <a:rPr/>
              <a:t>designs,</a:t>
            </a:r>
            <a:r>
              <a:rPr/>
              <a:t> </a:t>
            </a:r>
            <a:r>
              <a:rPr/>
              <a:t>the</a:t>
            </a:r>
            <a:r>
              <a:rPr/>
              <a:t> </a:t>
            </a:r>
            <a:r>
              <a:rPr/>
              <a:t>cause</a:t>
            </a:r>
            <a:r>
              <a:rPr/>
              <a:t> </a:t>
            </a:r>
            <a:r>
              <a:rPr/>
              <a:t>precedes</a:t>
            </a:r>
            <a:r>
              <a:rPr/>
              <a:t> </a:t>
            </a:r>
            <a:r>
              <a:rPr/>
              <a:t>the</a:t>
            </a:r>
            <a:r>
              <a:rPr/>
              <a:t> </a:t>
            </a:r>
            <a:r>
              <a:rPr/>
              <a:t>effect,</a:t>
            </a:r>
            <a:r>
              <a:rPr/>
              <a:t> </a:t>
            </a:r>
            <a:r>
              <a:rPr/>
              <a:t>the</a:t>
            </a:r>
            <a:r>
              <a:rPr/>
              <a:t> </a:t>
            </a:r>
            <a:r>
              <a:rPr/>
              <a:t>cause</a:t>
            </a:r>
            <a:r>
              <a:rPr/>
              <a:t> </a:t>
            </a:r>
            <a:r>
              <a:rPr/>
              <a:t>is</a:t>
            </a:r>
            <a:r>
              <a:rPr/>
              <a:t> </a:t>
            </a:r>
            <a:r>
              <a:rPr/>
              <a:t>related</a:t>
            </a:r>
            <a:r>
              <a:rPr/>
              <a:t> </a:t>
            </a:r>
            <a:r>
              <a:rPr/>
              <a:t>to</a:t>
            </a:r>
            <a:r>
              <a:rPr/>
              <a:t> </a:t>
            </a:r>
            <a:r>
              <a:rPr/>
              <a:t>the</a:t>
            </a:r>
            <a:r>
              <a:rPr/>
              <a:t> </a:t>
            </a:r>
            <a:r>
              <a:rPr/>
              <a:t>outcome</a:t>
            </a:r>
            <a:r>
              <a:rPr/>
              <a:t> </a:t>
            </a:r>
            <a:r>
              <a:rPr/>
              <a:t>and</a:t>
            </a:r>
            <a:r>
              <a:rPr/>
              <a:t> </a:t>
            </a:r>
            <a:r>
              <a:rPr/>
              <a:t>there</a:t>
            </a:r>
            <a:r>
              <a:rPr/>
              <a:t> </a:t>
            </a:r>
            <a:r>
              <a:rPr/>
              <a:t>are</a:t>
            </a:r>
            <a:r>
              <a:rPr/>
              <a:t> </a:t>
            </a:r>
            <a:r>
              <a:rPr/>
              <a:t>no</a:t>
            </a:r>
            <a:r>
              <a:rPr/>
              <a:t> </a:t>
            </a:r>
            <a:r>
              <a:rPr/>
              <a:t>other</a:t>
            </a:r>
            <a:r>
              <a:rPr/>
              <a:t> </a:t>
            </a:r>
            <a:r>
              <a:rPr/>
              <a:t>variables</a:t>
            </a:r>
            <a:r>
              <a:rPr/>
              <a:t> </a:t>
            </a:r>
            <a:r>
              <a:rPr/>
              <a:t>that</a:t>
            </a:r>
            <a:r>
              <a:rPr/>
              <a:t> </a:t>
            </a:r>
            <a:r>
              <a:rPr/>
              <a:t>could</a:t>
            </a:r>
            <a:r>
              <a:rPr/>
              <a:t> </a:t>
            </a:r>
            <a:r>
              <a:rPr/>
              <a:t>explain</a:t>
            </a:r>
            <a:r>
              <a:rPr/>
              <a:t> </a:t>
            </a:r>
            <a:r>
              <a:rPr/>
              <a:t>the</a:t>
            </a:r>
            <a:r>
              <a:rPr/>
              <a:t> </a:t>
            </a:r>
            <a:r>
              <a:rPr/>
              <a:t>relationship.</a:t>
            </a:r>
          </a:p>
        </p:txBody>
      </p:sp>
      <p:sp>
        <p:nvSpPr>
          <p:cNvPr id="4" name="Slide Number Placeholder 3"/>
          <p:cNvSpPr>
            <a:spLocks noGrp="1"/>
          </p:cNvSpPr>
          <p:nvPr>
            <p:ph type="sldNum" sz="quarter" idx="10"/>
          </p:nvPr>
        </p:nvSpPr>
        <p:spPr/>
        <p:txBody>
          <a:bodyPr/>
          <a:lstStyle/>
          <a:p>
            <a:fld id="{18BDFEC3-8487-43E8-A154-7C12CBC1FFF2}" type="slidenum">
              <a:rPr lang="en-US"/>
              <a:t>309</a:t>
            </a:fld>
            <a:endParaRPr lang="en-US"/>
          </a:p>
        </p:txBody>
      </p:sp>
    </p:spTree>
  </p:cSld>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Even</a:t>
            </a:r>
            <a:r>
              <a:rPr/>
              <a:t> </a:t>
            </a:r>
            <a:r>
              <a:rPr/>
              <a:t>as</a:t>
            </a:r>
            <a:r>
              <a:rPr/>
              <a:t> </a:t>
            </a:r>
            <a:r>
              <a:rPr/>
              <a:t>simple</a:t>
            </a:r>
            <a:r>
              <a:rPr/>
              <a:t> </a:t>
            </a:r>
            <a:r>
              <a:rPr/>
              <a:t>as</a:t>
            </a:r>
            <a:r>
              <a:rPr/>
              <a:t> </a:t>
            </a:r>
            <a:r>
              <a:rPr/>
              <a:t>something</a:t>
            </a:r>
            <a:r>
              <a:rPr/>
              <a:t> </a:t>
            </a:r>
            <a:r>
              <a:rPr/>
              <a:t>like</a:t>
            </a:r>
            <a:r>
              <a:rPr/>
              <a:t> </a:t>
            </a:r>
            <a:r>
              <a:rPr/>
              <a:t>age,</a:t>
            </a:r>
            <a:r>
              <a:rPr/>
              <a:t> </a:t>
            </a:r>
            <a:r>
              <a:rPr/>
              <a:t>you</a:t>
            </a:r>
            <a:r>
              <a:rPr/>
              <a:t> </a:t>
            </a:r>
            <a:r>
              <a:rPr/>
              <a:t>can</a:t>
            </a:r>
            <a:r>
              <a:rPr/>
              <a:t> </a:t>
            </a:r>
            <a:r>
              <a:rPr/>
              <a:t>ask</a:t>
            </a:r>
            <a:r>
              <a:rPr/>
              <a:t> </a:t>
            </a:r>
            <a:r>
              <a:rPr/>
              <a:t>it</a:t>
            </a:r>
            <a:r>
              <a:rPr/>
              <a:t> </a:t>
            </a:r>
            <a:r>
              <a:rPr/>
              <a:t>in</a:t>
            </a:r>
            <a:r>
              <a:rPr/>
              <a:t> </a:t>
            </a:r>
            <a:r>
              <a:rPr/>
              <a:t>an</a:t>
            </a:r>
            <a:r>
              <a:rPr/>
              <a:t> </a:t>
            </a:r>
            <a:r>
              <a:rPr/>
              <a:t>open</a:t>
            </a:r>
            <a:r>
              <a:rPr/>
              <a:t> </a:t>
            </a:r>
            <a:r>
              <a:rPr/>
              <a:t>ended</a:t>
            </a:r>
            <a:r>
              <a:rPr/>
              <a:t> </a:t>
            </a:r>
            <a:r>
              <a:rPr/>
              <a:t>format</a:t>
            </a:r>
            <a:r>
              <a:rPr/>
              <a:t> </a:t>
            </a:r>
            <a:r>
              <a:rPr/>
              <a:t>that</a:t>
            </a:r>
            <a:r>
              <a:rPr/>
              <a:t> </a:t>
            </a:r>
            <a:r>
              <a:rPr/>
              <a:t>allows</a:t>
            </a:r>
            <a:r>
              <a:rPr/>
              <a:t> </a:t>
            </a:r>
            <a:r>
              <a:rPr/>
              <a:t>you</a:t>
            </a:r>
            <a:r>
              <a:rPr/>
              <a:t> </a:t>
            </a:r>
            <a:r>
              <a:rPr/>
              <a:t>to</a:t>
            </a:r>
            <a:r>
              <a:rPr/>
              <a:t> </a:t>
            </a:r>
            <a:r>
              <a:rPr/>
              <a:t>categorize</a:t>
            </a:r>
            <a:r>
              <a:rPr/>
              <a:t> </a:t>
            </a:r>
            <a:r>
              <a:rPr/>
              <a:t>any</a:t>
            </a:r>
            <a:r>
              <a:rPr/>
              <a:t> </a:t>
            </a:r>
            <a:r>
              <a:rPr/>
              <a:t>way</a:t>
            </a:r>
            <a:r>
              <a:rPr/>
              <a:t> </a:t>
            </a:r>
            <a:r>
              <a:rPr/>
              <a:t>you</a:t>
            </a:r>
            <a:r>
              <a:rPr/>
              <a:t> </a:t>
            </a:r>
            <a:r>
              <a:rPr/>
              <a:t>like</a:t>
            </a:r>
            <a:r>
              <a:rPr/>
              <a:t> </a:t>
            </a:r>
            <a:r>
              <a:rPr/>
              <a:t>or</a:t>
            </a:r>
            <a:r>
              <a:rPr/>
              <a:t> </a:t>
            </a:r>
            <a:r>
              <a:rPr/>
              <a:t>even</a:t>
            </a:r>
            <a:r>
              <a:rPr/>
              <a:t> </a:t>
            </a:r>
            <a:r>
              <a:rPr/>
              <a:t>to</a:t>
            </a:r>
            <a:r>
              <a:rPr/>
              <a:t> </a:t>
            </a:r>
            <a:r>
              <a:rPr/>
              <a:t>forgo</a:t>
            </a:r>
            <a:r>
              <a:rPr/>
              <a:t> </a:t>
            </a:r>
            <a:r>
              <a:rPr/>
              <a:t>categorization.</a:t>
            </a:r>
          </a:p>
          <a:p>
            <a:pPr lvl="0" marL="0" indent="0">
              <a:buNone/>
            </a:pPr>
          </a:p>
          <a:p>
            <a:pPr lvl="0" marL="0" indent="0">
              <a:buNone/>
            </a:pPr>
            <a:r>
              <a:rPr/>
              <a:t>Wording</a:t>
            </a:r>
            <a:r>
              <a:rPr/>
              <a:t> </a:t>
            </a:r>
            <a:r>
              <a:rPr/>
              <a:t>is</a:t>
            </a:r>
            <a:r>
              <a:rPr/>
              <a:t> </a:t>
            </a:r>
            <a:r>
              <a:rPr/>
              <a:t>important.</a:t>
            </a:r>
            <a:r>
              <a:rPr/>
              <a:t> </a:t>
            </a:r>
            <a:r>
              <a:rPr/>
              <a:t>Simplicity</a:t>
            </a:r>
            <a:r>
              <a:rPr/>
              <a:t> </a:t>
            </a:r>
            <a:r>
              <a:rPr/>
              <a:t>and</a:t>
            </a:r>
            <a:r>
              <a:rPr/>
              <a:t> </a:t>
            </a:r>
            <a:r>
              <a:rPr/>
              <a:t>reading</a:t>
            </a:r>
            <a:r>
              <a:rPr/>
              <a:t> </a:t>
            </a:r>
            <a:r>
              <a:rPr/>
              <a:t>level.</a:t>
            </a:r>
            <a:r>
              <a:rPr/>
              <a:t> </a:t>
            </a:r>
            <a:r>
              <a:rPr/>
              <a:t>Use</a:t>
            </a:r>
            <a:r>
              <a:rPr/>
              <a:t> </a:t>
            </a:r>
            <a:r>
              <a:rPr/>
              <a:t>standardized</a:t>
            </a:r>
            <a:r>
              <a:rPr/>
              <a:t> </a:t>
            </a:r>
            <a:r>
              <a:rPr/>
              <a:t>scales</a:t>
            </a:r>
            <a:r>
              <a:rPr/>
              <a:t> </a:t>
            </a:r>
            <a:r>
              <a:rPr/>
              <a:t>whenever</a:t>
            </a:r>
            <a:r>
              <a:rPr/>
              <a:t> </a:t>
            </a:r>
            <a:r>
              <a:rPr/>
              <a:t>you</a:t>
            </a:r>
            <a:r>
              <a:rPr/>
              <a:t> </a:t>
            </a:r>
            <a:r>
              <a:rPr/>
              <a:t>can.</a:t>
            </a:r>
          </a:p>
          <a:p>
            <a:pPr lvl="0" marL="0" indent="0">
              <a:buNone/>
            </a:pPr>
          </a:p>
          <a:p>
            <a:pPr lvl="0" marL="0" indent="0">
              <a:buNone/>
            </a:pPr>
            <a:r>
              <a:rPr/>
              <a:t>Double-barreled</a:t>
            </a:r>
            <a:r>
              <a:rPr/>
              <a:t> </a:t>
            </a:r>
            <a:r>
              <a:rPr/>
              <a:t>questions.</a:t>
            </a:r>
            <a:r>
              <a:rPr/>
              <a:t> </a:t>
            </a:r>
            <a:r>
              <a:rPr/>
              <a:t>[[Ask</a:t>
            </a:r>
            <a:r>
              <a:rPr/>
              <a:t> </a:t>
            </a:r>
            <a:r>
              <a:rPr/>
              <a:t>option</a:t>
            </a:r>
            <a:r>
              <a:rPr/>
              <a:t> </a:t>
            </a:r>
            <a:r>
              <a:rPr/>
              <a:t>about</a:t>
            </a:r>
            <a:r>
              <a:rPr/>
              <a:t> </a:t>
            </a:r>
            <a:r>
              <a:rPr/>
              <a:t>supervisors</a:t>
            </a:r>
            <a:r>
              <a:rPr/>
              <a:t> </a:t>
            </a:r>
            <a:r>
              <a:rPr/>
              <a:t>and</a:t>
            </a:r>
            <a:r>
              <a:rPr/>
              <a:t> </a:t>
            </a:r>
            <a:r>
              <a:rPr/>
              <a:t>managers]]</a:t>
            </a:r>
          </a:p>
          <a:p>
            <a:pPr lvl="0" marL="0" indent="0">
              <a:buNone/>
            </a:pPr>
          </a:p>
          <a:p>
            <a:pPr lvl="0" marL="0" indent="0">
              <a:buNone/>
            </a:pPr>
            <a:r>
              <a:rPr/>
              <a:t>How</a:t>
            </a:r>
            <a:r>
              <a:rPr/>
              <a:t> </a:t>
            </a:r>
            <a:r>
              <a:rPr/>
              <a:t>many</a:t>
            </a:r>
            <a:r>
              <a:rPr/>
              <a:t> </a:t>
            </a:r>
            <a:r>
              <a:rPr/>
              <a:t>times</a:t>
            </a:r>
            <a:r>
              <a:rPr/>
              <a:t> </a:t>
            </a:r>
            <a:r>
              <a:rPr/>
              <a:t>questions,</a:t>
            </a:r>
            <a:r>
              <a:rPr/>
              <a:t> </a:t>
            </a:r>
            <a:r>
              <a:rPr/>
              <a:t>think</a:t>
            </a:r>
            <a:r>
              <a:rPr/>
              <a:t> </a:t>
            </a:r>
            <a:r>
              <a:rPr/>
              <a:t>about</a:t>
            </a:r>
            <a:r>
              <a:rPr/>
              <a:t> </a:t>
            </a:r>
            <a:r>
              <a:rPr/>
              <a:t>the</a:t>
            </a:r>
            <a:r>
              <a:rPr/>
              <a:t> </a:t>
            </a:r>
            <a:r>
              <a:rPr/>
              <a:t>time</a:t>
            </a:r>
            <a:r>
              <a:rPr/>
              <a:t> </a:t>
            </a:r>
            <a:r>
              <a:rPr/>
              <a:t>frame</a:t>
            </a:r>
            <a:r>
              <a:rPr/>
              <a:t> </a:t>
            </a:r>
            <a:r>
              <a:rPr/>
              <a:t>(over</a:t>
            </a:r>
            <a:r>
              <a:rPr/>
              <a:t> </a:t>
            </a:r>
            <a:r>
              <a:rPr/>
              <a:t>the</a:t>
            </a:r>
            <a:r>
              <a:rPr/>
              <a:t> </a:t>
            </a:r>
            <a:r>
              <a:rPr/>
              <a:t>past</a:t>
            </a:r>
            <a:r>
              <a:rPr/>
              <a:t> </a:t>
            </a:r>
            <a:r>
              <a:rPr/>
              <a:t>24</a:t>
            </a:r>
            <a:r>
              <a:rPr/>
              <a:t> </a:t>
            </a:r>
            <a:r>
              <a:rPr/>
              <a:t>hours,</a:t>
            </a:r>
            <a:r>
              <a:rPr/>
              <a:t> </a:t>
            </a:r>
            <a:r>
              <a:rPr/>
              <a:t>past</a:t>
            </a:r>
            <a:r>
              <a:rPr/>
              <a:t> </a:t>
            </a:r>
            <a:r>
              <a:rPr/>
              <a:t>week,</a:t>
            </a:r>
            <a:r>
              <a:rPr/>
              <a:t> </a:t>
            </a:r>
            <a:r>
              <a:rPr/>
              <a:t>past</a:t>
            </a:r>
            <a:r>
              <a:rPr/>
              <a:t> </a:t>
            </a:r>
            <a:r>
              <a:rPr/>
              <a:t>month).</a:t>
            </a:r>
            <a:r>
              <a:rPr/>
              <a:t> </a:t>
            </a:r>
            <a:r>
              <a:rPr/>
              <a:t>Shorter</a:t>
            </a:r>
            <a:r>
              <a:rPr/>
              <a:t> </a:t>
            </a:r>
            <a:r>
              <a:rPr/>
              <a:t>time</a:t>
            </a:r>
            <a:r>
              <a:rPr/>
              <a:t> </a:t>
            </a:r>
            <a:r>
              <a:rPr/>
              <a:t>frames</a:t>
            </a:r>
            <a:r>
              <a:rPr/>
              <a:t> </a:t>
            </a:r>
            <a:r>
              <a:rPr/>
              <a:t>better</a:t>
            </a:r>
            <a:r>
              <a:rPr/>
              <a:t> </a:t>
            </a:r>
            <a:r>
              <a:rPr/>
              <a:t>recall,</a:t>
            </a:r>
            <a:r>
              <a:rPr/>
              <a:t> </a:t>
            </a:r>
            <a:r>
              <a:rPr/>
              <a:t>but</a:t>
            </a:r>
            <a:r>
              <a:rPr/>
              <a:t> </a:t>
            </a:r>
            <a:r>
              <a:rPr/>
              <a:t>subject</a:t>
            </a:r>
            <a:r>
              <a:rPr/>
              <a:t> </a:t>
            </a:r>
            <a:r>
              <a:rPr/>
              <a:t>to</a:t>
            </a:r>
            <a:r>
              <a:rPr/>
              <a:t> </a:t>
            </a:r>
            <a:r>
              <a:rPr/>
              <a:t>more</a:t>
            </a:r>
            <a:r>
              <a:rPr/>
              <a:t> </a:t>
            </a:r>
            <a:r>
              <a:rPr/>
              <a:t>external</a:t>
            </a:r>
            <a:r>
              <a:rPr/>
              <a:t> </a:t>
            </a:r>
            <a:r>
              <a:rPr/>
              <a:t>variations.</a:t>
            </a:r>
          </a:p>
          <a:p>
            <a:pPr lvl="0" marL="0" indent="0">
              <a:buNone/>
            </a:pPr>
          </a:p>
          <a:p>
            <a:pPr lvl="0" marL="0" indent="0">
              <a:buNone/>
            </a:pPr>
            <a:r>
              <a:rPr/>
              <a:t>Building</a:t>
            </a:r>
            <a:r>
              <a:rPr/>
              <a:t> </a:t>
            </a:r>
            <a:r>
              <a:rPr/>
              <a:t>a</a:t>
            </a:r>
            <a:r>
              <a:rPr/>
              <a:t> </a:t>
            </a:r>
            <a:r>
              <a:rPr/>
              <a:t>level</a:t>
            </a:r>
            <a:r>
              <a:rPr/>
              <a:t> </a:t>
            </a:r>
            <a:r>
              <a:rPr/>
              <a:t>of</a:t>
            </a:r>
            <a:r>
              <a:rPr/>
              <a:t> </a:t>
            </a:r>
            <a:r>
              <a:rPr/>
              <a:t>trust.</a:t>
            </a:r>
            <a:r>
              <a:rPr/>
              <a:t> </a:t>
            </a:r>
            <a:r>
              <a:rPr/>
              <a:t>Don’t</a:t>
            </a:r>
            <a:r>
              <a:rPr/>
              <a:t> </a:t>
            </a:r>
            <a:r>
              <a:rPr/>
              <a:t>ask</a:t>
            </a:r>
            <a:r>
              <a:rPr/>
              <a:t> </a:t>
            </a:r>
            <a:r>
              <a:rPr/>
              <a:t>people</a:t>
            </a:r>
            <a:r>
              <a:rPr/>
              <a:t> </a:t>
            </a:r>
            <a:r>
              <a:rPr/>
              <a:t>to</a:t>
            </a:r>
            <a:r>
              <a:rPr/>
              <a:t> </a:t>
            </a:r>
            <a:r>
              <a:rPr/>
              <a:t>admit</a:t>
            </a:r>
            <a:r>
              <a:rPr/>
              <a:t> </a:t>
            </a:r>
            <a:r>
              <a:rPr/>
              <a:t>to</a:t>
            </a:r>
            <a:r>
              <a:rPr/>
              <a:t> </a:t>
            </a:r>
            <a:r>
              <a:rPr/>
              <a:t>“</a:t>
            </a:r>
            <a:r>
              <a:rPr/>
              <a:t>bad</a:t>
            </a:r>
            <a:r>
              <a:rPr/>
              <a:t> </a:t>
            </a:r>
            <a:r>
              <a:rPr/>
              <a:t>behavior</a:t>
            </a:r>
            <a:r>
              <a:rPr/>
              <a:t>”</a:t>
            </a:r>
            <a:r>
              <a:rPr/>
              <a:t>.</a:t>
            </a:r>
            <a:r>
              <a:rPr/>
              <a:t> </a:t>
            </a:r>
            <a:r>
              <a:rPr/>
              <a:t>Think</a:t>
            </a:r>
            <a:r>
              <a:rPr/>
              <a:t> </a:t>
            </a:r>
            <a:r>
              <a:rPr/>
              <a:t>of</a:t>
            </a:r>
            <a:r>
              <a:rPr/>
              <a:t> </a:t>
            </a:r>
            <a:r>
              <a:rPr/>
              <a:t>it</a:t>
            </a:r>
            <a:r>
              <a:rPr/>
              <a:t> </a:t>
            </a:r>
            <a:r>
              <a:rPr/>
              <a:t>from</a:t>
            </a:r>
            <a:r>
              <a:rPr/>
              <a:t> </a:t>
            </a:r>
            <a:r>
              <a:rPr/>
              <a:t>the</a:t>
            </a:r>
            <a:r>
              <a:rPr/>
              <a:t> </a:t>
            </a:r>
            <a:r>
              <a:rPr/>
              <a:t>perspective</a:t>
            </a:r>
            <a:r>
              <a:rPr/>
              <a:t> </a:t>
            </a:r>
            <a:r>
              <a:rPr/>
              <a:t>of</a:t>
            </a:r>
            <a:r>
              <a:rPr/>
              <a:t> </a:t>
            </a:r>
            <a:r>
              <a:rPr/>
              <a:t>the</a:t>
            </a:r>
            <a:r>
              <a:rPr/>
              <a:t> </a:t>
            </a:r>
            <a:r>
              <a:rPr/>
              <a:t>person</a:t>
            </a:r>
            <a:r>
              <a:rPr/>
              <a:t> </a:t>
            </a:r>
            <a:r>
              <a:rPr/>
              <a:t>providing</a:t>
            </a:r>
            <a:r>
              <a:rPr/>
              <a:t> </a:t>
            </a:r>
            <a:r>
              <a:rPr/>
              <a:t>the</a:t>
            </a:r>
            <a:r>
              <a:rPr/>
              <a:t> </a:t>
            </a:r>
            <a:r>
              <a:rPr/>
              <a:t>information.</a:t>
            </a:r>
          </a:p>
          <a:p>
            <a:pPr lvl="0" marL="0" indent="0">
              <a:buNone/>
            </a:pPr>
          </a:p>
          <a:p>
            <a:pPr lvl="0" marL="0" indent="0">
              <a:buNone/>
            </a:pPr>
            <a:r>
              <a:rPr/>
              <a:t>[[Income:</a:t>
            </a:r>
            <a:r>
              <a:rPr/>
              <a:t> </a:t>
            </a:r>
            <a:r>
              <a:rPr/>
              <a:t>actual</a:t>
            </a:r>
            <a:r>
              <a:rPr/>
              <a:t> </a:t>
            </a:r>
            <a:r>
              <a:rPr/>
              <a:t>versus</a:t>
            </a:r>
            <a:r>
              <a:rPr/>
              <a:t> </a:t>
            </a:r>
            <a:r>
              <a:rPr/>
              <a:t>categories]]</a:t>
            </a:r>
          </a:p>
        </p:txBody>
      </p:sp>
      <p:sp>
        <p:nvSpPr>
          <p:cNvPr id="4" name="Slide Number Placeholder 3"/>
          <p:cNvSpPr>
            <a:spLocks noGrp="1"/>
          </p:cNvSpPr>
          <p:nvPr>
            <p:ph type="sldNum" sz="quarter" idx="10"/>
          </p:nvPr>
        </p:nvSpPr>
        <p:spPr/>
        <p:txBody>
          <a:bodyPr/>
          <a:lstStyle/>
          <a:p>
            <a:fld id="{18BDFEC3-8487-43E8-A154-7C12CBC1FFF2}" type="slidenum">
              <a:rPr lang="en-US"/>
              <a:t>53</a:t>
            </a:fld>
            <a:endParaRPr lang="en-US"/>
          </a:p>
        </p:txBody>
      </p:sp>
    </p:spTree>
  </p:cSld>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The</a:t>
            </a:r>
            <a:r>
              <a:rPr/>
              <a:t> </a:t>
            </a:r>
            <a:r>
              <a:rPr/>
              <a:t>strength</a:t>
            </a:r>
            <a:r>
              <a:rPr/>
              <a:t> </a:t>
            </a:r>
            <a:r>
              <a:rPr/>
              <a:t>of</a:t>
            </a:r>
            <a:r>
              <a:rPr/>
              <a:t> </a:t>
            </a:r>
            <a:r>
              <a:rPr/>
              <a:t>the</a:t>
            </a:r>
            <a:r>
              <a:rPr/>
              <a:t> </a:t>
            </a:r>
            <a:r>
              <a:rPr/>
              <a:t>research</a:t>
            </a:r>
            <a:r>
              <a:rPr/>
              <a:t> </a:t>
            </a:r>
            <a:r>
              <a:rPr/>
              <a:t>design</a:t>
            </a:r>
            <a:r>
              <a:rPr/>
              <a:t> </a:t>
            </a:r>
            <a:r>
              <a:rPr/>
              <a:t>and</a:t>
            </a:r>
            <a:r>
              <a:rPr/>
              <a:t> </a:t>
            </a:r>
            <a:r>
              <a:rPr/>
              <a:t>the</a:t>
            </a:r>
            <a:r>
              <a:rPr/>
              <a:t> </a:t>
            </a:r>
            <a:r>
              <a:rPr/>
              <a:t>internal</a:t>
            </a:r>
            <a:r>
              <a:rPr/>
              <a:t> </a:t>
            </a:r>
            <a:r>
              <a:rPr/>
              <a:t>validity</a:t>
            </a:r>
            <a:r>
              <a:rPr/>
              <a:t> </a:t>
            </a:r>
            <a:r>
              <a:rPr/>
              <a:t>determine</a:t>
            </a:r>
            <a:r>
              <a:rPr/>
              <a:t> </a:t>
            </a:r>
            <a:r>
              <a:rPr/>
              <a:t>whether</a:t>
            </a:r>
            <a:r>
              <a:rPr/>
              <a:t> </a:t>
            </a:r>
            <a:r>
              <a:rPr/>
              <a:t>you</a:t>
            </a:r>
            <a:r>
              <a:rPr/>
              <a:t> </a:t>
            </a:r>
            <a:r>
              <a:rPr/>
              <a:t>can</a:t>
            </a:r>
            <a:r>
              <a:rPr/>
              <a:t> </a:t>
            </a:r>
            <a:r>
              <a:rPr/>
              <a:t>claim</a:t>
            </a:r>
            <a:r>
              <a:rPr/>
              <a:t> </a:t>
            </a:r>
            <a:r>
              <a:rPr/>
              <a:t>causality.</a:t>
            </a:r>
            <a:r>
              <a:rPr/>
              <a:t> </a:t>
            </a:r>
            <a:r>
              <a:rPr/>
              <a:t>Try</a:t>
            </a:r>
            <a:r>
              <a:rPr/>
              <a:t> </a:t>
            </a:r>
            <a:r>
              <a:rPr/>
              <a:t>to</a:t>
            </a:r>
            <a:r>
              <a:rPr/>
              <a:t> </a:t>
            </a:r>
            <a:r>
              <a:rPr/>
              <a:t>design</a:t>
            </a:r>
            <a:r>
              <a:rPr/>
              <a:t> </a:t>
            </a:r>
            <a:r>
              <a:rPr/>
              <a:t>the</a:t>
            </a:r>
            <a:r>
              <a:rPr/>
              <a:t> </a:t>
            </a:r>
            <a:r>
              <a:rPr/>
              <a:t>study</a:t>
            </a:r>
            <a:r>
              <a:rPr/>
              <a:t> </a:t>
            </a:r>
            <a:r>
              <a:rPr/>
              <a:t>to</a:t>
            </a:r>
            <a:r>
              <a:rPr/>
              <a:t> </a:t>
            </a:r>
            <a:r>
              <a:rPr/>
              <a:t>maximize</a:t>
            </a:r>
            <a:r>
              <a:rPr/>
              <a:t> </a:t>
            </a:r>
            <a:r>
              <a:rPr/>
              <a:t>internal</a:t>
            </a:r>
            <a:r>
              <a:rPr/>
              <a:t> </a:t>
            </a:r>
            <a:r>
              <a:rPr/>
              <a:t>validity.</a:t>
            </a:r>
          </a:p>
        </p:txBody>
      </p:sp>
      <p:sp>
        <p:nvSpPr>
          <p:cNvPr id="4" name="Slide Number Placeholder 3"/>
          <p:cNvSpPr>
            <a:spLocks noGrp="1"/>
          </p:cNvSpPr>
          <p:nvPr>
            <p:ph type="sldNum" sz="quarter" idx="10"/>
          </p:nvPr>
        </p:nvSpPr>
        <p:spPr/>
        <p:txBody>
          <a:bodyPr/>
          <a:lstStyle/>
          <a:p>
            <a:fld id="{18BDFEC3-8487-43E8-A154-7C12CBC1FFF2}" type="slidenum">
              <a:rPr lang="en-US"/>
              <a:t>310</a:t>
            </a:fld>
            <a:endParaRPr lang="en-US"/>
          </a:p>
        </p:txBody>
      </p:sp>
    </p:spTree>
  </p:cSld>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There</a:t>
            </a:r>
            <a:r>
              <a:rPr/>
              <a:t> </a:t>
            </a:r>
            <a:r>
              <a:rPr/>
              <a:t>are</a:t>
            </a:r>
            <a:r>
              <a:rPr/>
              <a:t> </a:t>
            </a:r>
            <a:r>
              <a:rPr/>
              <a:t>two</a:t>
            </a:r>
            <a:r>
              <a:rPr/>
              <a:t> </a:t>
            </a:r>
            <a:r>
              <a:rPr/>
              <a:t>aspects</a:t>
            </a:r>
            <a:r>
              <a:rPr/>
              <a:t> </a:t>
            </a:r>
            <a:r>
              <a:rPr/>
              <a:t>of</a:t>
            </a:r>
            <a:r>
              <a:rPr/>
              <a:t> </a:t>
            </a:r>
            <a:r>
              <a:rPr/>
              <a:t>internal</a:t>
            </a:r>
            <a:r>
              <a:rPr/>
              <a:t> </a:t>
            </a:r>
            <a:r>
              <a:rPr/>
              <a:t>validity,</a:t>
            </a:r>
            <a:r>
              <a:rPr/>
              <a:t> </a:t>
            </a:r>
            <a:r>
              <a:rPr/>
              <a:t>equivalence</a:t>
            </a:r>
            <a:r>
              <a:rPr/>
              <a:t> </a:t>
            </a:r>
            <a:r>
              <a:rPr/>
              <a:t>and</a:t>
            </a:r>
            <a:r>
              <a:rPr/>
              <a:t> </a:t>
            </a:r>
            <a:r>
              <a:rPr/>
              <a:t>control.</a:t>
            </a:r>
          </a:p>
        </p:txBody>
      </p:sp>
      <p:sp>
        <p:nvSpPr>
          <p:cNvPr id="4" name="Slide Number Placeholder 3"/>
          <p:cNvSpPr>
            <a:spLocks noGrp="1"/>
          </p:cNvSpPr>
          <p:nvPr>
            <p:ph type="sldNum" sz="quarter" idx="10"/>
          </p:nvPr>
        </p:nvSpPr>
        <p:spPr/>
        <p:txBody>
          <a:bodyPr/>
          <a:lstStyle/>
          <a:p>
            <a:fld id="{18BDFEC3-8487-43E8-A154-7C12CBC1FFF2}" type="slidenum">
              <a:rPr lang="en-US"/>
              <a:t>312</a:t>
            </a:fld>
            <a:endParaRPr lang="en-US"/>
          </a:p>
        </p:txBody>
      </p:sp>
    </p:spTree>
  </p:cSld>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Random</a:t>
            </a:r>
            <a:r>
              <a:rPr/>
              <a:t> </a:t>
            </a:r>
            <a:r>
              <a:rPr/>
              <a:t>assignment</a:t>
            </a:r>
            <a:r>
              <a:rPr/>
              <a:t> </a:t>
            </a:r>
            <a:r>
              <a:rPr/>
              <a:t>assures</a:t>
            </a:r>
            <a:r>
              <a:rPr/>
              <a:t> </a:t>
            </a:r>
            <a:r>
              <a:rPr/>
              <a:t>equivalence</a:t>
            </a:r>
            <a:r>
              <a:rPr/>
              <a:t> </a:t>
            </a:r>
            <a:r>
              <a:rPr/>
              <a:t>of</a:t>
            </a:r>
            <a:r>
              <a:rPr/>
              <a:t> </a:t>
            </a:r>
            <a:r>
              <a:rPr/>
              <a:t>the</a:t>
            </a:r>
            <a:r>
              <a:rPr/>
              <a:t> </a:t>
            </a:r>
            <a:r>
              <a:rPr/>
              <a:t>two</a:t>
            </a:r>
            <a:r>
              <a:rPr/>
              <a:t> </a:t>
            </a:r>
            <a:r>
              <a:rPr/>
              <a:t>groups</a:t>
            </a:r>
            <a:r>
              <a:rPr/>
              <a:t> </a:t>
            </a:r>
            <a:r>
              <a:rPr/>
              <a:t>on</a:t>
            </a:r>
            <a:r>
              <a:rPr/>
              <a:t> </a:t>
            </a:r>
            <a:r>
              <a:rPr/>
              <a:t>average.</a:t>
            </a:r>
            <a:r>
              <a:rPr/>
              <a:t> </a:t>
            </a:r>
            <a:r>
              <a:rPr/>
              <a:t>A</a:t>
            </a:r>
            <a:r>
              <a:rPr/>
              <a:t> </a:t>
            </a:r>
            <a:r>
              <a:rPr/>
              <a:t>rule</a:t>
            </a:r>
            <a:r>
              <a:rPr/>
              <a:t> </a:t>
            </a:r>
            <a:r>
              <a:rPr/>
              <a:t>of</a:t>
            </a:r>
            <a:r>
              <a:rPr/>
              <a:t> </a:t>
            </a:r>
            <a:r>
              <a:rPr/>
              <a:t>thumb</a:t>
            </a:r>
            <a:r>
              <a:rPr/>
              <a:t> </a:t>
            </a:r>
            <a:r>
              <a:rPr/>
              <a:t>is</a:t>
            </a:r>
            <a:r>
              <a:rPr/>
              <a:t> </a:t>
            </a:r>
            <a:r>
              <a:rPr/>
              <a:t>30</a:t>
            </a:r>
            <a:r>
              <a:rPr/>
              <a:t> </a:t>
            </a:r>
            <a:r>
              <a:rPr/>
              <a:t>people</a:t>
            </a:r>
            <a:r>
              <a:rPr/>
              <a:t> </a:t>
            </a:r>
            <a:r>
              <a:rPr/>
              <a:t>assigned</a:t>
            </a:r>
            <a:r>
              <a:rPr/>
              <a:t> </a:t>
            </a:r>
            <a:r>
              <a:rPr/>
              <a:t>to</a:t>
            </a:r>
            <a:r>
              <a:rPr/>
              <a:t> </a:t>
            </a:r>
            <a:r>
              <a:rPr/>
              <a:t>each</a:t>
            </a:r>
            <a:r>
              <a:rPr/>
              <a:t> </a:t>
            </a:r>
            <a:r>
              <a:rPr/>
              <a:t>group</a:t>
            </a:r>
            <a:r>
              <a:rPr/>
              <a:t> </a:t>
            </a:r>
            <a:r>
              <a:rPr/>
              <a:t>should</a:t>
            </a:r>
            <a:r>
              <a:rPr/>
              <a:t> </a:t>
            </a:r>
            <a:r>
              <a:rPr/>
              <a:t>give</a:t>
            </a:r>
            <a:r>
              <a:rPr/>
              <a:t> </a:t>
            </a:r>
            <a:r>
              <a:rPr/>
              <a:t>you</a:t>
            </a:r>
            <a:r>
              <a:rPr/>
              <a:t> </a:t>
            </a:r>
            <a:r>
              <a:rPr/>
              <a:t>confidence</a:t>
            </a:r>
            <a:r>
              <a:rPr/>
              <a:t> </a:t>
            </a:r>
            <a:r>
              <a:rPr/>
              <a:t>that</a:t>
            </a:r>
            <a:r>
              <a:rPr/>
              <a:t> </a:t>
            </a:r>
            <a:r>
              <a:rPr/>
              <a:t>random</a:t>
            </a:r>
            <a:r>
              <a:rPr/>
              <a:t> </a:t>
            </a:r>
            <a:r>
              <a:rPr/>
              <a:t>assignment</a:t>
            </a:r>
            <a:r>
              <a:rPr/>
              <a:t> </a:t>
            </a:r>
            <a:r>
              <a:rPr/>
              <a:t>will</a:t>
            </a:r>
            <a:r>
              <a:rPr/>
              <a:t> </a:t>
            </a:r>
            <a:r>
              <a:rPr/>
              <a:t>assure</a:t>
            </a:r>
            <a:r>
              <a:rPr/>
              <a:t> </a:t>
            </a:r>
            <a:r>
              <a:rPr/>
              <a:t>equivalence.</a:t>
            </a:r>
            <a:r>
              <a:rPr/>
              <a:t> </a:t>
            </a:r>
            <a:r>
              <a:rPr/>
              <a:t>If</a:t>
            </a:r>
            <a:r>
              <a:rPr/>
              <a:t> </a:t>
            </a:r>
            <a:r>
              <a:rPr/>
              <a:t>you</a:t>
            </a:r>
            <a:r>
              <a:rPr/>
              <a:t> </a:t>
            </a:r>
            <a:r>
              <a:rPr/>
              <a:t>are</a:t>
            </a:r>
            <a:r>
              <a:rPr/>
              <a:t> </a:t>
            </a:r>
            <a:r>
              <a:rPr/>
              <a:t>using</a:t>
            </a:r>
            <a:r>
              <a:rPr/>
              <a:t> </a:t>
            </a:r>
            <a:r>
              <a:rPr/>
              <a:t>random</a:t>
            </a:r>
            <a:r>
              <a:rPr/>
              <a:t> </a:t>
            </a:r>
            <a:r>
              <a:rPr/>
              <a:t>assignment,</a:t>
            </a:r>
            <a:r>
              <a:rPr/>
              <a:t> </a:t>
            </a:r>
            <a:r>
              <a:rPr/>
              <a:t>you</a:t>
            </a:r>
            <a:r>
              <a:rPr/>
              <a:t> </a:t>
            </a:r>
            <a:r>
              <a:rPr/>
              <a:t>should</a:t>
            </a:r>
            <a:r>
              <a:rPr/>
              <a:t> </a:t>
            </a:r>
            <a:r>
              <a:rPr/>
              <a:t>not</a:t>
            </a:r>
            <a:r>
              <a:rPr/>
              <a:t> </a:t>
            </a:r>
            <a:r>
              <a:rPr/>
              <a:t>need</a:t>
            </a:r>
            <a:r>
              <a:rPr/>
              <a:t> </a:t>
            </a:r>
            <a:r>
              <a:rPr/>
              <a:t>to</a:t>
            </a:r>
            <a:r>
              <a:rPr/>
              <a:t> </a:t>
            </a:r>
            <a:r>
              <a:rPr/>
              <a:t>test</a:t>
            </a:r>
            <a:r>
              <a:rPr/>
              <a:t> </a:t>
            </a:r>
            <a:r>
              <a:rPr/>
              <a:t>for</a:t>
            </a:r>
            <a:r>
              <a:rPr/>
              <a:t> </a:t>
            </a:r>
            <a:r>
              <a:rPr/>
              <a:t>baseline</a:t>
            </a:r>
            <a:r>
              <a:rPr/>
              <a:t> </a:t>
            </a:r>
            <a:r>
              <a:rPr/>
              <a:t>equivalence.</a:t>
            </a:r>
            <a:r>
              <a:rPr/>
              <a:t> </a:t>
            </a:r>
            <a:r>
              <a:rPr/>
              <a:t>We</a:t>
            </a:r>
            <a:r>
              <a:rPr/>
              <a:t> </a:t>
            </a:r>
            <a:r>
              <a:rPr/>
              <a:t>feel</a:t>
            </a:r>
            <a:r>
              <a:rPr/>
              <a:t> </a:t>
            </a:r>
            <a:r>
              <a:rPr/>
              <a:t>that</a:t>
            </a:r>
            <a:r>
              <a:rPr/>
              <a:t> </a:t>
            </a:r>
            <a:r>
              <a:rPr/>
              <a:t>random</a:t>
            </a:r>
            <a:r>
              <a:rPr/>
              <a:t> </a:t>
            </a:r>
            <a:r>
              <a:rPr/>
              <a:t>assignment</a:t>
            </a:r>
            <a:r>
              <a:rPr/>
              <a:t> </a:t>
            </a:r>
            <a:r>
              <a:rPr/>
              <a:t>is</a:t>
            </a:r>
            <a:r>
              <a:rPr/>
              <a:t> </a:t>
            </a:r>
            <a:r>
              <a:rPr/>
              <a:t>the</a:t>
            </a:r>
            <a:r>
              <a:rPr/>
              <a:t> </a:t>
            </a:r>
            <a:r>
              <a:rPr/>
              <a:t>best</a:t>
            </a:r>
            <a:r>
              <a:rPr/>
              <a:t> </a:t>
            </a:r>
            <a:r>
              <a:rPr/>
              <a:t>way</a:t>
            </a:r>
            <a:r>
              <a:rPr/>
              <a:t> </a:t>
            </a:r>
            <a:r>
              <a:rPr/>
              <a:t>to</a:t>
            </a:r>
            <a:r>
              <a:rPr/>
              <a:t> </a:t>
            </a:r>
            <a:r>
              <a:rPr/>
              <a:t>achieve</a:t>
            </a:r>
            <a:r>
              <a:rPr/>
              <a:t> </a:t>
            </a:r>
            <a:r>
              <a:rPr/>
              <a:t>equivalence.</a:t>
            </a:r>
          </a:p>
          <a:p>
            <a:pPr lvl="0" marL="0" indent="0">
              <a:buNone/>
            </a:pPr>
          </a:p>
          <a:p>
            <a:pPr lvl="0" marL="0" indent="0">
              <a:buNone/>
            </a:pPr>
            <a:r>
              <a:rPr/>
              <a:t>In</a:t>
            </a:r>
            <a:r>
              <a:rPr/>
              <a:t> </a:t>
            </a:r>
            <a:r>
              <a:rPr/>
              <a:t>quasi-experimental</a:t>
            </a:r>
            <a:r>
              <a:rPr/>
              <a:t> </a:t>
            </a:r>
            <a:r>
              <a:rPr/>
              <a:t>design,</a:t>
            </a:r>
            <a:r>
              <a:rPr/>
              <a:t> </a:t>
            </a:r>
            <a:r>
              <a:rPr/>
              <a:t>you</a:t>
            </a:r>
            <a:r>
              <a:rPr/>
              <a:t> </a:t>
            </a:r>
            <a:r>
              <a:rPr/>
              <a:t>don’t</a:t>
            </a:r>
            <a:r>
              <a:rPr/>
              <a:t> </a:t>
            </a:r>
            <a:r>
              <a:rPr/>
              <a:t>have</a:t>
            </a:r>
            <a:r>
              <a:rPr/>
              <a:t> </a:t>
            </a:r>
            <a:r>
              <a:rPr/>
              <a:t>random</a:t>
            </a:r>
            <a:r>
              <a:rPr/>
              <a:t> </a:t>
            </a:r>
            <a:r>
              <a:rPr/>
              <a:t>assignment,</a:t>
            </a:r>
            <a:r>
              <a:rPr/>
              <a:t> </a:t>
            </a:r>
            <a:r>
              <a:rPr/>
              <a:t>but</a:t>
            </a:r>
            <a:r>
              <a:rPr/>
              <a:t> </a:t>
            </a:r>
            <a:r>
              <a:rPr/>
              <a:t>you</a:t>
            </a:r>
            <a:r>
              <a:rPr/>
              <a:t> </a:t>
            </a:r>
            <a:r>
              <a:rPr/>
              <a:t>can</a:t>
            </a:r>
            <a:r>
              <a:rPr/>
              <a:t> </a:t>
            </a:r>
            <a:r>
              <a:rPr/>
              <a:t>randomly</a:t>
            </a:r>
            <a:r>
              <a:rPr/>
              <a:t> </a:t>
            </a:r>
            <a:r>
              <a:rPr/>
              <a:t>assign</a:t>
            </a:r>
            <a:r>
              <a:rPr/>
              <a:t> </a:t>
            </a:r>
            <a:r>
              <a:rPr/>
              <a:t>between</a:t>
            </a:r>
            <a:r>
              <a:rPr/>
              <a:t> </a:t>
            </a:r>
            <a:r>
              <a:rPr/>
              <a:t>the</a:t>
            </a:r>
            <a:r>
              <a:rPr/>
              <a:t> </a:t>
            </a:r>
            <a:r>
              <a:rPr/>
              <a:t>two</a:t>
            </a:r>
            <a:r>
              <a:rPr/>
              <a:t> </a:t>
            </a:r>
            <a:r>
              <a:rPr/>
              <a:t>groups.</a:t>
            </a:r>
            <a:r>
              <a:rPr/>
              <a:t> </a:t>
            </a:r>
            <a:r>
              <a:rPr/>
              <a:t>You</a:t>
            </a:r>
            <a:r>
              <a:rPr/>
              <a:t> </a:t>
            </a:r>
            <a:r>
              <a:rPr/>
              <a:t>can</a:t>
            </a:r>
            <a:r>
              <a:rPr/>
              <a:t> </a:t>
            </a:r>
            <a:r>
              <a:rPr/>
              <a:t>also</a:t>
            </a:r>
            <a:r>
              <a:rPr/>
              <a:t> </a:t>
            </a:r>
            <a:r>
              <a:rPr/>
              <a:t>use</a:t>
            </a:r>
            <a:r>
              <a:rPr/>
              <a:t> </a:t>
            </a:r>
            <a:r>
              <a:rPr/>
              <a:t>matching</a:t>
            </a:r>
            <a:r>
              <a:rPr/>
              <a:t> </a:t>
            </a:r>
            <a:r>
              <a:rPr/>
              <a:t>to</a:t>
            </a:r>
            <a:r>
              <a:rPr/>
              <a:t> </a:t>
            </a:r>
            <a:r>
              <a:rPr/>
              <a:t>achieve</a:t>
            </a:r>
            <a:r>
              <a:rPr/>
              <a:t> </a:t>
            </a:r>
            <a:r>
              <a:rPr/>
              <a:t>equivalence.</a:t>
            </a:r>
            <a:r>
              <a:rPr/>
              <a:t> </a:t>
            </a:r>
            <a:r>
              <a:rPr/>
              <a:t>Finally,</a:t>
            </a:r>
            <a:r>
              <a:rPr/>
              <a:t> </a:t>
            </a:r>
            <a:r>
              <a:rPr/>
              <a:t>you</a:t>
            </a:r>
            <a:r>
              <a:rPr/>
              <a:t> </a:t>
            </a:r>
            <a:r>
              <a:rPr/>
              <a:t>can</a:t>
            </a:r>
            <a:r>
              <a:rPr/>
              <a:t> </a:t>
            </a:r>
            <a:r>
              <a:rPr/>
              <a:t>check</a:t>
            </a:r>
            <a:r>
              <a:rPr/>
              <a:t> </a:t>
            </a:r>
            <a:r>
              <a:rPr/>
              <a:t>baseline</a:t>
            </a:r>
            <a:r>
              <a:rPr/>
              <a:t> </a:t>
            </a:r>
            <a:r>
              <a:rPr/>
              <a:t>scores</a:t>
            </a:r>
            <a:r>
              <a:rPr/>
              <a:t> </a:t>
            </a:r>
            <a:r>
              <a:rPr/>
              <a:t>for</a:t>
            </a:r>
            <a:r>
              <a:rPr/>
              <a:t> </a:t>
            </a:r>
            <a:r>
              <a:rPr/>
              <a:t>equivalence.</a:t>
            </a:r>
          </a:p>
        </p:txBody>
      </p:sp>
      <p:sp>
        <p:nvSpPr>
          <p:cNvPr id="4" name="Slide Number Placeholder 3"/>
          <p:cNvSpPr>
            <a:spLocks noGrp="1"/>
          </p:cNvSpPr>
          <p:nvPr>
            <p:ph type="sldNum" sz="quarter" idx="10"/>
          </p:nvPr>
        </p:nvSpPr>
        <p:spPr/>
        <p:txBody>
          <a:bodyPr/>
          <a:lstStyle/>
          <a:p>
            <a:fld id="{18BDFEC3-8487-43E8-A154-7C12CBC1FFF2}" type="slidenum">
              <a:rPr lang="en-US"/>
              <a:t>313</a:t>
            </a:fld>
            <a:endParaRPr lang="en-US"/>
          </a:p>
        </p:txBody>
      </p:sp>
    </p:spTree>
  </p:cSld>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Since</a:t>
            </a:r>
            <a:r>
              <a:rPr/>
              <a:t> </a:t>
            </a:r>
            <a:r>
              <a:rPr/>
              <a:t>non-randomized</a:t>
            </a:r>
            <a:r>
              <a:rPr/>
              <a:t> </a:t>
            </a:r>
            <a:r>
              <a:rPr/>
              <a:t>trials</a:t>
            </a:r>
            <a:r>
              <a:rPr/>
              <a:t> </a:t>
            </a:r>
            <a:r>
              <a:rPr/>
              <a:t>have</a:t>
            </a:r>
            <a:r>
              <a:rPr/>
              <a:t> </a:t>
            </a:r>
            <a:r>
              <a:rPr/>
              <a:t>an</a:t>
            </a:r>
            <a:r>
              <a:rPr/>
              <a:t> </a:t>
            </a:r>
            <a:r>
              <a:rPr/>
              <a:t>attribute</a:t>
            </a:r>
            <a:r>
              <a:rPr/>
              <a:t> </a:t>
            </a:r>
            <a:r>
              <a:rPr/>
              <a:t>variable,</a:t>
            </a:r>
            <a:r>
              <a:rPr/>
              <a:t> </a:t>
            </a:r>
            <a:r>
              <a:rPr/>
              <a:t>you</a:t>
            </a:r>
            <a:r>
              <a:rPr/>
              <a:t> </a:t>
            </a:r>
            <a:r>
              <a:rPr/>
              <a:t>need</a:t>
            </a:r>
            <a:r>
              <a:rPr/>
              <a:t> </a:t>
            </a:r>
            <a:r>
              <a:rPr/>
              <a:t>to</a:t>
            </a:r>
            <a:r>
              <a:rPr/>
              <a:t> </a:t>
            </a:r>
            <a:r>
              <a:rPr/>
              <a:t>rely</a:t>
            </a:r>
            <a:r>
              <a:rPr/>
              <a:t> </a:t>
            </a:r>
            <a:r>
              <a:rPr/>
              <a:t>on</a:t>
            </a:r>
            <a:r>
              <a:rPr/>
              <a:t> </a:t>
            </a:r>
            <a:r>
              <a:rPr/>
              <a:t>statistical</a:t>
            </a:r>
            <a:r>
              <a:rPr/>
              <a:t> </a:t>
            </a:r>
            <a:r>
              <a:rPr/>
              <a:t>adjustment</a:t>
            </a:r>
            <a:r>
              <a:rPr/>
              <a:t> </a:t>
            </a:r>
            <a:r>
              <a:rPr/>
              <a:t>or</a:t>
            </a:r>
            <a:r>
              <a:rPr/>
              <a:t> </a:t>
            </a:r>
            <a:r>
              <a:rPr/>
              <a:t>matching.</a:t>
            </a:r>
            <a:r>
              <a:rPr/>
              <a:t> </a:t>
            </a:r>
            <a:r>
              <a:rPr/>
              <a:t>You</a:t>
            </a:r>
            <a:r>
              <a:rPr/>
              <a:t> </a:t>
            </a:r>
            <a:r>
              <a:rPr/>
              <a:t>can</a:t>
            </a:r>
            <a:r>
              <a:rPr/>
              <a:t> </a:t>
            </a:r>
            <a:r>
              <a:rPr/>
              <a:t>also</a:t>
            </a:r>
            <a:r>
              <a:rPr/>
              <a:t> </a:t>
            </a:r>
            <a:r>
              <a:rPr/>
              <a:t>check</a:t>
            </a:r>
            <a:r>
              <a:rPr/>
              <a:t> </a:t>
            </a:r>
            <a:r>
              <a:rPr/>
              <a:t>after</a:t>
            </a:r>
            <a:r>
              <a:rPr/>
              <a:t> </a:t>
            </a:r>
            <a:r>
              <a:rPr/>
              <a:t>the</a:t>
            </a:r>
            <a:r>
              <a:rPr/>
              <a:t> </a:t>
            </a:r>
            <a:r>
              <a:rPr/>
              <a:t>study</a:t>
            </a:r>
            <a:r>
              <a:rPr/>
              <a:t> </a:t>
            </a:r>
            <a:r>
              <a:rPr/>
              <a:t>for</a:t>
            </a:r>
            <a:r>
              <a:rPr/>
              <a:t> </a:t>
            </a:r>
            <a:r>
              <a:rPr/>
              <a:t>comparability.</a:t>
            </a:r>
          </a:p>
        </p:txBody>
      </p:sp>
      <p:sp>
        <p:nvSpPr>
          <p:cNvPr id="4" name="Slide Number Placeholder 3"/>
          <p:cNvSpPr>
            <a:spLocks noGrp="1"/>
          </p:cNvSpPr>
          <p:nvPr>
            <p:ph type="sldNum" sz="quarter" idx="10"/>
          </p:nvPr>
        </p:nvSpPr>
        <p:spPr/>
        <p:txBody>
          <a:bodyPr/>
          <a:lstStyle/>
          <a:p>
            <a:fld id="{18BDFEC3-8487-43E8-A154-7C12CBC1FFF2}" type="slidenum">
              <a:rPr lang="en-US"/>
              <a:t>314</a:t>
            </a:fld>
            <a:endParaRPr lang="en-US"/>
          </a:p>
        </p:txBody>
      </p:sp>
    </p:spTree>
  </p:cSld>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Equivalence</a:t>
            </a:r>
            <a:r>
              <a:rPr/>
              <a:t> </a:t>
            </a:r>
            <a:r>
              <a:rPr/>
              <a:t>when</a:t>
            </a:r>
            <a:r>
              <a:rPr/>
              <a:t> </a:t>
            </a:r>
            <a:r>
              <a:rPr/>
              <a:t>you</a:t>
            </a:r>
            <a:r>
              <a:rPr/>
              <a:t> </a:t>
            </a:r>
            <a:r>
              <a:rPr/>
              <a:t>have</a:t>
            </a:r>
            <a:r>
              <a:rPr/>
              <a:t> </a:t>
            </a:r>
            <a:r>
              <a:rPr/>
              <a:t>a</a:t>
            </a:r>
            <a:r>
              <a:rPr/>
              <a:t> </a:t>
            </a:r>
            <a:r>
              <a:rPr/>
              <a:t>continuous</a:t>
            </a:r>
            <a:r>
              <a:rPr/>
              <a:t> </a:t>
            </a:r>
            <a:r>
              <a:rPr/>
              <a:t>independent</a:t>
            </a:r>
            <a:r>
              <a:rPr/>
              <a:t> </a:t>
            </a:r>
            <a:r>
              <a:rPr/>
              <a:t>variable</a:t>
            </a:r>
            <a:r>
              <a:rPr/>
              <a:t> </a:t>
            </a:r>
            <a:r>
              <a:rPr/>
              <a:t>means</a:t>
            </a:r>
            <a:r>
              <a:rPr/>
              <a:t> </a:t>
            </a:r>
            <a:r>
              <a:rPr/>
              <a:t>that</a:t>
            </a:r>
            <a:r>
              <a:rPr/>
              <a:t> </a:t>
            </a:r>
            <a:r>
              <a:rPr/>
              <a:t>those</a:t>
            </a:r>
            <a:r>
              <a:rPr/>
              <a:t> </a:t>
            </a:r>
            <a:r>
              <a:rPr/>
              <a:t>who</a:t>
            </a:r>
            <a:r>
              <a:rPr/>
              <a:t> </a:t>
            </a:r>
            <a:r>
              <a:rPr/>
              <a:t>score</a:t>
            </a:r>
            <a:r>
              <a:rPr/>
              <a:t> </a:t>
            </a:r>
            <a:r>
              <a:rPr/>
              <a:t>high</a:t>
            </a:r>
            <a:r>
              <a:rPr/>
              <a:t> </a:t>
            </a:r>
            <a:r>
              <a:rPr/>
              <a:t>on</a:t>
            </a:r>
            <a:r>
              <a:rPr/>
              <a:t> </a:t>
            </a:r>
            <a:r>
              <a:rPr/>
              <a:t>the</a:t>
            </a:r>
            <a:r>
              <a:rPr/>
              <a:t> </a:t>
            </a:r>
            <a:r>
              <a:rPr/>
              <a:t>variable</a:t>
            </a:r>
            <a:r>
              <a:rPr/>
              <a:t> </a:t>
            </a:r>
            <a:r>
              <a:rPr/>
              <a:t>are</a:t>
            </a:r>
            <a:r>
              <a:rPr/>
              <a:t> </a:t>
            </a:r>
            <a:r>
              <a:rPr/>
              <a:t>similar</a:t>
            </a:r>
            <a:r>
              <a:rPr/>
              <a:t> </a:t>
            </a:r>
            <a:r>
              <a:rPr/>
              <a:t>to</a:t>
            </a:r>
            <a:r>
              <a:rPr/>
              <a:t> </a:t>
            </a:r>
            <a:r>
              <a:rPr/>
              <a:t>those</a:t>
            </a:r>
            <a:r>
              <a:rPr/>
              <a:t> </a:t>
            </a:r>
            <a:r>
              <a:rPr/>
              <a:t>who</a:t>
            </a:r>
            <a:r>
              <a:rPr/>
              <a:t> </a:t>
            </a:r>
            <a:r>
              <a:rPr/>
              <a:t>score</a:t>
            </a:r>
            <a:r>
              <a:rPr/>
              <a:t> </a:t>
            </a:r>
            <a:r>
              <a:rPr/>
              <a:t>low.</a:t>
            </a:r>
          </a:p>
        </p:txBody>
      </p:sp>
      <p:sp>
        <p:nvSpPr>
          <p:cNvPr id="4" name="Slide Number Placeholder 3"/>
          <p:cNvSpPr>
            <a:spLocks noGrp="1"/>
          </p:cNvSpPr>
          <p:nvPr>
            <p:ph type="sldNum" sz="quarter" idx="10"/>
          </p:nvPr>
        </p:nvSpPr>
        <p:spPr/>
        <p:txBody>
          <a:bodyPr/>
          <a:lstStyle/>
          <a:p>
            <a:fld id="{18BDFEC3-8487-43E8-A154-7C12CBC1FFF2}" type="slidenum">
              <a:rPr lang="en-US"/>
              <a:t>315</a:t>
            </a:fld>
            <a:endParaRPr lang="en-US"/>
          </a:p>
        </p:txBody>
      </p:sp>
    </p:spTree>
  </p:cSld>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Your</a:t>
            </a:r>
            <a:r>
              <a:rPr/>
              <a:t> </a:t>
            </a:r>
            <a:r>
              <a:rPr/>
              <a:t>study</a:t>
            </a:r>
            <a:r>
              <a:rPr/>
              <a:t> </a:t>
            </a:r>
            <a:r>
              <a:rPr/>
              <a:t>could</a:t>
            </a:r>
            <a:r>
              <a:rPr/>
              <a:t> </a:t>
            </a:r>
            <a:r>
              <a:rPr/>
              <a:t>be</a:t>
            </a:r>
            <a:r>
              <a:rPr/>
              <a:t> </a:t>
            </a:r>
            <a:r>
              <a:rPr/>
              <a:t>contaminated</a:t>
            </a:r>
            <a:r>
              <a:rPr/>
              <a:t> </a:t>
            </a:r>
            <a:r>
              <a:rPr/>
              <a:t>by</a:t>
            </a:r>
            <a:r>
              <a:rPr/>
              <a:t> </a:t>
            </a:r>
            <a:r>
              <a:rPr/>
              <a:t>other</a:t>
            </a:r>
            <a:r>
              <a:rPr/>
              <a:t> </a:t>
            </a:r>
            <a:r>
              <a:rPr/>
              <a:t>variables.</a:t>
            </a:r>
            <a:r>
              <a:rPr/>
              <a:t> </a:t>
            </a:r>
            <a:r>
              <a:rPr/>
              <a:t>These</a:t>
            </a:r>
            <a:r>
              <a:rPr/>
              <a:t> </a:t>
            </a:r>
            <a:r>
              <a:rPr/>
              <a:t>variables</a:t>
            </a:r>
            <a:r>
              <a:rPr/>
              <a:t> </a:t>
            </a:r>
            <a:r>
              <a:rPr/>
              <a:t>might</a:t>
            </a:r>
            <a:r>
              <a:rPr/>
              <a:t> </a:t>
            </a:r>
            <a:r>
              <a:rPr/>
              <a:t>be</a:t>
            </a:r>
            <a:r>
              <a:rPr/>
              <a:t> </a:t>
            </a:r>
            <a:r>
              <a:rPr/>
              <a:t>out</a:t>
            </a:r>
            <a:r>
              <a:rPr/>
              <a:t> </a:t>
            </a:r>
            <a:r>
              <a:rPr/>
              <a:t>of</a:t>
            </a:r>
            <a:r>
              <a:rPr/>
              <a:t> </a:t>
            </a:r>
            <a:r>
              <a:rPr/>
              <a:t>your</a:t>
            </a:r>
            <a:r>
              <a:rPr/>
              <a:t> </a:t>
            </a:r>
            <a:r>
              <a:rPr/>
              <a:t>control</a:t>
            </a:r>
            <a:r>
              <a:rPr/>
              <a:t> </a:t>
            </a:r>
            <a:r>
              <a:rPr/>
              <a:t>but</a:t>
            </a:r>
            <a:r>
              <a:rPr/>
              <a:t> </a:t>
            </a:r>
            <a:r>
              <a:rPr/>
              <a:t>which</a:t>
            </a:r>
            <a:r>
              <a:rPr/>
              <a:t> </a:t>
            </a:r>
            <a:r>
              <a:rPr/>
              <a:t>can</a:t>
            </a:r>
            <a:r>
              <a:rPr/>
              <a:t> </a:t>
            </a:r>
            <a:r>
              <a:rPr/>
              <a:t>influence</a:t>
            </a:r>
            <a:r>
              <a:rPr/>
              <a:t> </a:t>
            </a:r>
            <a:r>
              <a:rPr/>
              <a:t>the</a:t>
            </a:r>
            <a:r>
              <a:rPr/>
              <a:t> </a:t>
            </a:r>
            <a:r>
              <a:rPr/>
              <a:t>outcome.</a:t>
            </a:r>
          </a:p>
          <a:p>
            <a:pPr lvl="0" marL="0" indent="0">
              <a:buNone/>
            </a:pPr>
          </a:p>
          <a:p>
            <a:pPr lvl="0" marL="0" indent="0">
              <a:buNone/>
            </a:pPr>
            <a:r>
              <a:rPr/>
              <a:t>Contamination:</a:t>
            </a:r>
            <a:r>
              <a:rPr/>
              <a:t> </a:t>
            </a:r>
            <a:r>
              <a:rPr/>
              <a:t>people</a:t>
            </a:r>
            <a:r>
              <a:rPr/>
              <a:t> </a:t>
            </a:r>
            <a:r>
              <a:rPr/>
              <a:t>in</a:t>
            </a:r>
            <a:r>
              <a:rPr/>
              <a:t> </a:t>
            </a:r>
            <a:r>
              <a:rPr/>
              <a:t>the</a:t>
            </a:r>
            <a:r>
              <a:rPr/>
              <a:t> </a:t>
            </a:r>
            <a:r>
              <a:rPr/>
              <a:t>intervention</a:t>
            </a:r>
            <a:r>
              <a:rPr/>
              <a:t> </a:t>
            </a:r>
            <a:r>
              <a:rPr/>
              <a:t>group</a:t>
            </a:r>
            <a:r>
              <a:rPr/>
              <a:t> </a:t>
            </a:r>
            <a:r>
              <a:rPr/>
              <a:t>are</a:t>
            </a:r>
            <a:r>
              <a:rPr/>
              <a:t> </a:t>
            </a:r>
            <a:r>
              <a:rPr/>
              <a:t>friends</a:t>
            </a:r>
            <a:r>
              <a:rPr/>
              <a:t> </a:t>
            </a:r>
            <a:r>
              <a:rPr/>
              <a:t>with</a:t>
            </a:r>
            <a:r>
              <a:rPr/>
              <a:t> </a:t>
            </a:r>
            <a:r>
              <a:rPr/>
              <a:t>the</a:t>
            </a:r>
            <a:r>
              <a:rPr/>
              <a:t> </a:t>
            </a:r>
            <a:r>
              <a:rPr/>
              <a:t>control</a:t>
            </a:r>
            <a:r>
              <a:rPr/>
              <a:t> </a:t>
            </a:r>
            <a:r>
              <a:rPr/>
              <a:t>group</a:t>
            </a:r>
            <a:r>
              <a:rPr/>
              <a:t> </a:t>
            </a:r>
            <a:r>
              <a:rPr/>
              <a:t>and</a:t>
            </a:r>
            <a:r>
              <a:rPr/>
              <a:t> </a:t>
            </a:r>
            <a:r>
              <a:rPr/>
              <a:t>share</a:t>
            </a:r>
            <a:r>
              <a:rPr/>
              <a:t> </a:t>
            </a:r>
            <a:r>
              <a:rPr/>
              <a:t>information.</a:t>
            </a:r>
          </a:p>
          <a:p>
            <a:pPr lvl="0" marL="0" indent="0">
              <a:buNone/>
            </a:pPr>
          </a:p>
          <a:p>
            <a:pPr lvl="0" marL="0" indent="0">
              <a:buNone/>
            </a:pPr>
            <a:r>
              <a:rPr/>
              <a:t>The</a:t>
            </a:r>
            <a:r>
              <a:rPr/>
              <a:t> </a:t>
            </a:r>
            <a:r>
              <a:rPr/>
              <a:t>key</a:t>
            </a:r>
            <a:r>
              <a:rPr/>
              <a:t> </a:t>
            </a:r>
            <a:r>
              <a:rPr/>
              <a:t>issue</a:t>
            </a:r>
            <a:r>
              <a:rPr/>
              <a:t> </a:t>
            </a:r>
            <a:r>
              <a:rPr/>
              <a:t>is</a:t>
            </a:r>
            <a:r>
              <a:rPr/>
              <a:t> </a:t>
            </a:r>
            <a:r>
              <a:rPr/>
              <a:t>whether</a:t>
            </a:r>
            <a:r>
              <a:rPr/>
              <a:t> </a:t>
            </a:r>
            <a:r>
              <a:rPr/>
              <a:t>one</a:t>
            </a:r>
            <a:r>
              <a:rPr/>
              <a:t> </a:t>
            </a:r>
            <a:r>
              <a:rPr/>
              <a:t>group</a:t>
            </a:r>
            <a:r>
              <a:rPr/>
              <a:t> </a:t>
            </a:r>
            <a:r>
              <a:rPr/>
              <a:t>is</a:t>
            </a:r>
            <a:r>
              <a:rPr/>
              <a:t> </a:t>
            </a:r>
            <a:r>
              <a:rPr/>
              <a:t>more</a:t>
            </a:r>
            <a:r>
              <a:rPr/>
              <a:t> </a:t>
            </a:r>
            <a:r>
              <a:rPr/>
              <a:t>affected</a:t>
            </a:r>
            <a:r>
              <a:rPr/>
              <a:t> </a:t>
            </a:r>
            <a:r>
              <a:rPr/>
              <a:t>by</a:t>
            </a:r>
            <a:r>
              <a:rPr/>
              <a:t> </a:t>
            </a:r>
            <a:r>
              <a:rPr/>
              <a:t>extraneous</a:t>
            </a:r>
            <a:r>
              <a:rPr/>
              <a:t> </a:t>
            </a:r>
            <a:r>
              <a:rPr/>
              <a:t>variables.</a:t>
            </a:r>
          </a:p>
          <a:p>
            <a:pPr lvl="0" marL="0" indent="0">
              <a:buNone/>
            </a:pPr>
          </a:p>
          <a:p>
            <a:pPr lvl="0" marL="0" indent="0">
              <a:buNone/>
            </a:pPr>
            <a:r>
              <a:rPr/>
              <a:t>In</a:t>
            </a:r>
            <a:r>
              <a:rPr/>
              <a:t> </a:t>
            </a:r>
            <a:r>
              <a:rPr/>
              <a:t>a</a:t>
            </a:r>
            <a:r>
              <a:rPr/>
              <a:t> </a:t>
            </a:r>
            <a:r>
              <a:rPr/>
              <a:t>controlled</a:t>
            </a:r>
            <a:r>
              <a:rPr/>
              <a:t> </a:t>
            </a:r>
            <a:r>
              <a:rPr/>
              <a:t>setting,</a:t>
            </a:r>
            <a:r>
              <a:rPr/>
              <a:t> </a:t>
            </a:r>
            <a:r>
              <a:rPr/>
              <a:t>there</a:t>
            </a:r>
            <a:r>
              <a:rPr/>
              <a:t> </a:t>
            </a:r>
            <a:r>
              <a:rPr/>
              <a:t>are</a:t>
            </a:r>
            <a:r>
              <a:rPr/>
              <a:t> </a:t>
            </a:r>
            <a:r>
              <a:rPr/>
              <a:t>fewer</a:t>
            </a:r>
            <a:r>
              <a:rPr/>
              <a:t> </a:t>
            </a:r>
            <a:r>
              <a:rPr/>
              <a:t>extraneous</a:t>
            </a:r>
            <a:r>
              <a:rPr/>
              <a:t> </a:t>
            </a:r>
            <a:r>
              <a:rPr/>
              <a:t>variables,</a:t>
            </a:r>
            <a:r>
              <a:rPr/>
              <a:t> </a:t>
            </a:r>
            <a:r>
              <a:rPr/>
              <a:t>but</a:t>
            </a:r>
            <a:r>
              <a:rPr/>
              <a:t> </a:t>
            </a:r>
            <a:r>
              <a:rPr/>
              <a:t>this</a:t>
            </a:r>
            <a:r>
              <a:rPr/>
              <a:t> </a:t>
            </a:r>
            <a:r>
              <a:rPr/>
              <a:t>changes</a:t>
            </a:r>
            <a:r>
              <a:rPr/>
              <a:t> </a:t>
            </a:r>
            <a:r>
              <a:rPr/>
              <a:t>in</a:t>
            </a:r>
            <a:r>
              <a:rPr/>
              <a:t> </a:t>
            </a:r>
            <a:r>
              <a:rPr/>
              <a:t>a</a:t>
            </a:r>
            <a:r>
              <a:rPr/>
              <a:t> </a:t>
            </a:r>
            <a:r>
              <a:rPr/>
              <a:t>field</a:t>
            </a:r>
            <a:r>
              <a:rPr/>
              <a:t> </a:t>
            </a:r>
            <a:r>
              <a:rPr/>
              <a:t>setting.</a:t>
            </a:r>
          </a:p>
        </p:txBody>
      </p:sp>
      <p:sp>
        <p:nvSpPr>
          <p:cNvPr id="4" name="Slide Number Placeholder 3"/>
          <p:cNvSpPr>
            <a:spLocks noGrp="1"/>
          </p:cNvSpPr>
          <p:nvPr>
            <p:ph type="sldNum" sz="quarter" idx="10"/>
          </p:nvPr>
        </p:nvSpPr>
        <p:spPr/>
        <p:txBody>
          <a:bodyPr/>
          <a:lstStyle/>
          <a:p>
            <a:fld id="{18BDFEC3-8487-43E8-A154-7C12CBC1FFF2}" type="slidenum">
              <a:rPr lang="en-US"/>
              <a:t>316</a:t>
            </a:fld>
            <a:endParaRPr lang="en-US"/>
          </a:p>
        </p:txBody>
      </p:sp>
    </p:spTree>
  </p:cSld>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Internal</a:t>
            </a:r>
            <a:r>
              <a:rPr/>
              <a:t> </a:t>
            </a:r>
            <a:r>
              <a:rPr/>
              <a:t>validity</a:t>
            </a:r>
            <a:r>
              <a:rPr/>
              <a:t> </a:t>
            </a:r>
            <a:r>
              <a:rPr/>
              <a:t>is</a:t>
            </a:r>
            <a:r>
              <a:rPr/>
              <a:t> </a:t>
            </a:r>
            <a:r>
              <a:rPr/>
              <a:t>measured</a:t>
            </a:r>
            <a:r>
              <a:rPr/>
              <a:t> </a:t>
            </a:r>
            <a:r>
              <a:rPr/>
              <a:t>by</a:t>
            </a:r>
            <a:r>
              <a:rPr/>
              <a:t> </a:t>
            </a:r>
            <a:r>
              <a:rPr/>
              <a:t>whether</a:t>
            </a:r>
            <a:r>
              <a:rPr/>
              <a:t> </a:t>
            </a:r>
            <a:r>
              <a:rPr/>
              <a:t>the</a:t>
            </a:r>
            <a:r>
              <a:rPr/>
              <a:t> </a:t>
            </a:r>
            <a:r>
              <a:rPr/>
              <a:t>two</a:t>
            </a:r>
            <a:r>
              <a:rPr/>
              <a:t> </a:t>
            </a:r>
            <a:r>
              <a:rPr/>
              <a:t>dimensions</a:t>
            </a:r>
            <a:r>
              <a:rPr/>
              <a:t> </a:t>
            </a:r>
            <a:r>
              <a:rPr/>
              <a:t>are</a:t>
            </a:r>
            <a:r>
              <a:rPr/>
              <a:t> </a:t>
            </a:r>
            <a:r>
              <a:rPr/>
              <a:t>addressed.</a:t>
            </a:r>
          </a:p>
        </p:txBody>
      </p:sp>
      <p:sp>
        <p:nvSpPr>
          <p:cNvPr id="4" name="Slide Number Placeholder 3"/>
          <p:cNvSpPr>
            <a:spLocks noGrp="1"/>
          </p:cNvSpPr>
          <p:nvPr>
            <p:ph type="sldNum" sz="quarter" idx="10"/>
          </p:nvPr>
        </p:nvSpPr>
        <p:spPr/>
        <p:txBody>
          <a:bodyPr/>
          <a:lstStyle/>
          <a:p>
            <a:fld id="{18BDFEC3-8487-43E8-A154-7C12CBC1FFF2}" type="slidenum">
              <a:rPr lang="en-US"/>
              <a:t>317</a:t>
            </a:fld>
            <a:endParaRPr lang="en-US"/>
          </a:p>
        </p:txBody>
      </p:sp>
    </p:spTree>
  </p:cSld>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Figure</a:t>
            </a:r>
            <a:r>
              <a:rPr/>
              <a:t> </a:t>
            </a:r>
            <a:r>
              <a:rPr/>
              <a:t>8.2.</a:t>
            </a:r>
          </a:p>
        </p:txBody>
      </p:sp>
      <p:sp>
        <p:nvSpPr>
          <p:cNvPr id="4" name="Slide Number Placeholder 3"/>
          <p:cNvSpPr>
            <a:spLocks noGrp="1"/>
          </p:cNvSpPr>
          <p:nvPr>
            <p:ph type="sldNum" sz="quarter" idx="10"/>
          </p:nvPr>
        </p:nvSpPr>
        <p:spPr/>
        <p:txBody>
          <a:bodyPr/>
          <a:lstStyle/>
          <a:p>
            <a:fld id="{18BDFEC3-8487-43E8-A154-7C12CBC1FFF2}" type="slidenum">
              <a:rPr lang="en-US"/>
              <a:t>318</a:t>
            </a:fld>
            <a:endParaRPr lang="en-US"/>
          </a:p>
        </p:txBody>
      </p:sp>
    </p:spTree>
  </p:cSld>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Table</a:t>
            </a:r>
            <a:r>
              <a:rPr/>
              <a:t> </a:t>
            </a:r>
            <a:r>
              <a:rPr/>
              <a:t>8.1</a:t>
            </a:r>
            <a:r>
              <a:rPr/>
              <a:t> </a:t>
            </a:r>
            <a:r>
              <a:rPr/>
              <a:t>relates</a:t>
            </a:r>
            <a:r>
              <a:rPr/>
              <a:t> </a:t>
            </a:r>
            <a:r>
              <a:rPr/>
              <a:t>statistical</a:t>
            </a:r>
            <a:r>
              <a:rPr/>
              <a:t> </a:t>
            </a:r>
            <a:r>
              <a:rPr/>
              <a:t>terminology</a:t>
            </a:r>
            <a:r>
              <a:rPr/>
              <a:t> </a:t>
            </a:r>
            <a:r>
              <a:rPr/>
              <a:t>to</a:t>
            </a:r>
            <a:r>
              <a:rPr/>
              <a:t> </a:t>
            </a:r>
            <a:r>
              <a:rPr/>
              <a:t>identify</a:t>
            </a:r>
            <a:r>
              <a:rPr/>
              <a:t> </a:t>
            </a:r>
            <a:r>
              <a:rPr/>
              <a:t>threats</a:t>
            </a:r>
            <a:r>
              <a:rPr/>
              <a:t> </a:t>
            </a:r>
            <a:r>
              <a:rPr/>
              <a:t>to</a:t>
            </a:r>
            <a:r>
              <a:rPr/>
              <a:t> </a:t>
            </a:r>
            <a:r>
              <a:rPr/>
              <a:t>internal</a:t>
            </a:r>
            <a:r>
              <a:rPr/>
              <a:t> </a:t>
            </a:r>
            <a:r>
              <a:rPr/>
              <a:t>validity.</a:t>
            </a:r>
            <a:r>
              <a:rPr/>
              <a:t> </a:t>
            </a:r>
            <a:r>
              <a:rPr/>
              <a:t>This</a:t>
            </a:r>
            <a:r>
              <a:rPr/>
              <a:t> </a:t>
            </a:r>
            <a:r>
              <a:rPr/>
              <a:t>table</a:t>
            </a:r>
            <a:r>
              <a:rPr/>
              <a:t> </a:t>
            </a:r>
            <a:r>
              <a:rPr/>
              <a:t>tries</a:t>
            </a:r>
            <a:r>
              <a:rPr/>
              <a:t> </a:t>
            </a:r>
            <a:r>
              <a:rPr/>
              <a:t>to</a:t>
            </a:r>
            <a:r>
              <a:rPr/>
              <a:t> </a:t>
            </a:r>
            <a:r>
              <a:rPr/>
              <a:t>take</a:t>
            </a:r>
            <a:r>
              <a:rPr/>
              <a:t> </a:t>
            </a:r>
            <a:r>
              <a:rPr/>
              <a:t>those</a:t>
            </a:r>
            <a:r>
              <a:rPr/>
              <a:t> </a:t>
            </a:r>
            <a:r>
              <a:rPr/>
              <a:t>technical</a:t>
            </a:r>
            <a:r>
              <a:rPr/>
              <a:t> </a:t>
            </a:r>
            <a:r>
              <a:rPr/>
              <a:t>terms</a:t>
            </a:r>
            <a:r>
              <a:rPr/>
              <a:t> </a:t>
            </a:r>
            <a:r>
              <a:rPr/>
              <a:t>and</a:t>
            </a:r>
            <a:r>
              <a:rPr/>
              <a:t> </a:t>
            </a:r>
            <a:r>
              <a:rPr/>
              <a:t>express</a:t>
            </a:r>
            <a:r>
              <a:rPr/>
              <a:t> </a:t>
            </a:r>
            <a:r>
              <a:rPr/>
              <a:t>them</a:t>
            </a:r>
          </a:p>
          <a:p>
            <a:pPr lvl="0" marL="0" indent="0">
              <a:buNone/>
            </a:pPr>
          </a:p>
          <a:p>
            <a:pPr lvl="0" marL="0" indent="0">
              <a:buNone/>
            </a:pPr>
            <a:r>
              <a:rPr/>
              <a:t>Extreme</a:t>
            </a:r>
            <a:r>
              <a:rPr/>
              <a:t> </a:t>
            </a:r>
            <a:r>
              <a:rPr/>
              <a:t>groups</a:t>
            </a:r>
            <a:r>
              <a:rPr/>
              <a:t> </a:t>
            </a:r>
            <a:r>
              <a:rPr/>
              <a:t>have</a:t>
            </a:r>
            <a:r>
              <a:rPr/>
              <a:t> </a:t>
            </a:r>
            <a:r>
              <a:rPr/>
              <a:t>issues</a:t>
            </a:r>
            <a:r>
              <a:rPr/>
              <a:t> </a:t>
            </a:r>
            <a:r>
              <a:rPr/>
              <a:t>with</a:t>
            </a:r>
            <a:r>
              <a:rPr/>
              <a:t> </a:t>
            </a:r>
            <a:r>
              <a:rPr/>
              <a:t>regression</a:t>
            </a:r>
            <a:r>
              <a:rPr/>
              <a:t> </a:t>
            </a:r>
            <a:r>
              <a:rPr/>
              <a:t>to</a:t>
            </a:r>
            <a:r>
              <a:rPr/>
              <a:t> </a:t>
            </a:r>
            <a:r>
              <a:rPr/>
              <a:t>the</a:t>
            </a:r>
            <a:r>
              <a:rPr/>
              <a:t> </a:t>
            </a:r>
            <a:r>
              <a:rPr/>
              <a:t>mean.</a:t>
            </a:r>
            <a:r>
              <a:rPr/>
              <a:t> </a:t>
            </a:r>
            <a:r>
              <a:rPr/>
              <a:t>Even</a:t>
            </a:r>
            <a:r>
              <a:rPr/>
              <a:t> </a:t>
            </a:r>
            <a:r>
              <a:rPr/>
              <a:t>without</a:t>
            </a:r>
            <a:r>
              <a:rPr/>
              <a:t> </a:t>
            </a:r>
            <a:r>
              <a:rPr/>
              <a:t>any</a:t>
            </a:r>
            <a:r>
              <a:rPr/>
              <a:t> </a:t>
            </a:r>
            <a:r>
              <a:rPr/>
              <a:t>intervention,</a:t>
            </a:r>
            <a:r>
              <a:rPr/>
              <a:t> </a:t>
            </a:r>
            <a:r>
              <a:rPr/>
              <a:t>the</a:t>
            </a:r>
            <a:r>
              <a:rPr/>
              <a:t> </a:t>
            </a:r>
            <a:r>
              <a:rPr/>
              <a:t>extremities</a:t>
            </a:r>
            <a:r>
              <a:rPr/>
              <a:t> </a:t>
            </a:r>
            <a:r>
              <a:rPr/>
              <a:t>will</a:t>
            </a:r>
            <a:r>
              <a:rPr/>
              <a:t> </a:t>
            </a:r>
            <a:r>
              <a:rPr/>
              <a:t>tend</a:t>
            </a:r>
            <a:r>
              <a:rPr/>
              <a:t> </a:t>
            </a:r>
            <a:r>
              <a:rPr/>
              <a:t>to</a:t>
            </a:r>
            <a:r>
              <a:rPr/>
              <a:t> </a:t>
            </a:r>
            <a:r>
              <a:rPr/>
              <a:t>lessen.</a:t>
            </a:r>
          </a:p>
          <a:p>
            <a:pPr lvl="0" marL="0" indent="0">
              <a:buNone/>
            </a:pPr>
          </a:p>
          <a:p>
            <a:pPr lvl="0" marL="0" indent="0">
              <a:buNone/>
            </a:pPr>
            <a:r>
              <a:rPr/>
              <a:t>Dropouts</a:t>
            </a:r>
            <a:r>
              <a:rPr/>
              <a:t> </a:t>
            </a:r>
            <a:r>
              <a:rPr/>
              <a:t>or</a:t>
            </a:r>
            <a:r>
              <a:rPr/>
              <a:t> </a:t>
            </a:r>
            <a:r>
              <a:rPr/>
              <a:t>attrition</a:t>
            </a:r>
            <a:r>
              <a:rPr/>
              <a:t> </a:t>
            </a:r>
            <a:r>
              <a:rPr/>
              <a:t>means</a:t>
            </a:r>
            <a:r>
              <a:rPr/>
              <a:t> </a:t>
            </a:r>
            <a:r>
              <a:rPr/>
              <a:t>that</a:t>
            </a:r>
            <a:r>
              <a:rPr/>
              <a:t> </a:t>
            </a:r>
            <a:r>
              <a:rPr/>
              <a:t>you’ve</a:t>
            </a:r>
            <a:r>
              <a:rPr/>
              <a:t> </a:t>
            </a:r>
            <a:r>
              <a:rPr/>
              <a:t>designed</a:t>
            </a:r>
            <a:r>
              <a:rPr/>
              <a:t> </a:t>
            </a:r>
            <a:r>
              <a:rPr/>
              <a:t>a</a:t>
            </a:r>
            <a:r>
              <a:rPr/>
              <a:t> </a:t>
            </a:r>
            <a:r>
              <a:rPr/>
              <a:t>setting</a:t>
            </a:r>
            <a:r>
              <a:rPr/>
              <a:t> </a:t>
            </a:r>
            <a:r>
              <a:rPr/>
              <a:t>that</a:t>
            </a:r>
            <a:r>
              <a:rPr/>
              <a:t> </a:t>
            </a:r>
            <a:r>
              <a:rPr/>
              <a:t>is</a:t>
            </a:r>
            <a:r>
              <a:rPr/>
              <a:t> </a:t>
            </a:r>
            <a:r>
              <a:rPr/>
              <a:t>so</a:t>
            </a:r>
            <a:r>
              <a:rPr/>
              <a:t> </a:t>
            </a:r>
            <a:r>
              <a:rPr/>
              <a:t>difficult</a:t>
            </a:r>
            <a:r>
              <a:rPr/>
              <a:t> </a:t>
            </a:r>
            <a:r>
              <a:rPr/>
              <a:t>that</a:t>
            </a:r>
            <a:r>
              <a:rPr/>
              <a:t> </a:t>
            </a:r>
            <a:r>
              <a:rPr/>
              <a:t>no</a:t>
            </a:r>
            <a:r>
              <a:rPr/>
              <a:t> </a:t>
            </a:r>
            <a:r>
              <a:rPr/>
              <a:t>one</a:t>
            </a:r>
            <a:r>
              <a:rPr/>
              <a:t> </a:t>
            </a:r>
            <a:r>
              <a:rPr/>
              <a:t>can</a:t>
            </a:r>
            <a:r>
              <a:rPr/>
              <a:t> </a:t>
            </a:r>
            <a:r>
              <a:rPr/>
              <a:t>stay</a:t>
            </a:r>
            <a:r>
              <a:rPr/>
              <a:t> </a:t>
            </a:r>
            <a:r>
              <a:rPr/>
              <a:t>in.</a:t>
            </a:r>
            <a:r>
              <a:rPr/>
              <a:t> </a:t>
            </a:r>
            <a:r>
              <a:rPr/>
              <a:t>Differential</a:t>
            </a:r>
            <a:r>
              <a:rPr/>
              <a:t> </a:t>
            </a:r>
            <a:r>
              <a:rPr/>
              <a:t>attrition</a:t>
            </a:r>
            <a:r>
              <a:rPr/>
              <a:t> </a:t>
            </a:r>
            <a:r>
              <a:rPr/>
              <a:t>is</a:t>
            </a:r>
            <a:r>
              <a:rPr/>
              <a:t> </a:t>
            </a:r>
            <a:r>
              <a:rPr/>
              <a:t>especially</a:t>
            </a:r>
            <a:r>
              <a:rPr/>
              <a:t> </a:t>
            </a:r>
            <a:r>
              <a:rPr/>
              <a:t>troublesome.</a:t>
            </a:r>
          </a:p>
          <a:p>
            <a:pPr lvl="0" marL="0" indent="0">
              <a:buNone/>
            </a:pPr>
          </a:p>
          <a:p>
            <a:pPr lvl="0" marL="0" indent="0">
              <a:buNone/>
            </a:pPr>
            <a:r>
              <a:rPr/>
              <a:t>Bias</a:t>
            </a:r>
            <a:r>
              <a:rPr/>
              <a:t> </a:t>
            </a:r>
            <a:r>
              <a:rPr/>
              <a:t>in</a:t>
            </a:r>
            <a:r>
              <a:rPr/>
              <a:t> </a:t>
            </a:r>
            <a:r>
              <a:rPr/>
              <a:t>assignment</a:t>
            </a:r>
            <a:r>
              <a:rPr/>
              <a:t> </a:t>
            </a:r>
            <a:r>
              <a:rPr/>
              <a:t>occurs</a:t>
            </a:r>
            <a:r>
              <a:rPr/>
              <a:t> </a:t>
            </a:r>
            <a:r>
              <a:rPr/>
              <a:t>when</a:t>
            </a:r>
            <a:r>
              <a:rPr/>
              <a:t> </a:t>
            </a:r>
            <a:r>
              <a:rPr/>
              <a:t>patients</a:t>
            </a:r>
            <a:r>
              <a:rPr/>
              <a:t> </a:t>
            </a:r>
            <a:r>
              <a:rPr/>
              <a:t>or</a:t>
            </a:r>
            <a:r>
              <a:rPr/>
              <a:t> </a:t>
            </a:r>
            <a:r>
              <a:rPr/>
              <a:t>their</a:t>
            </a:r>
            <a:r>
              <a:rPr/>
              <a:t> </a:t>
            </a:r>
            <a:r>
              <a:rPr/>
              <a:t>physicians</a:t>
            </a:r>
            <a:r>
              <a:rPr/>
              <a:t> </a:t>
            </a:r>
            <a:r>
              <a:rPr/>
              <a:t>directly</a:t>
            </a:r>
            <a:r>
              <a:rPr/>
              <a:t> </a:t>
            </a:r>
            <a:r>
              <a:rPr/>
              <a:t>or</a:t>
            </a:r>
            <a:r>
              <a:rPr/>
              <a:t> </a:t>
            </a:r>
            <a:r>
              <a:rPr/>
              <a:t>indirectly</a:t>
            </a:r>
            <a:r>
              <a:rPr/>
              <a:t> </a:t>
            </a:r>
            <a:r>
              <a:rPr/>
              <a:t>influence</a:t>
            </a:r>
            <a:r>
              <a:rPr/>
              <a:t> </a:t>
            </a:r>
            <a:r>
              <a:rPr/>
              <a:t>the</a:t>
            </a:r>
            <a:r>
              <a:rPr/>
              <a:t> </a:t>
            </a:r>
            <a:r>
              <a:rPr/>
              <a:t>assignment.</a:t>
            </a:r>
            <a:r>
              <a:rPr/>
              <a:t> </a:t>
            </a:r>
            <a:r>
              <a:rPr/>
              <a:t>Random</a:t>
            </a:r>
            <a:r>
              <a:rPr/>
              <a:t> </a:t>
            </a:r>
            <a:r>
              <a:rPr/>
              <a:t>assignment</a:t>
            </a:r>
            <a:r>
              <a:rPr/>
              <a:t> </a:t>
            </a:r>
            <a:r>
              <a:rPr/>
              <a:t>eliminates</a:t>
            </a:r>
            <a:r>
              <a:rPr/>
              <a:t> </a:t>
            </a:r>
            <a:r>
              <a:rPr/>
              <a:t>this</a:t>
            </a:r>
            <a:r>
              <a:rPr/>
              <a:t> </a:t>
            </a:r>
            <a:r>
              <a:rPr/>
              <a:t>bias.</a:t>
            </a:r>
          </a:p>
          <a:p>
            <a:pPr lvl="0" marL="0" indent="0">
              <a:buNone/>
            </a:pPr>
          </a:p>
          <a:p>
            <a:pPr lvl="0" marL="0" indent="0">
              <a:buNone/>
            </a:pPr>
            <a:r>
              <a:rPr/>
              <a:t>Cook</a:t>
            </a:r>
            <a:r>
              <a:rPr/>
              <a:t> </a:t>
            </a:r>
            <a:r>
              <a:rPr/>
              <a:t>and</a:t>
            </a:r>
            <a:r>
              <a:rPr/>
              <a:t> </a:t>
            </a:r>
            <a:r>
              <a:rPr/>
              <a:t>Campbell.</a:t>
            </a:r>
          </a:p>
        </p:txBody>
      </p:sp>
      <p:sp>
        <p:nvSpPr>
          <p:cNvPr id="4" name="Slide Number Placeholder 3"/>
          <p:cNvSpPr>
            <a:spLocks noGrp="1"/>
          </p:cNvSpPr>
          <p:nvPr>
            <p:ph type="sldNum" sz="quarter" idx="10"/>
          </p:nvPr>
        </p:nvSpPr>
        <p:spPr/>
        <p:txBody>
          <a:bodyPr/>
          <a:lstStyle/>
          <a:p>
            <a:fld id="{18BDFEC3-8487-43E8-A154-7C12CBC1FFF2}" type="slidenum">
              <a:rPr lang="en-US"/>
              <a:t>319</a:t>
            </a:fld>
            <a:endParaRPr lang="en-US"/>
          </a:p>
        </p:txBody>
      </p:sp>
    </p:spTree>
  </p:cSld>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Here</a:t>
            </a:r>
            <a:r>
              <a:rPr/>
              <a:t> </a:t>
            </a:r>
            <a:r>
              <a:rPr/>
              <a:t>are</a:t>
            </a:r>
            <a:r>
              <a:rPr/>
              <a:t> </a:t>
            </a:r>
            <a:r>
              <a:rPr/>
              <a:t>some</a:t>
            </a:r>
            <a:r>
              <a:rPr/>
              <a:t> </a:t>
            </a:r>
            <a:r>
              <a:rPr/>
              <a:t>of</a:t>
            </a:r>
            <a:r>
              <a:rPr/>
              <a:t> </a:t>
            </a:r>
            <a:r>
              <a:rPr/>
              <a:t>the</a:t>
            </a:r>
            <a:r>
              <a:rPr/>
              <a:t> </a:t>
            </a:r>
            <a:r>
              <a:rPr/>
              <a:t>sources</a:t>
            </a:r>
            <a:r>
              <a:rPr/>
              <a:t> </a:t>
            </a:r>
            <a:r>
              <a:rPr/>
              <a:t>of</a:t>
            </a:r>
            <a:r>
              <a:rPr/>
              <a:t> </a:t>
            </a:r>
            <a:r>
              <a:rPr/>
              <a:t>extraneous</a:t>
            </a:r>
            <a:r>
              <a:rPr/>
              <a:t> </a:t>
            </a:r>
            <a:r>
              <a:rPr/>
              <a:t>variables.</a:t>
            </a:r>
          </a:p>
          <a:p>
            <a:pPr lvl="0" marL="0" indent="0">
              <a:buNone/>
            </a:pPr>
          </a:p>
          <a:p>
            <a:pPr lvl="0" marL="0" indent="0">
              <a:buNone/>
            </a:pPr>
            <a:r>
              <a:rPr/>
              <a:t>Maturation.</a:t>
            </a:r>
          </a:p>
          <a:p>
            <a:pPr lvl="0" marL="0" indent="0">
              <a:buNone/>
            </a:pPr>
          </a:p>
          <a:p>
            <a:pPr lvl="0" marL="0" indent="0">
              <a:buNone/>
            </a:pPr>
            <a:r>
              <a:rPr/>
              <a:t>History.</a:t>
            </a:r>
            <a:r>
              <a:rPr/>
              <a:t> </a:t>
            </a:r>
            <a:r>
              <a:rPr/>
              <a:t>Something</a:t>
            </a:r>
            <a:r>
              <a:rPr/>
              <a:t> </a:t>
            </a:r>
            <a:r>
              <a:rPr/>
              <a:t>that</a:t>
            </a:r>
            <a:r>
              <a:rPr/>
              <a:t> </a:t>
            </a:r>
            <a:r>
              <a:rPr/>
              <a:t>occurs</a:t>
            </a:r>
            <a:r>
              <a:rPr/>
              <a:t> </a:t>
            </a:r>
            <a:r>
              <a:rPr/>
              <a:t>between</a:t>
            </a:r>
            <a:r>
              <a:rPr/>
              <a:t> </a:t>
            </a:r>
            <a:r>
              <a:rPr/>
              <a:t>the</a:t>
            </a:r>
            <a:r>
              <a:rPr/>
              <a:t> </a:t>
            </a:r>
            <a:r>
              <a:rPr/>
              <a:t>pre</a:t>
            </a:r>
            <a:r>
              <a:rPr/>
              <a:t> </a:t>
            </a:r>
            <a:r>
              <a:rPr/>
              <a:t>and</a:t>
            </a:r>
            <a:r>
              <a:rPr/>
              <a:t> </a:t>
            </a:r>
            <a:r>
              <a:rPr/>
              <a:t>post</a:t>
            </a:r>
            <a:r>
              <a:rPr/>
              <a:t> </a:t>
            </a:r>
            <a:r>
              <a:rPr/>
              <a:t>measurements</a:t>
            </a:r>
            <a:r>
              <a:rPr/>
              <a:t> </a:t>
            </a:r>
            <a:r>
              <a:rPr/>
              <a:t>that</a:t>
            </a:r>
            <a:r>
              <a:rPr/>
              <a:t> </a:t>
            </a:r>
            <a:r>
              <a:rPr/>
              <a:t>is</a:t>
            </a:r>
            <a:r>
              <a:rPr/>
              <a:t> </a:t>
            </a:r>
            <a:r>
              <a:rPr/>
              <a:t>independent</a:t>
            </a:r>
            <a:r>
              <a:rPr/>
              <a:t> </a:t>
            </a:r>
            <a:r>
              <a:rPr/>
              <a:t>of</a:t>
            </a:r>
            <a:r>
              <a:rPr/>
              <a:t> </a:t>
            </a:r>
            <a:r>
              <a:rPr/>
              <a:t>the</a:t>
            </a:r>
            <a:r>
              <a:rPr/>
              <a:t> </a:t>
            </a:r>
            <a:r>
              <a:rPr/>
              <a:t>intervention</a:t>
            </a:r>
            <a:r>
              <a:rPr/>
              <a:t> </a:t>
            </a:r>
            <a:r>
              <a:rPr/>
              <a:t>but</a:t>
            </a:r>
            <a:r>
              <a:rPr/>
              <a:t> </a:t>
            </a:r>
            <a:r>
              <a:rPr/>
              <a:t>which</a:t>
            </a:r>
            <a:r>
              <a:rPr/>
              <a:t> </a:t>
            </a:r>
            <a:r>
              <a:rPr/>
              <a:t>can</a:t>
            </a:r>
            <a:r>
              <a:rPr/>
              <a:t> </a:t>
            </a:r>
            <a:r>
              <a:rPr/>
              <a:t>influence</a:t>
            </a:r>
            <a:r>
              <a:rPr/>
              <a:t> </a:t>
            </a:r>
            <a:r>
              <a:rPr/>
              <a:t>the</a:t>
            </a:r>
            <a:r>
              <a:rPr/>
              <a:t> </a:t>
            </a:r>
            <a:r>
              <a:rPr/>
              <a:t>outcome.</a:t>
            </a:r>
          </a:p>
          <a:p>
            <a:pPr lvl="0" marL="0" indent="0">
              <a:buNone/>
            </a:pPr>
          </a:p>
          <a:p>
            <a:pPr lvl="0" marL="0" indent="0">
              <a:buNone/>
            </a:pPr>
            <a:r>
              <a:rPr/>
              <a:t>Worry</a:t>
            </a:r>
            <a:r>
              <a:rPr/>
              <a:t> </a:t>
            </a:r>
            <a:r>
              <a:rPr/>
              <a:t>about</a:t>
            </a:r>
            <a:r>
              <a:rPr/>
              <a:t> </a:t>
            </a:r>
            <a:r>
              <a:rPr/>
              <a:t>sensitization</a:t>
            </a:r>
            <a:r>
              <a:rPr/>
              <a:t> </a:t>
            </a:r>
            <a:r>
              <a:rPr/>
              <a:t>to</a:t>
            </a:r>
            <a:r>
              <a:rPr/>
              <a:t> </a:t>
            </a:r>
            <a:r>
              <a:rPr/>
              <a:t>the</a:t>
            </a:r>
            <a:r>
              <a:rPr/>
              <a:t> </a:t>
            </a:r>
            <a:r>
              <a:rPr/>
              <a:t>issue</a:t>
            </a:r>
            <a:r>
              <a:rPr/>
              <a:t> </a:t>
            </a:r>
            <a:r>
              <a:rPr/>
              <a:t>in</a:t>
            </a:r>
            <a:r>
              <a:rPr/>
              <a:t> </a:t>
            </a:r>
            <a:r>
              <a:rPr/>
              <a:t>the</a:t>
            </a:r>
            <a:r>
              <a:rPr/>
              <a:t> </a:t>
            </a:r>
            <a:r>
              <a:rPr/>
              <a:t>baseline</a:t>
            </a:r>
            <a:r>
              <a:rPr/>
              <a:t> </a:t>
            </a:r>
            <a:r>
              <a:rPr/>
              <a:t>measurement</a:t>
            </a:r>
            <a:r>
              <a:rPr/>
              <a:t> </a:t>
            </a:r>
            <a:r>
              <a:rPr/>
              <a:t>that</a:t>
            </a:r>
            <a:r>
              <a:rPr/>
              <a:t> </a:t>
            </a:r>
            <a:r>
              <a:rPr/>
              <a:t>causes</a:t>
            </a:r>
            <a:r>
              <a:rPr/>
              <a:t> </a:t>
            </a:r>
            <a:r>
              <a:rPr/>
              <a:t>people</a:t>
            </a:r>
            <a:r>
              <a:rPr/>
              <a:t> </a:t>
            </a:r>
            <a:r>
              <a:rPr/>
              <a:t>to</a:t>
            </a:r>
            <a:r>
              <a:rPr/>
              <a:t> </a:t>
            </a:r>
            <a:r>
              <a:rPr/>
              <a:t>go</a:t>
            </a:r>
            <a:r>
              <a:rPr/>
              <a:t> </a:t>
            </a:r>
            <a:r>
              <a:rPr/>
              <a:t>out</a:t>
            </a:r>
            <a:r>
              <a:rPr/>
              <a:t> </a:t>
            </a:r>
            <a:r>
              <a:rPr/>
              <a:t>and</a:t>
            </a:r>
            <a:r>
              <a:rPr/>
              <a:t> </a:t>
            </a:r>
            <a:r>
              <a:rPr/>
              <a:t>find</a:t>
            </a:r>
            <a:r>
              <a:rPr/>
              <a:t> </a:t>
            </a:r>
            <a:r>
              <a:rPr/>
              <a:t>more.</a:t>
            </a:r>
          </a:p>
          <a:p>
            <a:pPr lvl="0" marL="0" indent="0">
              <a:buNone/>
            </a:pPr>
          </a:p>
          <a:p>
            <a:pPr lvl="0" marL="0" indent="0">
              <a:buNone/>
            </a:pPr>
            <a:r>
              <a:rPr/>
              <a:t>Long</a:t>
            </a:r>
            <a:r>
              <a:rPr/>
              <a:t> </a:t>
            </a:r>
            <a:r>
              <a:rPr/>
              <a:t>studies</a:t>
            </a:r>
            <a:r>
              <a:rPr/>
              <a:t> </a:t>
            </a:r>
            <a:r>
              <a:rPr/>
              <a:t>have</a:t>
            </a:r>
            <a:r>
              <a:rPr/>
              <a:t> </a:t>
            </a:r>
            <a:r>
              <a:rPr/>
              <a:t>problems</a:t>
            </a:r>
            <a:r>
              <a:rPr/>
              <a:t> </a:t>
            </a:r>
            <a:r>
              <a:rPr/>
              <a:t>with</a:t>
            </a:r>
            <a:r>
              <a:rPr/>
              <a:t> </a:t>
            </a:r>
            <a:r>
              <a:rPr/>
              <a:t>instrumentation</a:t>
            </a:r>
            <a:r>
              <a:rPr/>
              <a:t> </a:t>
            </a:r>
            <a:r>
              <a:rPr/>
              <a:t>or</a:t>
            </a:r>
            <a:r>
              <a:rPr/>
              <a:t> </a:t>
            </a:r>
            <a:r>
              <a:rPr/>
              <a:t>observers</a:t>
            </a:r>
            <a:r>
              <a:rPr/>
              <a:t> </a:t>
            </a:r>
            <a:r>
              <a:rPr/>
              <a:t>(e.g.,</a:t>
            </a:r>
            <a:r>
              <a:rPr/>
              <a:t> </a:t>
            </a:r>
            <a:r>
              <a:rPr/>
              <a:t>because</a:t>
            </a:r>
            <a:r>
              <a:rPr/>
              <a:t> </a:t>
            </a:r>
            <a:r>
              <a:rPr/>
              <a:t>of</a:t>
            </a:r>
            <a:r>
              <a:rPr/>
              <a:t> </a:t>
            </a:r>
            <a:r>
              <a:rPr/>
              <a:t>turnover).</a:t>
            </a:r>
          </a:p>
          <a:p>
            <a:pPr lvl="0" marL="0" indent="0">
              <a:buNone/>
            </a:pPr>
          </a:p>
          <a:p>
            <a:pPr lvl="0" marL="0" indent="0">
              <a:buNone/>
            </a:pPr>
            <a:r>
              <a:rPr/>
              <a:t>There</a:t>
            </a:r>
            <a:r>
              <a:rPr/>
              <a:t> </a:t>
            </a:r>
            <a:r>
              <a:rPr/>
              <a:t>are</a:t>
            </a:r>
            <a:r>
              <a:rPr/>
              <a:t> </a:t>
            </a:r>
            <a:r>
              <a:rPr/>
              <a:t>also</a:t>
            </a:r>
            <a:r>
              <a:rPr/>
              <a:t> </a:t>
            </a:r>
            <a:r>
              <a:rPr/>
              <a:t>combinations</a:t>
            </a:r>
            <a:r>
              <a:rPr/>
              <a:t> </a:t>
            </a:r>
            <a:r>
              <a:rPr/>
              <a:t>of</a:t>
            </a:r>
            <a:r>
              <a:rPr/>
              <a:t> </a:t>
            </a:r>
            <a:r>
              <a:rPr/>
              <a:t>these</a:t>
            </a:r>
            <a:r>
              <a:rPr/>
              <a:t> </a:t>
            </a:r>
            <a:r>
              <a:rPr/>
              <a:t>events</a:t>
            </a:r>
            <a:r>
              <a:rPr/>
              <a:t> </a:t>
            </a:r>
            <a:r>
              <a:rPr/>
              <a:t>where</a:t>
            </a:r>
            <a:r>
              <a:rPr/>
              <a:t> </a:t>
            </a:r>
            <a:r>
              <a:rPr/>
              <a:t>one</a:t>
            </a:r>
            <a:r>
              <a:rPr/>
              <a:t> </a:t>
            </a:r>
            <a:r>
              <a:rPr/>
              <a:t>magnifies</a:t>
            </a:r>
            <a:r>
              <a:rPr/>
              <a:t> </a:t>
            </a:r>
            <a:r>
              <a:rPr/>
              <a:t>the</a:t>
            </a:r>
            <a:r>
              <a:rPr/>
              <a:t> </a:t>
            </a:r>
            <a:r>
              <a:rPr/>
              <a:t>other.</a:t>
            </a:r>
          </a:p>
          <a:p>
            <a:pPr lvl="0" marL="0" indent="0">
              <a:buNone/>
            </a:pPr>
          </a:p>
          <a:p>
            <a:pPr lvl="0" marL="0" indent="0">
              <a:buNone/>
            </a:pPr>
            <a:r>
              <a:rPr/>
              <a:t>Temporal</a:t>
            </a:r>
            <a:r>
              <a:rPr/>
              <a:t> </a:t>
            </a:r>
            <a:r>
              <a:rPr/>
              <a:t>order</a:t>
            </a:r>
            <a:r>
              <a:rPr/>
              <a:t> </a:t>
            </a:r>
            <a:r>
              <a:rPr/>
              <a:t>of</a:t>
            </a:r>
            <a:r>
              <a:rPr/>
              <a:t> </a:t>
            </a:r>
            <a:r>
              <a:rPr/>
              <a:t>the</a:t>
            </a:r>
            <a:r>
              <a:rPr/>
              <a:t> </a:t>
            </a:r>
            <a:r>
              <a:rPr/>
              <a:t>variables.</a:t>
            </a:r>
            <a:r>
              <a:rPr/>
              <a:t> </a:t>
            </a:r>
            <a:r>
              <a:rPr/>
              <a:t>If</a:t>
            </a:r>
            <a:r>
              <a:rPr/>
              <a:t> </a:t>
            </a:r>
            <a:r>
              <a:rPr/>
              <a:t>you</a:t>
            </a:r>
            <a:r>
              <a:rPr/>
              <a:t> </a:t>
            </a:r>
            <a:r>
              <a:rPr/>
              <a:t>can’t</a:t>
            </a:r>
            <a:r>
              <a:rPr/>
              <a:t> </a:t>
            </a:r>
            <a:r>
              <a:rPr/>
              <a:t>assure</a:t>
            </a:r>
            <a:r>
              <a:rPr/>
              <a:t> </a:t>
            </a:r>
            <a:r>
              <a:rPr/>
              <a:t>that</a:t>
            </a:r>
            <a:r>
              <a:rPr/>
              <a:t> </a:t>
            </a:r>
            <a:r>
              <a:rPr/>
              <a:t>the</a:t>
            </a:r>
            <a:r>
              <a:rPr/>
              <a:t> </a:t>
            </a:r>
            <a:r>
              <a:rPr/>
              <a:t>independent</a:t>
            </a:r>
            <a:r>
              <a:rPr/>
              <a:t> </a:t>
            </a:r>
            <a:r>
              <a:rPr/>
              <a:t>variable</a:t>
            </a:r>
            <a:r>
              <a:rPr/>
              <a:t> </a:t>
            </a:r>
            <a:r>
              <a:rPr/>
              <a:t>occurs</a:t>
            </a:r>
            <a:r>
              <a:rPr/>
              <a:t> </a:t>
            </a:r>
            <a:r>
              <a:rPr/>
              <a:t>before</a:t>
            </a:r>
            <a:r>
              <a:rPr/>
              <a:t> </a:t>
            </a:r>
            <a:r>
              <a:rPr/>
              <a:t>the</a:t>
            </a:r>
            <a:r>
              <a:rPr/>
              <a:t> </a:t>
            </a:r>
            <a:r>
              <a:rPr/>
              <a:t>dependent</a:t>
            </a:r>
            <a:r>
              <a:rPr/>
              <a:t> </a:t>
            </a:r>
            <a:r>
              <a:rPr/>
              <a:t>variable,</a:t>
            </a:r>
            <a:r>
              <a:rPr/>
              <a:t> </a:t>
            </a:r>
            <a:r>
              <a:rPr/>
              <a:t>you</a:t>
            </a:r>
            <a:r>
              <a:rPr/>
              <a:t> </a:t>
            </a:r>
            <a:r>
              <a:rPr/>
              <a:t>can’t</a:t>
            </a:r>
            <a:r>
              <a:rPr/>
              <a:t> </a:t>
            </a:r>
            <a:r>
              <a:rPr/>
              <a:t>establish</a:t>
            </a:r>
            <a:r>
              <a:rPr/>
              <a:t> </a:t>
            </a:r>
            <a:r>
              <a:rPr/>
              <a:t>causation.</a:t>
            </a:r>
          </a:p>
        </p:txBody>
      </p:sp>
      <p:sp>
        <p:nvSpPr>
          <p:cNvPr id="4" name="Slide Number Placeholder 3"/>
          <p:cNvSpPr>
            <a:spLocks noGrp="1"/>
          </p:cNvSpPr>
          <p:nvPr>
            <p:ph type="sldNum" sz="quarter" idx="10"/>
          </p:nvPr>
        </p:nvSpPr>
        <p:spPr/>
        <p:txBody>
          <a:bodyPr/>
          <a:lstStyle/>
          <a:p>
            <a:fld id="{18BDFEC3-8487-43E8-A154-7C12CBC1FFF2}" type="slidenum">
              <a:rPr lang="en-US"/>
              <a:t>321</a:t>
            </a:fld>
            <a:endParaRPr lang="en-US"/>
          </a:p>
        </p:txBody>
      </p:sp>
    </p:spTree>
  </p:cSld>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a:t>Open</a:t>
            </a:r>
            <a:r>
              <a:rPr/>
              <a:t> </a:t>
            </a:r>
            <a:r>
              <a:rPr/>
              <a:t>ended</a:t>
            </a:r>
            <a:r>
              <a:rPr/>
              <a:t> </a:t>
            </a:r>
            <a:r>
              <a:rPr/>
              <a:t>vs</a:t>
            </a:r>
            <a:r>
              <a:rPr/>
              <a:t> </a:t>
            </a:r>
            <a:r>
              <a:rPr/>
              <a:t>Close</a:t>
            </a:r>
            <a:r>
              <a:rPr/>
              <a:t> </a:t>
            </a:r>
            <a:r>
              <a:rPr/>
              <a:t>ended</a:t>
            </a:r>
          </a:p>
          <a:p>
            <a:pPr lvl="0" marL="0" indent="0">
              <a:buNone/>
            </a:pPr>
          </a:p>
          <a:p>
            <a:pPr lvl="0" marL="0" indent="0">
              <a:buNone/>
            </a:pPr>
            <a:r>
              <a:rPr/>
              <a:t>Respective</a:t>
            </a:r>
            <a:r>
              <a:rPr/>
              <a:t> </a:t>
            </a:r>
            <a:r>
              <a:rPr/>
              <a:t>roles</a:t>
            </a:r>
            <a:r>
              <a:rPr/>
              <a:t> </a:t>
            </a:r>
            <a:r>
              <a:rPr/>
              <a:t>of</a:t>
            </a:r>
            <a:r>
              <a:rPr/>
              <a:t> </a:t>
            </a:r>
            <a:r>
              <a:rPr/>
              <a:t>open</a:t>
            </a:r>
            <a:r>
              <a:rPr/>
              <a:t> </a:t>
            </a:r>
            <a:r>
              <a:rPr/>
              <a:t>or</a:t>
            </a:r>
            <a:r>
              <a:rPr/>
              <a:t> </a:t>
            </a:r>
            <a:r>
              <a:rPr/>
              <a:t>close</a:t>
            </a:r>
            <a:r>
              <a:rPr/>
              <a:t> </a:t>
            </a:r>
            <a:r>
              <a:rPr/>
              <a:t>ended</a:t>
            </a:r>
            <a:r>
              <a:rPr/>
              <a:t> </a:t>
            </a:r>
            <a:r>
              <a:rPr/>
              <a:t>format.</a:t>
            </a:r>
            <a:r>
              <a:rPr/>
              <a:t> </a:t>
            </a:r>
            <a:r>
              <a:rPr/>
              <a:t>This</a:t>
            </a:r>
            <a:r>
              <a:rPr/>
              <a:t> </a:t>
            </a:r>
            <a:r>
              <a:rPr/>
              <a:t>is</a:t>
            </a:r>
            <a:r>
              <a:rPr/>
              <a:t> </a:t>
            </a:r>
            <a:r>
              <a:rPr/>
              <a:t>a</a:t>
            </a:r>
            <a:r>
              <a:rPr/>
              <a:t> </a:t>
            </a:r>
            <a:r>
              <a:rPr/>
              <a:t>nice</a:t>
            </a:r>
            <a:r>
              <a:rPr/>
              <a:t> </a:t>
            </a:r>
            <a:r>
              <a:rPr/>
              <a:t>guide.</a:t>
            </a:r>
          </a:p>
          <a:p>
            <a:pPr lvl="0" marL="0" indent="0">
              <a:buNone/>
            </a:pPr>
          </a:p>
          <a:p>
            <a:pPr lvl="0" marL="0" indent="0">
              <a:buNone/>
            </a:pPr>
            <a:r>
              <a:rPr/>
              <a:t>.footnote[Sim</a:t>
            </a:r>
            <a:r>
              <a:rPr/>
              <a:t> </a:t>
            </a:r>
            <a:r>
              <a:rPr/>
              <a:t>&amp;</a:t>
            </a:r>
            <a:r>
              <a:rPr/>
              <a:t> </a:t>
            </a:r>
            <a:r>
              <a:rPr/>
              <a:t>Wright,</a:t>
            </a:r>
            <a:r>
              <a:rPr/>
              <a:t> </a:t>
            </a:r>
            <a:r>
              <a:rPr/>
              <a:t>2002]</a:t>
            </a:r>
          </a:p>
        </p:txBody>
      </p:sp>
      <p:sp>
        <p:nvSpPr>
          <p:cNvPr id="4" name="Slide Number Placeholder 3"/>
          <p:cNvSpPr>
            <a:spLocks noGrp="1"/>
          </p:cNvSpPr>
          <p:nvPr>
            <p:ph type="sldNum" sz="quarter" idx="10"/>
          </p:nvPr>
        </p:nvSpPr>
        <p:spPr/>
        <p:txBody>
          <a:bodyPr/>
          <a:lstStyle/>
          <a:p>
            <a:fld id="{18BDFEC3-8487-43E8-A154-7C12CBC1FFF2}" type="slidenum">
              <a:rPr lang="en-US"/>
              <a:t>54</a:t>
            </a:fld>
            <a:endParaRPr lang="en-US"/>
          </a:p>
        </p:txBody>
      </p:sp>
    </p:spTree>
  </p:cSld>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Control</a:t>
            </a:r>
            <a:r>
              <a:rPr/>
              <a:t> </a:t>
            </a:r>
            <a:r>
              <a:rPr/>
              <a:t>group</a:t>
            </a:r>
            <a:r>
              <a:rPr/>
              <a:t> </a:t>
            </a:r>
            <a:r>
              <a:rPr/>
              <a:t>contamination.</a:t>
            </a:r>
            <a:r>
              <a:rPr/>
              <a:t> </a:t>
            </a:r>
            <a:r>
              <a:rPr/>
              <a:t>Demoralization.</a:t>
            </a:r>
          </a:p>
          <a:p>
            <a:pPr lvl="0" marL="0" indent="0">
              <a:buNone/>
            </a:pPr>
          </a:p>
          <a:p>
            <a:pPr lvl="0" marL="0" indent="0">
              <a:buNone/>
            </a:pPr>
            <a:r>
              <a:rPr/>
              <a:t>Hawthorne</a:t>
            </a:r>
            <a:r>
              <a:rPr/>
              <a:t> </a:t>
            </a:r>
            <a:r>
              <a:rPr/>
              <a:t>effect.</a:t>
            </a:r>
          </a:p>
          <a:p>
            <a:pPr lvl="0" marL="0" indent="0">
              <a:buNone/>
            </a:pPr>
          </a:p>
          <a:p>
            <a:pPr lvl="0" marL="0" indent="0">
              <a:buNone/>
            </a:pPr>
            <a:r>
              <a:rPr/>
              <a:t>Blinding</a:t>
            </a:r>
            <a:r>
              <a:rPr/>
              <a:t> </a:t>
            </a:r>
            <a:r>
              <a:rPr/>
              <a:t>helps</a:t>
            </a:r>
            <a:r>
              <a:rPr/>
              <a:t> </a:t>
            </a:r>
            <a:r>
              <a:rPr/>
              <a:t>control</a:t>
            </a:r>
            <a:r>
              <a:rPr/>
              <a:t> </a:t>
            </a:r>
            <a:r>
              <a:rPr/>
              <a:t>for</a:t>
            </a:r>
            <a:r>
              <a:rPr/>
              <a:t> </a:t>
            </a:r>
            <a:r>
              <a:rPr/>
              <a:t>expectation</a:t>
            </a:r>
            <a:r>
              <a:rPr/>
              <a:t> </a:t>
            </a:r>
            <a:r>
              <a:rPr/>
              <a:t>effects</a:t>
            </a:r>
            <a:r>
              <a:rPr/>
              <a:t> </a:t>
            </a:r>
            <a:r>
              <a:rPr/>
              <a:t>and</a:t>
            </a:r>
            <a:r>
              <a:rPr/>
              <a:t> </a:t>
            </a:r>
            <a:r>
              <a:rPr/>
              <a:t>observer</a:t>
            </a:r>
            <a:r>
              <a:rPr/>
              <a:t> </a:t>
            </a:r>
            <a:r>
              <a:rPr/>
              <a:t>bias.</a:t>
            </a:r>
          </a:p>
        </p:txBody>
      </p:sp>
      <p:sp>
        <p:nvSpPr>
          <p:cNvPr id="4" name="Slide Number Placeholder 3"/>
          <p:cNvSpPr>
            <a:spLocks noGrp="1"/>
          </p:cNvSpPr>
          <p:nvPr>
            <p:ph type="sldNum" sz="quarter" idx="10"/>
          </p:nvPr>
        </p:nvSpPr>
        <p:spPr/>
        <p:txBody>
          <a:bodyPr/>
          <a:lstStyle/>
          <a:p>
            <a:fld id="{18BDFEC3-8487-43E8-A154-7C12CBC1FFF2}" type="slidenum">
              <a:rPr lang="en-US"/>
              <a:t>322</a:t>
            </a:fld>
            <a:endParaRPr lang="en-US"/>
          </a:p>
        </p:txBody>
      </p:sp>
    </p:spTree>
  </p:cSld>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Here</a:t>
            </a:r>
            <a:r>
              <a:rPr/>
              <a:t> </a:t>
            </a:r>
            <a:r>
              <a:rPr/>
              <a:t>is</a:t>
            </a:r>
            <a:r>
              <a:rPr/>
              <a:t> </a:t>
            </a:r>
            <a:r>
              <a:rPr/>
              <a:t>figure</a:t>
            </a:r>
            <a:r>
              <a:rPr/>
              <a:t> </a:t>
            </a:r>
            <a:r>
              <a:rPr/>
              <a:t>8.1</a:t>
            </a:r>
            <a:r>
              <a:rPr/>
              <a:t> </a:t>
            </a:r>
            <a:r>
              <a:rPr/>
              <a:t>again.</a:t>
            </a:r>
            <a:r>
              <a:rPr/>
              <a:t> </a:t>
            </a:r>
            <a:r>
              <a:rPr/>
              <a:t>The</a:t>
            </a:r>
            <a:r>
              <a:rPr/>
              <a:t> </a:t>
            </a:r>
            <a:r>
              <a:rPr/>
              <a:t>next</a:t>
            </a:r>
            <a:r>
              <a:rPr/>
              <a:t> </a:t>
            </a:r>
            <a:r>
              <a:rPr/>
              <a:t>part</a:t>
            </a:r>
            <a:r>
              <a:rPr/>
              <a:t> </a:t>
            </a:r>
            <a:r>
              <a:rPr/>
              <a:t>of</a:t>
            </a:r>
            <a:r>
              <a:rPr/>
              <a:t> </a:t>
            </a:r>
            <a:r>
              <a:rPr/>
              <a:t>this</a:t>
            </a:r>
            <a:r>
              <a:rPr/>
              <a:t> </a:t>
            </a:r>
            <a:r>
              <a:rPr/>
              <a:t>lecture</a:t>
            </a:r>
            <a:r>
              <a:rPr/>
              <a:t> </a:t>
            </a:r>
            <a:r>
              <a:rPr/>
              <a:t>talks</a:t>
            </a:r>
            <a:r>
              <a:rPr/>
              <a:t> </a:t>
            </a:r>
            <a:r>
              <a:rPr/>
              <a:t>about</a:t>
            </a:r>
            <a:r>
              <a:rPr/>
              <a:t> </a:t>
            </a:r>
            <a:r>
              <a:rPr/>
              <a:t>sampling</a:t>
            </a:r>
            <a:r>
              <a:rPr/>
              <a:t> </a:t>
            </a:r>
            <a:r>
              <a:rPr/>
              <a:t>and</a:t>
            </a:r>
            <a:r>
              <a:rPr/>
              <a:t> </a:t>
            </a:r>
            <a:r>
              <a:rPr/>
              <a:t>external</a:t>
            </a:r>
            <a:r>
              <a:rPr/>
              <a:t> </a:t>
            </a:r>
            <a:r>
              <a:rPr/>
              <a:t>validity.</a:t>
            </a:r>
          </a:p>
        </p:txBody>
      </p:sp>
      <p:sp>
        <p:nvSpPr>
          <p:cNvPr id="4" name="Slide Number Placeholder 3"/>
          <p:cNvSpPr>
            <a:spLocks noGrp="1"/>
          </p:cNvSpPr>
          <p:nvPr>
            <p:ph type="sldNum" sz="quarter" idx="10"/>
          </p:nvPr>
        </p:nvSpPr>
        <p:spPr/>
        <p:txBody>
          <a:bodyPr/>
          <a:lstStyle/>
          <a:p>
            <a:fld id="{18BDFEC3-8487-43E8-A154-7C12CBC1FFF2}" type="slidenum">
              <a:rPr lang="en-US"/>
              <a:t>323</a:t>
            </a:fld>
            <a:endParaRPr lang="en-US"/>
          </a:p>
        </p:txBody>
      </p:sp>
    </p:spTree>
  </p:cSld>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Here</a:t>
            </a:r>
            <a:r>
              <a:rPr/>
              <a:t> </a:t>
            </a:r>
            <a:r>
              <a:rPr/>
              <a:t>is</a:t>
            </a:r>
            <a:r>
              <a:rPr/>
              <a:t> </a:t>
            </a:r>
            <a:r>
              <a:rPr/>
              <a:t>figure</a:t>
            </a:r>
            <a:r>
              <a:rPr/>
              <a:t> </a:t>
            </a:r>
            <a:r>
              <a:rPr/>
              <a:t>8.1</a:t>
            </a:r>
            <a:r>
              <a:rPr/>
              <a:t> </a:t>
            </a:r>
            <a:r>
              <a:rPr/>
              <a:t>again.</a:t>
            </a:r>
            <a:r>
              <a:rPr/>
              <a:t> </a:t>
            </a:r>
            <a:r>
              <a:rPr/>
              <a:t>The</a:t>
            </a:r>
            <a:r>
              <a:rPr/>
              <a:t> </a:t>
            </a:r>
            <a:r>
              <a:rPr/>
              <a:t>extent</a:t>
            </a:r>
            <a:r>
              <a:rPr/>
              <a:t> </a:t>
            </a:r>
            <a:r>
              <a:rPr/>
              <a:t>to</a:t>
            </a:r>
            <a:r>
              <a:rPr/>
              <a:t> </a:t>
            </a:r>
            <a:r>
              <a:rPr/>
              <a:t>which</a:t>
            </a:r>
            <a:r>
              <a:rPr/>
              <a:t> </a:t>
            </a:r>
            <a:r>
              <a:rPr/>
              <a:t>results</a:t>
            </a:r>
            <a:r>
              <a:rPr/>
              <a:t> </a:t>
            </a:r>
            <a:r>
              <a:rPr/>
              <a:t>will</a:t>
            </a:r>
            <a:r>
              <a:rPr/>
              <a:t> </a:t>
            </a:r>
            <a:r>
              <a:rPr/>
              <a:t>generalize.</a:t>
            </a:r>
          </a:p>
        </p:txBody>
      </p:sp>
      <p:sp>
        <p:nvSpPr>
          <p:cNvPr id="4" name="Slide Number Placeholder 3"/>
          <p:cNvSpPr>
            <a:spLocks noGrp="1"/>
          </p:cNvSpPr>
          <p:nvPr>
            <p:ph type="sldNum" sz="quarter" idx="10"/>
          </p:nvPr>
        </p:nvSpPr>
        <p:spPr/>
        <p:txBody>
          <a:bodyPr/>
          <a:lstStyle/>
          <a:p>
            <a:fld id="{18BDFEC3-8487-43E8-A154-7C12CBC1FFF2}" type="slidenum">
              <a:rPr lang="en-US"/>
              <a:t>324</a:t>
            </a:fld>
            <a:endParaRPr lang="en-US"/>
          </a:p>
        </p:txBody>
      </p:sp>
    </p:spTree>
  </p:cSld>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RQ=research</a:t>
            </a:r>
            <a:r>
              <a:rPr/>
              <a:t> </a:t>
            </a:r>
            <a:r>
              <a:rPr/>
              <a:t>question,</a:t>
            </a:r>
            <a:r>
              <a:rPr/>
              <a:t> </a:t>
            </a:r>
            <a:r>
              <a:rPr/>
              <a:t>RH=research</a:t>
            </a:r>
            <a:r>
              <a:rPr/>
              <a:t> </a:t>
            </a:r>
            <a:r>
              <a:rPr/>
              <a:t>hypothesis.</a:t>
            </a:r>
          </a:p>
        </p:txBody>
      </p:sp>
      <p:sp>
        <p:nvSpPr>
          <p:cNvPr id="4" name="Slide Number Placeholder 3"/>
          <p:cNvSpPr>
            <a:spLocks noGrp="1"/>
          </p:cNvSpPr>
          <p:nvPr>
            <p:ph type="sldNum" sz="quarter" idx="10"/>
          </p:nvPr>
        </p:nvSpPr>
        <p:spPr/>
        <p:txBody>
          <a:bodyPr/>
          <a:lstStyle/>
          <a:p>
            <a:fld id="{18BDFEC3-8487-43E8-A154-7C12CBC1FFF2}" type="slidenum">
              <a:rPr lang="en-US"/>
              <a:t>325</a:t>
            </a:fld>
            <a:endParaRPr lang="en-US"/>
          </a:p>
        </p:txBody>
      </p:sp>
    </p:spTree>
  </p:cSld>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We</a:t>
            </a:r>
            <a:r>
              <a:rPr/>
              <a:t> </a:t>
            </a:r>
            <a:r>
              <a:rPr/>
              <a:t>are</a:t>
            </a:r>
            <a:r>
              <a:rPr/>
              <a:t> </a:t>
            </a:r>
            <a:r>
              <a:rPr/>
              <a:t>talking</a:t>
            </a:r>
            <a:r>
              <a:rPr/>
              <a:t> </a:t>
            </a:r>
            <a:r>
              <a:rPr/>
              <a:t>about</a:t>
            </a:r>
            <a:r>
              <a:rPr/>
              <a:t> </a:t>
            </a:r>
            <a:r>
              <a:rPr/>
              <a:t>measurement</a:t>
            </a:r>
            <a:r>
              <a:rPr/>
              <a:t> </a:t>
            </a:r>
            <a:r>
              <a:rPr/>
              <a:t>this</a:t>
            </a:r>
            <a:r>
              <a:rPr/>
              <a:t> </a:t>
            </a:r>
            <a:r>
              <a:rPr/>
              <a:t>week.</a:t>
            </a:r>
            <a:r>
              <a:rPr/>
              <a:t> </a:t>
            </a:r>
            <a:r>
              <a:rPr/>
              <a:t>You</a:t>
            </a:r>
            <a:r>
              <a:rPr/>
              <a:t> </a:t>
            </a:r>
            <a:r>
              <a:rPr/>
              <a:t>are</a:t>
            </a:r>
            <a:r>
              <a:rPr/>
              <a:t> </a:t>
            </a:r>
            <a:r>
              <a:rPr/>
              <a:t>either</a:t>
            </a:r>
            <a:r>
              <a:rPr/>
              <a:t> </a:t>
            </a:r>
            <a:r>
              <a:rPr/>
              <a:t>taking</a:t>
            </a:r>
            <a:r>
              <a:rPr/>
              <a:t> </a:t>
            </a:r>
            <a:r>
              <a:rPr/>
              <a:t>stats</a:t>
            </a:r>
            <a:r>
              <a:rPr/>
              <a:t> </a:t>
            </a:r>
            <a:r>
              <a:rPr/>
              <a:t>or</a:t>
            </a:r>
            <a:r>
              <a:rPr/>
              <a:t> </a:t>
            </a:r>
            <a:r>
              <a:rPr/>
              <a:t>have</a:t>
            </a:r>
            <a:r>
              <a:rPr/>
              <a:t> </a:t>
            </a:r>
            <a:r>
              <a:rPr/>
              <a:t>taken</a:t>
            </a:r>
            <a:r>
              <a:rPr/>
              <a:t> </a:t>
            </a:r>
            <a:r>
              <a:rPr/>
              <a:t>it</a:t>
            </a:r>
            <a:r>
              <a:rPr/>
              <a:t> </a:t>
            </a:r>
            <a:r>
              <a:rPr/>
              <a:t>in</a:t>
            </a:r>
            <a:r>
              <a:rPr/>
              <a:t> </a:t>
            </a:r>
            <a:r>
              <a:rPr/>
              <a:t>the</a:t>
            </a:r>
            <a:r>
              <a:rPr/>
              <a:t> </a:t>
            </a:r>
            <a:r>
              <a:rPr/>
              <a:t>past.</a:t>
            </a:r>
            <a:r>
              <a:rPr/>
              <a:t> </a:t>
            </a:r>
            <a:r>
              <a:rPr/>
              <a:t>This</a:t>
            </a:r>
            <a:r>
              <a:rPr/>
              <a:t> </a:t>
            </a:r>
            <a:r>
              <a:rPr/>
              <a:t>is</a:t>
            </a:r>
            <a:r>
              <a:rPr/>
              <a:t> </a:t>
            </a:r>
            <a:r>
              <a:rPr/>
              <a:t>not</a:t>
            </a:r>
            <a:r>
              <a:rPr/>
              <a:t> </a:t>
            </a:r>
            <a:r>
              <a:rPr/>
              <a:t>a</a:t>
            </a:r>
            <a:r>
              <a:rPr/>
              <a:t> </a:t>
            </a:r>
            <a:r>
              <a:rPr/>
              <a:t>statistics</a:t>
            </a:r>
            <a:r>
              <a:rPr/>
              <a:t> </a:t>
            </a:r>
            <a:r>
              <a:rPr/>
              <a:t>class.</a:t>
            </a:r>
            <a:r>
              <a:rPr/>
              <a:t> </a:t>
            </a:r>
            <a:r>
              <a:rPr/>
              <a:t>Think</a:t>
            </a:r>
            <a:r>
              <a:rPr/>
              <a:t> </a:t>
            </a:r>
            <a:r>
              <a:rPr/>
              <a:t>about</a:t>
            </a:r>
            <a:r>
              <a:rPr/>
              <a:t> </a:t>
            </a:r>
            <a:r>
              <a:rPr/>
              <a:t>what</a:t>
            </a:r>
            <a:r>
              <a:rPr/>
              <a:t> </a:t>
            </a:r>
            <a:r>
              <a:rPr/>
              <a:t>type</a:t>
            </a:r>
            <a:r>
              <a:rPr/>
              <a:t> </a:t>
            </a:r>
            <a:r>
              <a:rPr/>
              <a:t>of</a:t>
            </a:r>
            <a:r>
              <a:rPr/>
              <a:t> </a:t>
            </a:r>
            <a:r>
              <a:rPr/>
              <a:t>variables</a:t>
            </a:r>
            <a:r>
              <a:rPr/>
              <a:t> </a:t>
            </a:r>
            <a:r>
              <a:rPr/>
              <a:t>you</a:t>
            </a:r>
            <a:r>
              <a:rPr/>
              <a:t> </a:t>
            </a:r>
            <a:r>
              <a:rPr/>
              <a:t>will</a:t>
            </a:r>
            <a:r>
              <a:rPr/>
              <a:t> </a:t>
            </a:r>
            <a:r>
              <a:rPr/>
              <a:t>collect</a:t>
            </a:r>
            <a:r>
              <a:rPr/>
              <a:t> </a:t>
            </a:r>
            <a:r>
              <a:rPr/>
              <a:t>and</a:t>
            </a:r>
            <a:r>
              <a:rPr/>
              <a:t> </a:t>
            </a:r>
            <a:r>
              <a:rPr/>
              <a:t>propose</a:t>
            </a:r>
            <a:r>
              <a:rPr/>
              <a:t> </a:t>
            </a:r>
            <a:r>
              <a:rPr/>
              <a:t>what</a:t>
            </a:r>
            <a:r>
              <a:rPr/>
              <a:t> </a:t>
            </a:r>
            <a:r>
              <a:rPr/>
              <a:t>statistical</a:t>
            </a:r>
            <a:r>
              <a:rPr/>
              <a:t> </a:t>
            </a:r>
            <a:r>
              <a:rPr/>
              <a:t>analysis.</a:t>
            </a:r>
          </a:p>
          <a:p>
            <a:pPr lvl="0" marL="0" indent="0">
              <a:buNone/>
            </a:pPr>
          </a:p>
          <a:p>
            <a:pPr lvl="0" marL="0" indent="0">
              <a:buNone/>
            </a:pPr>
            <a:r>
              <a:rPr/>
              <a:t>Your</a:t>
            </a:r>
            <a:r>
              <a:rPr/>
              <a:t> </a:t>
            </a:r>
            <a:r>
              <a:rPr/>
              <a:t>book</a:t>
            </a:r>
            <a:r>
              <a:rPr/>
              <a:t> </a:t>
            </a:r>
            <a:r>
              <a:rPr/>
              <a:t>defines</a:t>
            </a:r>
            <a:r>
              <a:rPr/>
              <a:t> </a:t>
            </a:r>
            <a:r>
              <a:rPr/>
              <a:t>it</a:t>
            </a:r>
            <a:r>
              <a:rPr/>
              <a:t> </a:t>
            </a:r>
            <a:r>
              <a:rPr/>
              <a:t>as</a:t>
            </a:r>
            <a:r>
              <a:rPr/>
              <a:t> </a:t>
            </a:r>
            <a:r>
              <a:rPr/>
              <a:t>the</a:t>
            </a:r>
            <a:r>
              <a:rPr/>
              <a:t> </a:t>
            </a:r>
            <a:r>
              <a:rPr/>
              <a:t>assignment</a:t>
            </a:r>
            <a:r>
              <a:rPr/>
              <a:t> </a:t>
            </a:r>
            <a:r>
              <a:rPr/>
              <a:t>of</a:t>
            </a:r>
            <a:r>
              <a:rPr/>
              <a:t> </a:t>
            </a:r>
            <a:r>
              <a:rPr/>
              <a:t>numbers</a:t>
            </a:r>
            <a:r>
              <a:rPr/>
              <a:t> </a:t>
            </a:r>
            <a:r>
              <a:rPr/>
              <a:t>or</a:t>
            </a:r>
            <a:r>
              <a:rPr/>
              <a:t> </a:t>
            </a:r>
            <a:r>
              <a:rPr/>
              <a:t>symbols.</a:t>
            </a:r>
            <a:r>
              <a:rPr/>
              <a:t> </a:t>
            </a:r>
            <a:r>
              <a:rPr/>
              <a:t>Notice</a:t>
            </a:r>
            <a:r>
              <a:rPr/>
              <a:t> </a:t>
            </a:r>
            <a:r>
              <a:rPr/>
              <a:t>that</a:t>
            </a:r>
            <a:r>
              <a:rPr/>
              <a:t> </a:t>
            </a:r>
            <a:r>
              <a:rPr/>
              <a:t>this</a:t>
            </a:r>
            <a:r>
              <a:rPr/>
              <a:t> </a:t>
            </a:r>
            <a:r>
              <a:rPr/>
              <a:t>takes</a:t>
            </a:r>
            <a:r>
              <a:rPr/>
              <a:t> </a:t>
            </a:r>
            <a:r>
              <a:rPr/>
              <a:t>a</a:t>
            </a:r>
            <a:r>
              <a:rPr/>
              <a:t> </a:t>
            </a:r>
            <a:r>
              <a:rPr/>
              <a:t>quantitative</a:t>
            </a:r>
            <a:r>
              <a:rPr/>
              <a:t> </a:t>
            </a:r>
            <a:r>
              <a:rPr/>
              <a:t>approach.</a:t>
            </a:r>
            <a:r>
              <a:rPr/>
              <a:t> </a:t>
            </a:r>
            <a:r>
              <a:rPr/>
              <a:t>But</a:t>
            </a:r>
            <a:r>
              <a:rPr/>
              <a:t> </a:t>
            </a:r>
            <a:r>
              <a:rPr/>
              <a:t>even</a:t>
            </a:r>
            <a:r>
              <a:rPr/>
              <a:t> </a:t>
            </a:r>
            <a:r>
              <a:rPr/>
              <a:t>in</a:t>
            </a:r>
            <a:r>
              <a:rPr/>
              <a:t> </a:t>
            </a:r>
            <a:r>
              <a:rPr/>
              <a:t>a</a:t>
            </a:r>
            <a:r>
              <a:rPr/>
              <a:t> </a:t>
            </a:r>
            <a:r>
              <a:rPr/>
              <a:t>qualitative</a:t>
            </a:r>
            <a:r>
              <a:rPr/>
              <a:t> </a:t>
            </a:r>
            <a:r>
              <a:rPr/>
              <a:t>study,</a:t>
            </a:r>
            <a:r>
              <a:rPr/>
              <a:t> </a:t>
            </a:r>
            <a:r>
              <a:rPr/>
              <a:t>you</a:t>
            </a:r>
            <a:r>
              <a:rPr/>
              <a:t> </a:t>
            </a:r>
            <a:r>
              <a:rPr/>
              <a:t>still</a:t>
            </a:r>
            <a:r>
              <a:rPr/>
              <a:t> </a:t>
            </a:r>
            <a:r>
              <a:rPr/>
              <a:t>going</a:t>
            </a:r>
            <a:r>
              <a:rPr/>
              <a:t> </a:t>
            </a:r>
            <a:r>
              <a:rPr/>
              <a:t>to</a:t>
            </a:r>
            <a:r>
              <a:rPr/>
              <a:t> </a:t>
            </a:r>
            <a:r>
              <a:rPr/>
              <a:t>want</a:t>
            </a:r>
            <a:r>
              <a:rPr/>
              <a:t> </a:t>
            </a:r>
            <a:r>
              <a:rPr/>
              <a:t>to</a:t>
            </a:r>
            <a:r>
              <a:rPr/>
              <a:t> </a:t>
            </a:r>
            <a:r>
              <a:rPr/>
              <a:t>summarize</a:t>
            </a:r>
            <a:r>
              <a:rPr/>
              <a:t> </a:t>
            </a:r>
            <a:r>
              <a:rPr/>
              <a:t>information</a:t>
            </a:r>
            <a:r>
              <a:rPr/>
              <a:t> </a:t>
            </a:r>
            <a:r>
              <a:rPr/>
              <a:t>like</a:t>
            </a:r>
            <a:r>
              <a:rPr/>
              <a:t> </a:t>
            </a:r>
            <a:r>
              <a:rPr/>
              <a:t>demographics</a:t>
            </a:r>
            <a:r>
              <a:rPr/>
              <a:t> </a:t>
            </a:r>
            <a:r>
              <a:rPr/>
              <a:t>of</a:t>
            </a:r>
            <a:r>
              <a:rPr/>
              <a:t> </a:t>
            </a:r>
            <a:r>
              <a:rPr/>
              <a:t>your</a:t>
            </a:r>
            <a:r>
              <a:rPr/>
              <a:t> </a:t>
            </a:r>
            <a:r>
              <a:rPr/>
              <a:t>sample.</a:t>
            </a:r>
            <a:r>
              <a:rPr/>
              <a:t> </a:t>
            </a:r>
            <a:r>
              <a:rPr/>
              <a:t>Describe</a:t>
            </a:r>
            <a:r>
              <a:rPr/>
              <a:t> </a:t>
            </a:r>
            <a:r>
              <a:rPr/>
              <a:t>the</a:t>
            </a:r>
            <a:r>
              <a:rPr/>
              <a:t> </a:t>
            </a:r>
            <a:r>
              <a:rPr/>
              <a:t>quality</a:t>
            </a:r>
            <a:r>
              <a:rPr/>
              <a:t> </a:t>
            </a:r>
            <a:r>
              <a:rPr/>
              <a:t>or</a:t>
            </a:r>
            <a:r>
              <a:rPr/>
              <a:t> </a:t>
            </a:r>
            <a:r>
              <a:rPr/>
              <a:t>quantity</a:t>
            </a:r>
            <a:r>
              <a:rPr/>
              <a:t> </a:t>
            </a:r>
            <a:r>
              <a:rPr/>
              <a:t>of</a:t>
            </a:r>
            <a:r>
              <a:rPr/>
              <a:t> </a:t>
            </a:r>
            <a:r>
              <a:rPr/>
              <a:t>a</a:t>
            </a:r>
            <a:r>
              <a:rPr/>
              <a:t> </a:t>
            </a:r>
            <a:r>
              <a:rPr/>
              <a:t>variable.</a:t>
            </a:r>
          </a:p>
          <a:p>
            <a:pPr lvl="0" marL="0" indent="0">
              <a:buNone/>
            </a:pPr>
          </a:p>
          <a:p>
            <a:pPr lvl="0" marL="0" indent="0">
              <a:buNone/>
            </a:pPr>
            <a:r>
              <a:rPr/>
              <a:t>There</a:t>
            </a:r>
            <a:r>
              <a:rPr/>
              <a:t> </a:t>
            </a:r>
            <a:r>
              <a:rPr/>
              <a:t>are</a:t>
            </a:r>
            <a:r>
              <a:rPr/>
              <a:t> </a:t>
            </a:r>
            <a:r>
              <a:rPr/>
              <a:t>qualitative</a:t>
            </a:r>
            <a:r>
              <a:rPr/>
              <a:t> </a:t>
            </a:r>
            <a:r>
              <a:rPr/>
              <a:t>or</a:t>
            </a:r>
            <a:r>
              <a:rPr/>
              <a:t> </a:t>
            </a:r>
            <a:r>
              <a:rPr/>
              <a:t>quantitative</a:t>
            </a:r>
            <a:r>
              <a:rPr/>
              <a:t> </a:t>
            </a:r>
            <a:r>
              <a:rPr/>
              <a:t>ways</a:t>
            </a:r>
            <a:r>
              <a:rPr/>
              <a:t> </a:t>
            </a:r>
            <a:r>
              <a:rPr/>
              <a:t>to</a:t>
            </a:r>
            <a:r>
              <a:rPr/>
              <a:t> </a:t>
            </a:r>
            <a:r>
              <a:rPr/>
              <a:t>measure</a:t>
            </a:r>
            <a:r>
              <a:rPr/>
              <a:t> </a:t>
            </a:r>
            <a:r>
              <a:rPr/>
              <a:t>things</a:t>
            </a:r>
            <a:r>
              <a:rPr/>
              <a:t> </a:t>
            </a:r>
            <a:r>
              <a:rPr/>
              <a:t>like</a:t>
            </a:r>
            <a:r>
              <a:rPr/>
              <a:t> </a:t>
            </a:r>
            <a:r>
              <a:rPr/>
              <a:t>pain.</a:t>
            </a:r>
          </a:p>
          <a:p>
            <a:pPr lvl="0" marL="0" indent="0">
              <a:buNone/>
            </a:pPr>
          </a:p>
          <a:p>
            <a:pPr lvl="0" marL="0" indent="0">
              <a:buNone/>
            </a:pPr>
            <a:r>
              <a:rPr/>
              <a:t>We</a:t>
            </a:r>
            <a:r>
              <a:rPr/>
              <a:t> </a:t>
            </a:r>
            <a:r>
              <a:rPr/>
              <a:t>can</a:t>
            </a:r>
            <a:r>
              <a:rPr/>
              <a:t> </a:t>
            </a:r>
            <a:r>
              <a:rPr/>
              <a:t>also</a:t>
            </a:r>
            <a:r>
              <a:rPr/>
              <a:t> </a:t>
            </a:r>
            <a:r>
              <a:rPr/>
              <a:t>use</a:t>
            </a:r>
            <a:r>
              <a:rPr/>
              <a:t> </a:t>
            </a:r>
            <a:r>
              <a:rPr/>
              <a:t>measurements</a:t>
            </a:r>
            <a:r>
              <a:rPr/>
              <a:t> </a:t>
            </a:r>
            <a:r>
              <a:rPr/>
              <a:t>to</a:t>
            </a:r>
            <a:r>
              <a:rPr/>
              <a:t> </a:t>
            </a:r>
            <a:r>
              <a:rPr/>
              <a:t>make</a:t>
            </a:r>
            <a:r>
              <a:rPr/>
              <a:t> </a:t>
            </a:r>
            <a:r>
              <a:rPr/>
              <a:t>absolute</a:t>
            </a:r>
            <a:r>
              <a:rPr/>
              <a:t> </a:t>
            </a:r>
            <a:r>
              <a:rPr/>
              <a:t>decisions.</a:t>
            </a:r>
            <a:r>
              <a:rPr/>
              <a:t> </a:t>
            </a:r>
            <a:r>
              <a:rPr/>
              <a:t>Establish</a:t>
            </a:r>
            <a:r>
              <a:rPr/>
              <a:t> </a:t>
            </a:r>
            <a:r>
              <a:rPr/>
              <a:t>a</a:t>
            </a:r>
            <a:r>
              <a:rPr/>
              <a:t> </a:t>
            </a:r>
            <a:r>
              <a:rPr/>
              <a:t>cut-point.</a:t>
            </a:r>
          </a:p>
          <a:p>
            <a:pPr lvl="0" marL="0" indent="0">
              <a:buNone/>
            </a:pPr>
          </a:p>
          <a:p>
            <a:pPr lvl="0" marL="0" indent="0">
              <a:buNone/>
            </a:pPr>
            <a:r>
              <a:rPr/>
              <a:t>Conditions,</a:t>
            </a:r>
            <a:r>
              <a:rPr/>
              <a:t> </a:t>
            </a:r>
            <a:r>
              <a:rPr/>
              <a:t>distinctions.</a:t>
            </a:r>
          </a:p>
        </p:txBody>
      </p:sp>
      <p:sp>
        <p:nvSpPr>
          <p:cNvPr id="4" name="Slide Number Placeholder 3"/>
          <p:cNvSpPr>
            <a:spLocks noGrp="1"/>
          </p:cNvSpPr>
          <p:nvPr>
            <p:ph type="sldNum" sz="quarter" idx="10"/>
          </p:nvPr>
        </p:nvSpPr>
        <p:spPr/>
        <p:txBody>
          <a:bodyPr/>
          <a:lstStyle/>
          <a:p>
            <a:fld id="{18BDFEC3-8487-43E8-A154-7C12CBC1FFF2}" type="slidenum">
              <a:rPr lang="en-US"/>
              <a:t>326</a:t>
            </a:fld>
            <a:endParaRPr lang="en-US"/>
          </a:p>
        </p:txBody>
      </p:sp>
    </p:spTree>
  </p:cSld>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Value</a:t>
            </a:r>
            <a:r>
              <a:rPr/>
              <a:t> </a:t>
            </a:r>
            <a:r>
              <a:rPr/>
              <a:t>that</a:t>
            </a:r>
            <a:r>
              <a:rPr/>
              <a:t> </a:t>
            </a:r>
            <a:r>
              <a:rPr/>
              <a:t>is</a:t>
            </a:r>
            <a:r>
              <a:rPr/>
              <a:t> </a:t>
            </a:r>
            <a:r>
              <a:rPr/>
              <a:t>assigned</a:t>
            </a:r>
            <a:r>
              <a:rPr/>
              <a:t> </a:t>
            </a:r>
            <a:r>
              <a:rPr/>
              <a:t>can</a:t>
            </a:r>
            <a:r>
              <a:rPr/>
              <a:t> </a:t>
            </a:r>
            <a:r>
              <a:rPr/>
              <a:t>take</a:t>
            </a:r>
            <a:r>
              <a:rPr/>
              <a:t> </a:t>
            </a:r>
            <a:r>
              <a:rPr/>
              <a:t>on</a:t>
            </a:r>
            <a:r>
              <a:rPr/>
              <a:t> </a:t>
            </a:r>
            <a:r>
              <a:rPr/>
              <a:t>any</a:t>
            </a:r>
            <a:r>
              <a:rPr/>
              <a:t> </a:t>
            </a:r>
            <a:r>
              <a:rPr/>
              <a:t>value.</a:t>
            </a:r>
            <a:r>
              <a:rPr/>
              <a:t> </a:t>
            </a:r>
            <a:r>
              <a:rPr/>
              <a:t>Preciseness</a:t>
            </a:r>
            <a:r>
              <a:rPr/>
              <a:t> </a:t>
            </a:r>
            <a:r>
              <a:rPr/>
              <a:t>is</a:t>
            </a:r>
            <a:r>
              <a:rPr/>
              <a:t> </a:t>
            </a:r>
            <a:r>
              <a:rPr/>
              <a:t>dependent</a:t>
            </a:r>
            <a:r>
              <a:rPr/>
              <a:t> </a:t>
            </a:r>
            <a:r>
              <a:rPr/>
              <a:t>on</a:t>
            </a:r>
            <a:r>
              <a:rPr/>
              <a:t> </a:t>
            </a:r>
            <a:r>
              <a:rPr/>
              <a:t>the</a:t>
            </a:r>
            <a:r>
              <a:rPr/>
              <a:t> </a:t>
            </a:r>
            <a:r>
              <a:rPr/>
              <a:t>device</a:t>
            </a:r>
            <a:r>
              <a:rPr/>
              <a:t> </a:t>
            </a:r>
            <a:r>
              <a:rPr/>
              <a:t>used</a:t>
            </a:r>
            <a:r>
              <a:rPr/>
              <a:t> </a:t>
            </a:r>
            <a:r>
              <a:rPr/>
              <a:t>to</a:t>
            </a:r>
            <a:r>
              <a:rPr/>
              <a:t> </a:t>
            </a:r>
            <a:r>
              <a:rPr/>
              <a:t>collect</a:t>
            </a:r>
            <a:r>
              <a:rPr/>
              <a:t> </a:t>
            </a:r>
            <a:r>
              <a:rPr/>
              <a:t>the</a:t>
            </a:r>
            <a:r>
              <a:rPr/>
              <a:t> </a:t>
            </a:r>
            <a:r>
              <a:rPr/>
              <a:t>measurement.</a:t>
            </a:r>
            <a:r>
              <a:rPr/>
              <a:t> </a:t>
            </a:r>
            <a:r>
              <a:rPr/>
              <a:t>It</a:t>
            </a:r>
            <a:r>
              <a:rPr/>
              <a:t> </a:t>
            </a:r>
            <a:r>
              <a:rPr/>
              <a:t>could</a:t>
            </a:r>
            <a:r>
              <a:rPr/>
              <a:t> </a:t>
            </a:r>
            <a:r>
              <a:rPr/>
              <a:t>be</a:t>
            </a:r>
            <a:r>
              <a:rPr/>
              <a:t> </a:t>
            </a:r>
            <a:r>
              <a:rPr/>
              <a:t>the</a:t>
            </a:r>
            <a:r>
              <a:rPr/>
              <a:t> </a:t>
            </a:r>
            <a:r>
              <a:rPr/>
              <a:t>precision</a:t>
            </a:r>
            <a:r>
              <a:rPr/>
              <a:t> </a:t>
            </a:r>
            <a:r>
              <a:rPr/>
              <a:t>of</a:t>
            </a:r>
            <a:r>
              <a:rPr/>
              <a:t> </a:t>
            </a:r>
            <a:r>
              <a:rPr/>
              <a:t>a</a:t>
            </a:r>
            <a:r>
              <a:rPr/>
              <a:t> </a:t>
            </a:r>
            <a:r>
              <a:rPr/>
              <a:t>laser</a:t>
            </a:r>
            <a:r>
              <a:rPr/>
              <a:t> </a:t>
            </a:r>
            <a:r>
              <a:rPr/>
              <a:t>versus</a:t>
            </a:r>
            <a:r>
              <a:rPr/>
              <a:t> </a:t>
            </a:r>
            <a:r>
              <a:rPr/>
              <a:t>a</a:t>
            </a:r>
            <a:r>
              <a:rPr/>
              <a:t> </a:t>
            </a:r>
            <a:r>
              <a:rPr/>
              <a:t>cruder</a:t>
            </a:r>
            <a:r>
              <a:rPr/>
              <a:t> </a:t>
            </a:r>
            <a:r>
              <a:rPr/>
              <a:t>measure.</a:t>
            </a:r>
            <a:r>
              <a:rPr/>
              <a:t> </a:t>
            </a:r>
            <a:r>
              <a:rPr/>
              <a:t>Precision</a:t>
            </a:r>
            <a:r>
              <a:rPr/>
              <a:t> </a:t>
            </a:r>
            <a:r>
              <a:rPr/>
              <a:t>should</a:t>
            </a:r>
            <a:r>
              <a:rPr/>
              <a:t> </a:t>
            </a:r>
            <a:r>
              <a:rPr/>
              <a:t>be</a:t>
            </a:r>
            <a:r>
              <a:rPr/>
              <a:t> </a:t>
            </a:r>
            <a:r>
              <a:rPr/>
              <a:t>appropriate</a:t>
            </a:r>
            <a:r>
              <a:rPr/>
              <a:t> </a:t>
            </a:r>
            <a:r>
              <a:rPr/>
              <a:t>to</a:t>
            </a:r>
            <a:r>
              <a:rPr/>
              <a:t> </a:t>
            </a:r>
            <a:r>
              <a:rPr/>
              <a:t>what</a:t>
            </a:r>
            <a:r>
              <a:rPr/>
              <a:t> </a:t>
            </a:r>
            <a:r>
              <a:rPr/>
              <a:t>you</a:t>
            </a:r>
            <a:r>
              <a:rPr/>
              <a:t> </a:t>
            </a:r>
            <a:r>
              <a:rPr/>
              <a:t>are</a:t>
            </a:r>
            <a:r>
              <a:rPr/>
              <a:t> </a:t>
            </a:r>
            <a:r>
              <a:rPr/>
              <a:t>trying</a:t>
            </a:r>
            <a:r>
              <a:rPr/>
              <a:t> </a:t>
            </a:r>
            <a:r>
              <a:rPr/>
              <a:t>to</a:t>
            </a:r>
            <a:r>
              <a:rPr/>
              <a:t> </a:t>
            </a:r>
            <a:r>
              <a:rPr/>
              <a:t>get</a:t>
            </a:r>
            <a:r>
              <a:rPr/>
              <a:t> </a:t>
            </a:r>
            <a:r>
              <a:rPr/>
              <a:t>at.</a:t>
            </a:r>
            <a:r>
              <a:rPr/>
              <a:t> </a:t>
            </a:r>
            <a:r>
              <a:rPr/>
              <a:t>Lack</a:t>
            </a:r>
            <a:r>
              <a:rPr/>
              <a:t> </a:t>
            </a:r>
            <a:r>
              <a:rPr/>
              <a:t>precision</a:t>
            </a:r>
            <a:r>
              <a:rPr/>
              <a:t> </a:t>
            </a:r>
            <a:r>
              <a:rPr/>
              <a:t>does</a:t>
            </a:r>
            <a:r>
              <a:rPr/>
              <a:t> </a:t>
            </a:r>
            <a:r>
              <a:rPr/>
              <a:t>not</a:t>
            </a:r>
            <a:r>
              <a:rPr/>
              <a:t> </a:t>
            </a:r>
            <a:r>
              <a:rPr/>
              <a:t>mean</a:t>
            </a:r>
            <a:r>
              <a:rPr/>
              <a:t> </a:t>
            </a:r>
            <a:r>
              <a:rPr/>
              <a:t>that</a:t>
            </a:r>
            <a:r>
              <a:rPr/>
              <a:t> </a:t>
            </a:r>
            <a:r>
              <a:rPr/>
              <a:t>your</a:t>
            </a:r>
            <a:r>
              <a:rPr/>
              <a:t> </a:t>
            </a:r>
            <a:r>
              <a:rPr/>
              <a:t>results</a:t>
            </a:r>
            <a:r>
              <a:rPr/>
              <a:t> </a:t>
            </a:r>
            <a:r>
              <a:rPr/>
              <a:t>are</a:t>
            </a:r>
            <a:r>
              <a:rPr/>
              <a:t> </a:t>
            </a:r>
            <a:r>
              <a:rPr/>
              <a:t>not</a:t>
            </a:r>
            <a:r>
              <a:rPr/>
              <a:t> </a:t>
            </a:r>
            <a:r>
              <a:rPr/>
              <a:t>continuous.</a:t>
            </a:r>
            <a:r>
              <a:rPr/>
              <a:t> </a:t>
            </a:r>
            <a:r>
              <a:rPr/>
              <a:t>If</a:t>
            </a:r>
            <a:r>
              <a:rPr/>
              <a:t> </a:t>
            </a:r>
            <a:r>
              <a:rPr/>
              <a:t>you</a:t>
            </a:r>
            <a:r>
              <a:rPr/>
              <a:t> </a:t>
            </a:r>
            <a:r>
              <a:rPr/>
              <a:t>round</a:t>
            </a:r>
            <a:r>
              <a:rPr/>
              <a:t> </a:t>
            </a:r>
            <a:r>
              <a:rPr/>
              <a:t>to</a:t>
            </a:r>
            <a:r>
              <a:rPr/>
              <a:t> </a:t>
            </a:r>
            <a:r>
              <a:rPr/>
              <a:t>the</a:t>
            </a:r>
            <a:r>
              <a:rPr/>
              <a:t> </a:t>
            </a:r>
            <a:r>
              <a:rPr/>
              <a:t>nearest</a:t>
            </a:r>
            <a:r>
              <a:rPr/>
              <a:t> </a:t>
            </a:r>
            <a:r>
              <a:rPr/>
              <a:t>inch,</a:t>
            </a:r>
            <a:r>
              <a:rPr/>
              <a:t> </a:t>
            </a:r>
            <a:r>
              <a:rPr/>
              <a:t>you</a:t>
            </a:r>
            <a:r>
              <a:rPr/>
              <a:t> </a:t>
            </a:r>
            <a:r>
              <a:rPr/>
              <a:t>still</a:t>
            </a:r>
            <a:r>
              <a:rPr/>
              <a:t> </a:t>
            </a:r>
            <a:r>
              <a:rPr/>
              <a:t>are</a:t>
            </a:r>
            <a:r>
              <a:rPr/>
              <a:t> </a:t>
            </a:r>
            <a:r>
              <a:rPr/>
              <a:t>measuring</a:t>
            </a:r>
            <a:r>
              <a:rPr/>
              <a:t> </a:t>
            </a:r>
            <a:r>
              <a:rPr/>
              <a:t>an</a:t>
            </a:r>
            <a:r>
              <a:rPr/>
              <a:t> </a:t>
            </a:r>
            <a:r>
              <a:rPr/>
              <a:t>underlying</a:t>
            </a:r>
            <a:r>
              <a:rPr/>
              <a:t> </a:t>
            </a:r>
            <a:r>
              <a:rPr/>
              <a:t>construct</a:t>
            </a:r>
            <a:r>
              <a:rPr/>
              <a:t> </a:t>
            </a:r>
            <a:r>
              <a:rPr/>
              <a:t>that</a:t>
            </a:r>
            <a:r>
              <a:rPr/>
              <a:t> </a:t>
            </a:r>
            <a:r>
              <a:rPr/>
              <a:t>can</a:t>
            </a:r>
            <a:r>
              <a:rPr/>
              <a:t> </a:t>
            </a:r>
            <a:r>
              <a:rPr/>
              <a:t>take</a:t>
            </a:r>
            <a:r>
              <a:rPr/>
              <a:t> </a:t>
            </a:r>
            <a:r>
              <a:rPr/>
              <a:t>on</a:t>
            </a:r>
            <a:r>
              <a:rPr/>
              <a:t> </a:t>
            </a:r>
            <a:r>
              <a:rPr/>
              <a:t>more</a:t>
            </a:r>
            <a:r>
              <a:rPr/>
              <a:t> </a:t>
            </a:r>
            <a:r>
              <a:rPr/>
              <a:t>precision.</a:t>
            </a:r>
            <a:r>
              <a:rPr/>
              <a:t> </a:t>
            </a:r>
            <a:r>
              <a:rPr/>
              <a:t>Example</a:t>
            </a:r>
            <a:r>
              <a:rPr/>
              <a:t> </a:t>
            </a:r>
            <a:r>
              <a:rPr/>
              <a:t>is</a:t>
            </a:r>
            <a:r>
              <a:rPr/>
              <a:t> </a:t>
            </a:r>
            <a:r>
              <a:rPr/>
              <a:t>blood</a:t>
            </a:r>
            <a:r>
              <a:rPr/>
              <a:t> </a:t>
            </a:r>
            <a:r>
              <a:rPr/>
              <a:t>pressure,</a:t>
            </a:r>
            <a:r>
              <a:rPr/>
              <a:t> </a:t>
            </a:r>
            <a:r>
              <a:rPr/>
              <a:t>interbeat</a:t>
            </a:r>
            <a:r>
              <a:rPr/>
              <a:t> </a:t>
            </a:r>
            <a:r>
              <a:rPr/>
              <a:t>interval,</a:t>
            </a:r>
            <a:r>
              <a:rPr/>
              <a:t> </a:t>
            </a:r>
            <a:r>
              <a:rPr/>
              <a:t>where</a:t>
            </a:r>
            <a:r>
              <a:rPr/>
              <a:t> </a:t>
            </a:r>
            <a:r>
              <a:rPr/>
              <a:t>rounding</a:t>
            </a:r>
            <a:r>
              <a:rPr/>
              <a:t> </a:t>
            </a:r>
            <a:r>
              <a:rPr/>
              <a:t>is</a:t>
            </a:r>
            <a:r>
              <a:rPr/>
              <a:t> </a:t>
            </a:r>
            <a:r>
              <a:rPr/>
              <a:t>done</a:t>
            </a:r>
            <a:r>
              <a:rPr/>
              <a:t> </a:t>
            </a:r>
            <a:r>
              <a:rPr/>
              <a:t>but</a:t>
            </a:r>
            <a:r>
              <a:rPr/>
              <a:t> </a:t>
            </a:r>
            <a:r>
              <a:rPr/>
              <a:t>it</a:t>
            </a:r>
            <a:r>
              <a:rPr/>
              <a:t> </a:t>
            </a:r>
            <a:r>
              <a:rPr/>
              <a:t>still</a:t>
            </a:r>
            <a:r>
              <a:rPr/>
              <a:t> </a:t>
            </a:r>
            <a:r>
              <a:rPr/>
              <a:t>represents</a:t>
            </a:r>
            <a:r>
              <a:rPr/>
              <a:t> </a:t>
            </a:r>
            <a:r>
              <a:rPr/>
              <a:t>a</a:t>
            </a:r>
            <a:r>
              <a:rPr/>
              <a:t> </a:t>
            </a:r>
            <a:r>
              <a:rPr/>
              <a:t>continuous</a:t>
            </a:r>
            <a:r>
              <a:rPr/>
              <a:t> </a:t>
            </a:r>
            <a:r>
              <a:rPr/>
              <a:t>variable.</a:t>
            </a:r>
          </a:p>
          <a:p>
            <a:pPr lvl="0" marL="0" indent="0">
              <a:buNone/>
            </a:pPr>
          </a:p>
          <a:p>
            <a:pPr lvl="0" marL="0" indent="0">
              <a:buNone/>
            </a:pPr>
            <a:r>
              <a:rPr/>
              <a:t>Discrete</a:t>
            </a:r>
            <a:r>
              <a:rPr/>
              <a:t> </a:t>
            </a:r>
            <a:r>
              <a:rPr/>
              <a:t>values</a:t>
            </a:r>
            <a:r>
              <a:rPr/>
              <a:t> </a:t>
            </a:r>
            <a:r>
              <a:rPr/>
              <a:t>because</a:t>
            </a:r>
            <a:r>
              <a:rPr/>
              <a:t> </a:t>
            </a:r>
            <a:r>
              <a:rPr/>
              <a:t>of</a:t>
            </a:r>
            <a:r>
              <a:rPr/>
              <a:t> </a:t>
            </a:r>
            <a:r>
              <a:rPr/>
              <a:t>rounding,</a:t>
            </a:r>
            <a:r>
              <a:rPr/>
              <a:t> </a:t>
            </a:r>
            <a:r>
              <a:rPr/>
              <a:t>using</a:t>
            </a:r>
            <a:r>
              <a:rPr/>
              <a:t> </a:t>
            </a:r>
            <a:r>
              <a:rPr/>
              <a:t>counts,</a:t>
            </a:r>
            <a:r>
              <a:rPr/>
              <a:t> </a:t>
            </a:r>
            <a:r>
              <a:rPr/>
              <a:t>or</a:t>
            </a:r>
            <a:r>
              <a:rPr/>
              <a:t> </a:t>
            </a:r>
            <a:r>
              <a:rPr/>
              <a:t>a</a:t>
            </a:r>
            <a:r>
              <a:rPr/>
              <a:t> </a:t>
            </a:r>
            <a:r>
              <a:rPr/>
              <a:t>limited</a:t>
            </a:r>
            <a:r>
              <a:rPr/>
              <a:t> </a:t>
            </a:r>
            <a:r>
              <a:rPr/>
              <a:t>number</a:t>
            </a:r>
            <a:r>
              <a:rPr/>
              <a:t> </a:t>
            </a:r>
            <a:r>
              <a:rPr/>
              <a:t>of</a:t>
            </a:r>
            <a:r>
              <a:rPr/>
              <a:t> </a:t>
            </a:r>
            <a:r>
              <a:rPr/>
              <a:t>categories.</a:t>
            </a:r>
            <a:r>
              <a:rPr/>
              <a:t> </a:t>
            </a:r>
            <a:r>
              <a:rPr/>
              <a:t>As</a:t>
            </a:r>
            <a:r>
              <a:rPr/>
              <a:t> </a:t>
            </a:r>
            <a:r>
              <a:rPr/>
              <a:t>long</a:t>
            </a:r>
            <a:r>
              <a:rPr/>
              <a:t> </a:t>
            </a:r>
            <a:r>
              <a:rPr/>
              <a:t>as</a:t>
            </a:r>
            <a:r>
              <a:rPr/>
              <a:t> </a:t>
            </a:r>
            <a:r>
              <a:rPr/>
              <a:t>it</a:t>
            </a:r>
            <a:r>
              <a:rPr/>
              <a:t> </a:t>
            </a:r>
            <a:r>
              <a:rPr/>
              <a:t>represents</a:t>
            </a:r>
            <a:r>
              <a:rPr/>
              <a:t> </a:t>
            </a:r>
            <a:r>
              <a:rPr/>
              <a:t>an</a:t>
            </a:r>
            <a:r>
              <a:rPr/>
              <a:t> </a:t>
            </a:r>
            <a:r>
              <a:rPr/>
              <a:t>underlying</a:t>
            </a:r>
            <a:r>
              <a:rPr/>
              <a:t> </a:t>
            </a:r>
            <a:r>
              <a:rPr/>
              <a:t>construct,</a:t>
            </a:r>
            <a:r>
              <a:rPr/>
              <a:t> </a:t>
            </a:r>
            <a:r>
              <a:rPr/>
              <a:t>consider</a:t>
            </a:r>
            <a:r>
              <a:rPr/>
              <a:t> </a:t>
            </a:r>
            <a:r>
              <a:rPr/>
              <a:t>it</a:t>
            </a:r>
            <a:r>
              <a:rPr/>
              <a:t> </a:t>
            </a:r>
            <a:r>
              <a:rPr/>
              <a:t>as</a:t>
            </a:r>
            <a:r>
              <a:rPr/>
              <a:t> </a:t>
            </a:r>
            <a:r>
              <a:rPr/>
              <a:t>continuous.</a:t>
            </a:r>
          </a:p>
        </p:txBody>
      </p:sp>
      <p:sp>
        <p:nvSpPr>
          <p:cNvPr id="4" name="Slide Number Placeholder 3"/>
          <p:cNvSpPr>
            <a:spLocks noGrp="1"/>
          </p:cNvSpPr>
          <p:nvPr>
            <p:ph type="sldNum" sz="quarter" idx="10"/>
          </p:nvPr>
        </p:nvSpPr>
        <p:spPr/>
        <p:txBody>
          <a:bodyPr/>
          <a:lstStyle/>
          <a:p>
            <a:fld id="{18BDFEC3-8487-43E8-A154-7C12CBC1FFF2}" type="slidenum">
              <a:rPr lang="en-US"/>
              <a:t>327</a:t>
            </a:fld>
            <a:endParaRPr lang="en-US"/>
          </a:p>
        </p:txBody>
      </p:sp>
    </p:spTree>
  </p:cSld>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A</a:t>
            </a:r>
            <a:r>
              <a:rPr/>
              <a:t> </a:t>
            </a:r>
            <a:r>
              <a:rPr/>
              <a:t>survey</a:t>
            </a:r>
            <a:r>
              <a:rPr/>
              <a:t> </a:t>
            </a:r>
            <a:r>
              <a:rPr/>
              <a:t>or</a:t>
            </a:r>
            <a:r>
              <a:rPr/>
              <a:t> </a:t>
            </a:r>
            <a:r>
              <a:rPr/>
              <a:t>scale</a:t>
            </a:r>
            <a:r>
              <a:rPr/>
              <a:t> </a:t>
            </a:r>
            <a:r>
              <a:rPr/>
              <a:t>to</a:t>
            </a:r>
            <a:r>
              <a:rPr/>
              <a:t> </a:t>
            </a:r>
            <a:r>
              <a:rPr/>
              <a:t>get</a:t>
            </a:r>
            <a:r>
              <a:rPr/>
              <a:t> </a:t>
            </a:r>
            <a:r>
              <a:rPr/>
              <a:t>at</a:t>
            </a:r>
            <a:r>
              <a:rPr/>
              <a:t> </a:t>
            </a:r>
            <a:r>
              <a:rPr/>
              <a:t>depression,</a:t>
            </a:r>
            <a:r>
              <a:rPr/>
              <a:t> </a:t>
            </a:r>
            <a:r>
              <a:rPr/>
              <a:t>pain,</a:t>
            </a:r>
            <a:r>
              <a:rPr/>
              <a:t> </a:t>
            </a:r>
            <a:r>
              <a:rPr/>
              <a:t>those</a:t>
            </a:r>
            <a:r>
              <a:rPr/>
              <a:t> </a:t>
            </a:r>
            <a:r>
              <a:rPr/>
              <a:t>kind</a:t>
            </a:r>
            <a:r>
              <a:rPr/>
              <a:t> </a:t>
            </a:r>
            <a:r>
              <a:rPr/>
              <a:t>of</a:t>
            </a:r>
            <a:r>
              <a:rPr/>
              <a:t> </a:t>
            </a:r>
            <a:r>
              <a:rPr/>
              <a:t>things.</a:t>
            </a:r>
            <a:r>
              <a:rPr/>
              <a:t> </a:t>
            </a:r>
            <a:r>
              <a:rPr/>
              <a:t>These</a:t>
            </a:r>
            <a:r>
              <a:rPr/>
              <a:t> </a:t>
            </a:r>
            <a:r>
              <a:rPr/>
              <a:t>are</a:t>
            </a:r>
            <a:r>
              <a:rPr/>
              <a:t> </a:t>
            </a:r>
            <a:r>
              <a:rPr/>
              <a:t>abstract</a:t>
            </a:r>
            <a:r>
              <a:rPr/>
              <a:t> </a:t>
            </a:r>
            <a:r>
              <a:rPr/>
              <a:t>variables.</a:t>
            </a:r>
          </a:p>
          <a:p>
            <a:pPr lvl="0" marL="0" indent="0">
              <a:buNone/>
            </a:pPr>
          </a:p>
          <a:p>
            <a:pPr lvl="0" marL="0" indent="0">
              <a:buNone/>
            </a:pPr>
            <a:r>
              <a:rPr/>
              <a:t>Bottom</a:t>
            </a:r>
            <a:r>
              <a:rPr/>
              <a:t> </a:t>
            </a:r>
            <a:r>
              <a:rPr/>
              <a:t>line</a:t>
            </a:r>
            <a:r>
              <a:rPr/>
              <a:t> </a:t>
            </a:r>
            <a:r>
              <a:rPr/>
              <a:t>is</a:t>
            </a:r>
            <a:r>
              <a:rPr/>
              <a:t> </a:t>
            </a:r>
            <a:r>
              <a:rPr/>
              <a:t>to</a:t>
            </a:r>
            <a:r>
              <a:rPr/>
              <a:t> </a:t>
            </a:r>
            <a:r>
              <a:rPr/>
              <a:t>define</a:t>
            </a:r>
            <a:r>
              <a:rPr/>
              <a:t> </a:t>
            </a:r>
            <a:r>
              <a:rPr/>
              <a:t>and</a:t>
            </a:r>
            <a:r>
              <a:rPr/>
              <a:t> </a:t>
            </a:r>
            <a:r>
              <a:rPr/>
              <a:t>operationalize</a:t>
            </a:r>
            <a:r>
              <a:rPr/>
              <a:t> </a:t>
            </a:r>
            <a:r>
              <a:rPr/>
              <a:t>how</a:t>
            </a:r>
            <a:r>
              <a:rPr/>
              <a:t> </a:t>
            </a:r>
            <a:r>
              <a:rPr/>
              <a:t>you</a:t>
            </a:r>
            <a:r>
              <a:rPr/>
              <a:t> </a:t>
            </a:r>
            <a:r>
              <a:rPr/>
              <a:t>measure</a:t>
            </a:r>
            <a:r>
              <a:rPr/>
              <a:t> </a:t>
            </a:r>
            <a:r>
              <a:rPr/>
              <a:t>something.</a:t>
            </a:r>
            <a:r>
              <a:rPr/>
              <a:t> </a:t>
            </a:r>
            <a:r>
              <a:rPr/>
              <a:t>It’s</a:t>
            </a:r>
            <a:r>
              <a:rPr/>
              <a:t> </a:t>
            </a:r>
            <a:r>
              <a:rPr/>
              <a:t>easy</a:t>
            </a:r>
            <a:r>
              <a:rPr/>
              <a:t> </a:t>
            </a:r>
            <a:r>
              <a:rPr/>
              <a:t>to</a:t>
            </a:r>
            <a:r>
              <a:rPr/>
              <a:t> </a:t>
            </a:r>
            <a:r>
              <a:rPr/>
              <a:t>say</a:t>
            </a:r>
            <a:r>
              <a:rPr/>
              <a:t> </a:t>
            </a:r>
            <a:r>
              <a:rPr/>
              <a:t>something</a:t>
            </a:r>
            <a:r>
              <a:rPr/>
              <a:t> </a:t>
            </a:r>
            <a:r>
              <a:rPr/>
              <a:t>like</a:t>
            </a:r>
            <a:r>
              <a:rPr/>
              <a:t> </a:t>
            </a:r>
            <a:r>
              <a:rPr/>
              <a:t>quality</a:t>
            </a:r>
            <a:r>
              <a:rPr/>
              <a:t> </a:t>
            </a:r>
            <a:r>
              <a:rPr/>
              <a:t>of</a:t>
            </a:r>
            <a:r>
              <a:rPr/>
              <a:t> </a:t>
            </a:r>
            <a:r>
              <a:rPr/>
              <a:t>life</a:t>
            </a:r>
            <a:r>
              <a:rPr/>
              <a:t> </a:t>
            </a:r>
            <a:r>
              <a:rPr/>
              <a:t>but</a:t>
            </a:r>
            <a:r>
              <a:rPr/>
              <a:t> </a:t>
            </a:r>
            <a:r>
              <a:rPr/>
              <a:t>you</a:t>
            </a:r>
            <a:r>
              <a:rPr/>
              <a:t> </a:t>
            </a:r>
            <a:r>
              <a:rPr/>
              <a:t>have</a:t>
            </a:r>
            <a:r>
              <a:rPr/>
              <a:t> </a:t>
            </a:r>
            <a:r>
              <a:rPr/>
              <a:t>to</a:t>
            </a:r>
            <a:r>
              <a:rPr/>
              <a:t> </a:t>
            </a:r>
            <a:r>
              <a:rPr/>
              <a:t>pin</a:t>
            </a:r>
            <a:r>
              <a:rPr/>
              <a:t> </a:t>
            </a:r>
            <a:r>
              <a:rPr/>
              <a:t>this</a:t>
            </a:r>
            <a:r>
              <a:rPr/>
              <a:t> </a:t>
            </a:r>
            <a:r>
              <a:rPr/>
              <a:t>down</a:t>
            </a:r>
            <a:r>
              <a:rPr/>
              <a:t> </a:t>
            </a:r>
            <a:r>
              <a:rPr/>
              <a:t>and</a:t>
            </a:r>
            <a:r>
              <a:rPr/>
              <a:t> </a:t>
            </a:r>
            <a:r>
              <a:rPr/>
              <a:t>establish</a:t>
            </a:r>
            <a:r>
              <a:rPr/>
              <a:t> </a:t>
            </a:r>
            <a:r>
              <a:rPr/>
              <a:t>measurement</a:t>
            </a:r>
            <a:r>
              <a:rPr/>
              <a:t> </a:t>
            </a:r>
            <a:r>
              <a:rPr/>
              <a:t>validity.</a:t>
            </a:r>
            <a:r>
              <a:rPr/>
              <a:t> </a:t>
            </a:r>
            <a:r>
              <a:rPr/>
              <a:t>Consistency</a:t>
            </a:r>
            <a:r>
              <a:rPr/>
              <a:t> </a:t>
            </a:r>
            <a:r>
              <a:rPr/>
              <a:t>is</a:t>
            </a:r>
            <a:r>
              <a:rPr/>
              <a:t> </a:t>
            </a:r>
            <a:r>
              <a:rPr/>
              <a:t>important</a:t>
            </a:r>
            <a:r>
              <a:rPr/>
              <a:t> </a:t>
            </a:r>
            <a:r>
              <a:rPr/>
              <a:t>to</a:t>
            </a:r>
            <a:r>
              <a:rPr/>
              <a:t> </a:t>
            </a:r>
            <a:r>
              <a:rPr/>
              <a:t>avoid</a:t>
            </a:r>
            <a:r>
              <a:rPr/>
              <a:t> </a:t>
            </a:r>
            <a:r>
              <a:rPr/>
              <a:t>measurement</a:t>
            </a:r>
            <a:r>
              <a:rPr/>
              <a:t> </a:t>
            </a:r>
            <a:r>
              <a:rPr/>
              <a:t>bias.</a:t>
            </a:r>
          </a:p>
          <a:p>
            <a:pPr lvl="0" marL="0" indent="0">
              <a:buNone/>
            </a:pPr>
          </a:p>
          <a:p>
            <a:pPr lvl="0" marL="0" indent="0">
              <a:buNone/>
            </a:pPr>
            <a:r>
              <a:rPr/>
              <a:t>Even</a:t>
            </a:r>
            <a:r>
              <a:rPr/>
              <a:t> </a:t>
            </a:r>
            <a:r>
              <a:rPr/>
              <a:t>for</a:t>
            </a:r>
            <a:r>
              <a:rPr/>
              <a:t> </a:t>
            </a:r>
            <a:r>
              <a:rPr/>
              <a:t>pretty</a:t>
            </a:r>
            <a:r>
              <a:rPr/>
              <a:t> </a:t>
            </a:r>
            <a:r>
              <a:rPr/>
              <a:t>obvious</a:t>
            </a:r>
            <a:r>
              <a:rPr/>
              <a:t> </a:t>
            </a:r>
            <a:r>
              <a:rPr/>
              <a:t>values</a:t>
            </a:r>
            <a:r>
              <a:rPr/>
              <a:t> </a:t>
            </a:r>
            <a:r>
              <a:rPr/>
              <a:t>like</a:t>
            </a:r>
            <a:r>
              <a:rPr/>
              <a:t> </a:t>
            </a:r>
            <a:r>
              <a:rPr/>
              <a:t>blood</a:t>
            </a:r>
            <a:r>
              <a:rPr/>
              <a:t> </a:t>
            </a:r>
            <a:r>
              <a:rPr/>
              <a:t>pressure,</a:t>
            </a:r>
            <a:r>
              <a:rPr/>
              <a:t> </a:t>
            </a:r>
            <a:r>
              <a:rPr/>
              <a:t>there</a:t>
            </a:r>
            <a:r>
              <a:rPr/>
              <a:t> </a:t>
            </a:r>
            <a:r>
              <a:rPr/>
              <a:t>are</a:t>
            </a:r>
            <a:r>
              <a:rPr/>
              <a:t> </a:t>
            </a:r>
            <a:r>
              <a:rPr/>
              <a:t>different</a:t>
            </a:r>
            <a:r>
              <a:rPr/>
              <a:t> </a:t>
            </a:r>
            <a:r>
              <a:rPr/>
              <a:t>ways</a:t>
            </a:r>
            <a:r>
              <a:rPr/>
              <a:t> </a:t>
            </a:r>
            <a:r>
              <a:rPr/>
              <a:t>to</a:t>
            </a:r>
            <a:r>
              <a:rPr/>
              <a:t> </a:t>
            </a:r>
            <a:r>
              <a:rPr/>
              <a:t>measure</a:t>
            </a:r>
            <a:r>
              <a:rPr/>
              <a:t> </a:t>
            </a:r>
            <a:r>
              <a:rPr/>
              <a:t>and</a:t>
            </a:r>
            <a:r>
              <a:rPr/>
              <a:t> </a:t>
            </a:r>
            <a:r>
              <a:rPr/>
              <a:t>you</a:t>
            </a:r>
            <a:r>
              <a:rPr/>
              <a:t> </a:t>
            </a:r>
            <a:r>
              <a:rPr/>
              <a:t>need</a:t>
            </a:r>
            <a:r>
              <a:rPr/>
              <a:t> </a:t>
            </a:r>
            <a:r>
              <a:rPr/>
              <a:t>to</a:t>
            </a:r>
            <a:r>
              <a:rPr/>
              <a:t> </a:t>
            </a:r>
            <a:r>
              <a:rPr/>
              <a:t>choose</a:t>
            </a:r>
            <a:r>
              <a:rPr/>
              <a:t> </a:t>
            </a:r>
            <a:r>
              <a:rPr/>
              <a:t>a</a:t>
            </a:r>
            <a:r>
              <a:rPr/>
              <a:t> </a:t>
            </a:r>
            <a:r>
              <a:rPr/>
              <a:t>single</a:t>
            </a:r>
            <a:r>
              <a:rPr/>
              <a:t> </a:t>
            </a:r>
            <a:r>
              <a:rPr/>
              <a:t>method</a:t>
            </a:r>
            <a:r>
              <a:rPr/>
              <a:t> </a:t>
            </a:r>
            <a:r>
              <a:rPr/>
              <a:t>for</a:t>
            </a:r>
            <a:r>
              <a:rPr/>
              <a:t> </a:t>
            </a:r>
            <a:r>
              <a:rPr/>
              <a:t>consistency</a:t>
            </a:r>
            <a:r>
              <a:rPr/>
              <a:t> </a:t>
            </a:r>
            <a:r>
              <a:rPr/>
              <a:t>and</a:t>
            </a:r>
            <a:r>
              <a:rPr/>
              <a:t> </a:t>
            </a:r>
            <a:r>
              <a:rPr/>
              <a:t>careful</a:t>
            </a:r>
            <a:r>
              <a:rPr/>
              <a:t> </a:t>
            </a:r>
            <a:r>
              <a:rPr/>
              <a:t>control,</a:t>
            </a:r>
            <a:r>
              <a:rPr/>
              <a:t> </a:t>
            </a:r>
            <a:r>
              <a:rPr/>
              <a:t>and</a:t>
            </a:r>
            <a:r>
              <a:rPr/>
              <a:t> </a:t>
            </a:r>
            <a:r>
              <a:rPr/>
              <a:t>when</a:t>
            </a:r>
            <a:r>
              <a:rPr/>
              <a:t> </a:t>
            </a:r>
            <a:r>
              <a:rPr/>
              <a:t>there</a:t>
            </a:r>
            <a:r>
              <a:rPr/>
              <a:t> </a:t>
            </a:r>
            <a:r>
              <a:rPr/>
              <a:t>are</a:t>
            </a:r>
            <a:r>
              <a:rPr/>
              <a:t> </a:t>
            </a:r>
            <a:r>
              <a:rPr/>
              <a:t>multiple</a:t>
            </a:r>
            <a:r>
              <a:rPr/>
              <a:t> </a:t>
            </a:r>
            <a:r>
              <a:rPr/>
              <a:t>methods,</a:t>
            </a:r>
            <a:r>
              <a:rPr/>
              <a:t> </a:t>
            </a:r>
            <a:r>
              <a:rPr/>
              <a:t>chose</a:t>
            </a:r>
            <a:r>
              <a:rPr/>
              <a:t> </a:t>
            </a:r>
            <a:r>
              <a:rPr/>
              <a:t>the</a:t>
            </a:r>
            <a:r>
              <a:rPr/>
              <a:t> </a:t>
            </a:r>
            <a:r>
              <a:rPr/>
              <a:t>method</a:t>
            </a:r>
            <a:r>
              <a:rPr/>
              <a:t> </a:t>
            </a:r>
            <a:r>
              <a:rPr/>
              <a:t>that</a:t>
            </a:r>
            <a:r>
              <a:rPr/>
              <a:t> </a:t>
            </a:r>
            <a:r>
              <a:rPr/>
              <a:t>is</a:t>
            </a:r>
            <a:r>
              <a:rPr/>
              <a:t> </a:t>
            </a:r>
            <a:r>
              <a:rPr/>
              <a:t>optimal</a:t>
            </a:r>
            <a:r>
              <a:rPr/>
              <a:t> </a:t>
            </a:r>
            <a:r>
              <a:rPr/>
              <a:t>for</a:t>
            </a:r>
            <a:r>
              <a:rPr/>
              <a:t> </a:t>
            </a:r>
            <a:r>
              <a:rPr/>
              <a:t>your</a:t>
            </a:r>
            <a:r>
              <a:rPr/>
              <a:t> </a:t>
            </a:r>
            <a:r>
              <a:rPr/>
              <a:t>needs.</a:t>
            </a:r>
            <a:r>
              <a:rPr/>
              <a:t> </a:t>
            </a:r>
            <a:r>
              <a:rPr/>
              <a:t>Blood</a:t>
            </a:r>
            <a:r>
              <a:rPr/>
              <a:t> </a:t>
            </a:r>
            <a:r>
              <a:rPr/>
              <a:t>pressure,</a:t>
            </a:r>
            <a:r>
              <a:rPr/>
              <a:t> </a:t>
            </a:r>
            <a:r>
              <a:rPr/>
              <a:t>for</a:t>
            </a:r>
            <a:r>
              <a:rPr/>
              <a:t> </a:t>
            </a:r>
            <a:r>
              <a:rPr/>
              <a:t>example,</a:t>
            </a:r>
            <a:r>
              <a:rPr/>
              <a:t> </a:t>
            </a:r>
            <a:r>
              <a:rPr/>
              <a:t>can</a:t>
            </a:r>
            <a:r>
              <a:rPr/>
              <a:t> </a:t>
            </a:r>
            <a:r>
              <a:rPr/>
              <a:t>be</a:t>
            </a:r>
            <a:r>
              <a:rPr/>
              <a:t> </a:t>
            </a:r>
            <a:r>
              <a:rPr/>
              <a:t>influenced</a:t>
            </a:r>
            <a:r>
              <a:rPr/>
              <a:t> </a:t>
            </a:r>
            <a:r>
              <a:rPr/>
              <a:t>by</a:t>
            </a:r>
            <a:r>
              <a:rPr/>
              <a:t> </a:t>
            </a:r>
            <a:r>
              <a:rPr/>
              <a:t>whether</a:t>
            </a:r>
            <a:r>
              <a:rPr/>
              <a:t> </a:t>
            </a:r>
            <a:r>
              <a:rPr/>
              <a:t>you</a:t>
            </a:r>
            <a:r>
              <a:rPr/>
              <a:t> </a:t>
            </a:r>
            <a:r>
              <a:rPr/>
              <a:t>are</a:t>
            </a:r>
            <a:r>
              <a:rPr/>
              <a:t> </a:t>
            </a:r>
            <a:r>
              <a:rPr/>
              <a:t>sitting</a:t>
            </a:r>
            <a:r>
              <a:rPr/>
              <a:t> </a:t>
            </a:r>
            <a:r>
              <a:rPr/>
              <a:t>or</a:t>
            </a:r>
            <a:r>
              <a:rPr/>
              <a:t> </a:t>
            </a:r>
            <a:r>
              <a:rPr/>
              <a:t>standing</a:t>
            </a:r>
            <a:r>
              <a:rPr/>
              <a:t> </a:t>
            </a:r>
            <a:r>
              <a:rPr/>
              <a:t>and</a:t>
            </a:r>
            <a:r>
              <a:rPr/>
              <a:t> </a:t>
            </a:r>
            <a:r>
              <a:rPr/>
              <a:t>whether</a:t>
            </a:r>
            <a:r>
              <a:rPr/>
              <a:t> </a:t>
            </a:r>
            <a:r>
              <a:rPr/>
              <a:t>you</a:t>
            </a:r>
            <a:r>
              <a:rPr/>
              <a:t> </a:t>
            </a:r>
            <a:r>
              <a:rPr/>
              <a:t>are</a:t>
            </a:r>
            <a:r>
              <a:rPr/>
              <a:t> </a:t>
            </a:r>
            <a:r>
              <a:rPr/>
              <a:t>talking</a:t>
            </a:r>
            <a:r>
              <a:rPr/>
              <a:t> </a:t>
            </a:r>
            <a:r>
              <a:rPr/>
              <a:t>while</a:t>
            </a:r>
            <a:r>
              <a:rPr/>
              <a:t> </a:t>
            </a:r>
            <a:r>
              <a:rPr/>
              <a:t>the</a:t>
            </a:r>
            <a:r>
              <a:rPr/>
              <a:t> </a:t>
            </a:r>
            <a:r>
              <a:rPr/>
              <a:t>measurement</a:t>
            </a:r>
            <a:r>
              <a:rPr/>
              <a:t> </a:t>
            </a:r>
            <a:r>
              <a:rPr/>
              <a:t>is</a:t>
            </a:r>
            <a:r>
              <a:rPr/>
              <a:t> </a:t>
            </a:r>
            <a:r>
              <a:rPr/>
              <a:t>being</a:t>
            </a:r>
            <a:r>
              <a:rPr/>
              <a:t> </a:t>
            </a:r>
            <a:r>
              <a:rPr/>
              <a:t>done.</a:t>
            </a:r>
          </a:p>
          <a:p>
            <a:pPr lvl="0" marL="0" indent="0">
              <a:buNone/>
            </a:pPr>
          </a:p>
          <a:p>
            <a:pPr lvl="0" marL="0" indent="0">
              <a:buNone/>
            </a:pPr>
            <a:r>
              <a:rPr/>
              <a:t>Formalizing</a:t>
            </a:r>
            <a:r>
              <a:rPr/>
              <a:t> </a:t>
            </a:r>
            <a:r>
              <a:rPr/>
              <a:t>the</a:t>
            </a:r>
            <a:r>
              <a:rPr/>
              <a:t> </a:t>
            </a:r>
            <a:r>
              <a:rPr/>
              <a:t>rules</a:t>
            </a:r>
            <a:r>
              <a:rPr/>
              <a:t> </a:t>
            </a:r>
            <a:r>
              <a:rPr/>
              <a:t>for</a:t>
            </a:r>
            <a:r>
              <a:rPr/>
              <a:t> </a:t>
            </a:r>
            <a:r>
              <a:rPr/>
              <a:t>measurement</a:t>
            </a:r>
            <a:r>
              <a:rPr/>
              <a:t> </a:t>
            </a:r>
            <a:r>
              <a:rPr/>
              <a:t>helps</a:t>
            </a:r>
            <a:r>
              <a:rPr/>
              <a:t> </a:t>
            </a:r>
            <a:r>
              <a:rPr/>
              <a:t>reduce</a:t>
            </a:r>
            <a:r>
              <a:rPr/>
              <a:t> </a:t>
            </a:r>
            <a:r>
              <a:rPr/>
              <a:t>bias.</a:t>
            </a:r>
            <a:r>
              <a:rPr/>
              <a:t> </a:t>
            </a:r>
            <a:r>
              <a:rPr/>
              <a:t>This</a:t>
            </a:r>
            <a:r>
              <a:rPr/>
              <a:t> </a:t>
            </a:r>
            <a:r>
              <a:rPr/>
              <a:t>is</a:t>
            </a:r>
            <a:r>
              <a:rPr/>
              <a:t> </a:t>
            </a:r>
            <a:r>
              <a:rPr/>
              <a:t>a</a:t>
            </a:r>
            <a:r>
              <a:rPr/>
              <a:t> </a:t>
            </a:r>
            <a:r>
              <a:rPr/>
              <a:t>real</a:t>
            </a:r>
            <a:r>
              <a:rPr/>
              <a:t> </a:t>
            </a:r>
            <a:r>
              <a:rPr/>
              <a:t>concern</a:t>
            </a:r>
            <a:r>
              <a:rPr/>
              <a:t> </a:t>
            </a:r>
            <a:r>
              <a:rPr/>
              <a:t>when</a:t>
            </a:r>
            <a:r>
              <a:rPr/>
              <a:t> </a:t>
            </a:r>
            <a:r>
              <a:rPr/>
              <a:t>you</a:t>
            </a:r>
            <a:r>
              <a:rPr/>
              <a:t> </a:t>
            </a:r>
            <a:r>
              <a:rPr/>
              <a:t>have</a:t>
            </a:r>
            <a:r>
              <a:rPr/>
              <a:t> </a:t>
            </a:r>
            <a:r>
              <a:rPr/>
              <a:t>a</a:t>
            </a:r>
            <a:r>
              <a:rPr/>
              <a:t> </a:t>
            </a:r>
            <a:r>
              <a:rPr/>
              <a:t>variety</a:t>
            </a:r>
            <a:r>
              <a:rPr/>
              <a:t> </a:t>
            </a:r>
            <a:r>
              <a:rPr/>
              <a:t>of</a:t>
            </a:r>
            <a:r>
              <a:rPr/>
              <a:t> </a:t>
            </a:r>
            <a:r>
              <a:rPr/>
              <a:t>people</a:t>
            </a:r>
            <a:r>
              <a:rPr/>
              <a:t> </a:t>
            </a:r>
            <a:r>
              <a:rPr/>
              <a:t>doing</a:t>
            </a:r>
            <a:r>
              <a:rPr/>
              <a:t> </a:t>
            </a:r>
            <a:r>
              <a:rPr/>
              <a:t>the</a:t>
            </a:r>
            <a:r>
              <a:rPr/>
              <a:t> </a:t>
            </a:r>
            <a:r>
              <a:rPr/>
              <a:t>same</a:t>
            </a:r>
            <a:r>
              <a:rPr/>
              <a:t> </a:t>
            </a:r>
            <a:r>
              <a:rPr/>
              <a:t>measurements.</a:t>
            </a:r>
            <a:r>
              <a:rPr/>
              <a:t> </a:t>
            </a:r>
            <a:r>
              <a:rPr/>
              <a:t>How</a:t>
            </a:r>
            <a:r>
              <a:rPr/>
              <a:t> </a:t>
            </a:r>
            <a:r>
              <a:rPr/>
              <a:t>are</a:t>
            </a:r>
            <a:r>
              <a:rPr/>
              <a:t> </a:t>
            </a:r>
            <a:r>
              <a:rPr/>
              <a:t>new</a:t>
            </a:r>
            <a:r>
              <a:rPr/>
              <a:t> </a:t>
            </a:r>
            <a:r>
              <a:rPr/>
              <a:t>hires</a:t>
            </a:r>
            <a:r>
              <a:rPr/>
              <a:t> </a:t>
            </a:r>
            <a:r>
              <a:rPr/>
              <a:t>trained?</a:t>
            </a:r>
            <a:r>
              <a:rPr/>
              <a:t> </a:t>
            </a:r>
            <a:r>
              <a:rPr/>
              <a:t>Can</a:t>
            </a:r>
            <a:r>
              <a:rPr/>
              <a:t> </a:t>
            </a:r>
            <a:r>
              <a:rPr/>
              <a:t>you</a:t>
            </a:r>
            <a:r>
              <a:rPr/>
              <a:t> </a:t>
            </a:r>
            <a:r>
              <a:rPr/>
              <a:t>verify</a:t>
            </a:r>
            <a:r>
              <a:rPr/>
              <a:t> </a:t>
            </a:r>
            <a:r>
              <a:rPr/>
              <a:t>that</a:t>
            </a:r>
            <a:r>
              <a:rPr/>
              <a:t> </a:t>
            </a:r>
            <a:r>
              <a:rPr/>
              <a:t>they</a:t>
            </a:r>
            <a:r>
              <a:rPr/>
              <a:t> </a:t>
            </a:r>
            <a:r>
              <a:rPr/>
              <a:t>are</a:t>
            </a:r>
            <a:r>
              <a:rPr/>
              <a:t> </a:t>
            </a:r>
            <a:r>
              <a:rPr/>
              <a:t>trained</a:t>
            </a:r>
            <a:r>
              <a:rPr/>
              <a:t> </a:t>
            </a:r>
            <a:r>
              <a:rPr/>
              <a:t>to</a:t>
            </a:r>
            <a:r>
              <a:rPr/>
              <a:t> </a:t>
            </a:r>
            <a:r>
              <a:rPr/>
              <a:t>the</a:t>
            </a:r>
            <a:r>
              <a:rPr/>
              <a:t> </a:t>
            </a:r>
            <a:r>
              <a:rPr/>
              <a:t>standard</a:t>
            </a:r>
            <a:r>
              <a:rPr/>
              <a:t> </a:t>
            </a:r>
            <a:r>
              <a:rPr/>
              <a:t>that</a:t>
            </a:r>
            <a:r>
              <a:rPr/>
              <a:t> </a:t>
            </a:r>
            <a:r>
              <a:rPr/>
              <a:t>you</a:t>
            </a:r>
            <a:r>
              <a:rPr/>
              <a:t> </a:t>
            </a:r>
            <a:r>
              <a:rPr/>
              <a:t>have</a:t>
            </a:r>
            <a:r>
              <a:rPr/>
              <a:t> </a:t>
            </a:r>
            <a:r>
              <a:rPr/>
              <a:t>promised.</a:t>
            </a:r>
          </a:p>
        </p:txBody>
      </p:sp>
      <p:sp>
        <p:nvSpPr>
          <p:cNvPr id="4" name="Slide Number Placeholder 3"/>
          <p:cNvSpPr>
            <a:spLocks noGrp="1"/>
          </p:cNvSpPr>
          <p:nvPr>
            <p:ph type="sldNum" sz="quarter" idx="10"/>
          </p:nvPr>
        </p:nvSpPr>
        <p:spPr/>
        <p:txBody>
          <a:bodyPr/>
          <a:lstStyle/>
          <a:p>
            <a:fld id="{18BDFEC3-8487-43E8-A154-7C12CBC1FFF2}" type="slidenum">
              <a:rPr lang="en-US"/>
              <a:t>328</a:t>
            </a:fld>
            <a:endParaRPr lang="en-US"/>
          </a:p>
        </p:txBody>
      </p:sp>
    </p:spTree>
  </p:cSld>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Nominal</a:t>
            </a:r>
            <a:r>
              <a:rPr/>
              <a:t> </a:t>
            </a:r>
            <a:r>
              <a:rPr/>
              <a:t>means</a:t>
            </a:r>
            <a:r>
              <a:rPr/>
              <a:t> </a:t>
            </a:r>
            <a:r>
              <a:rPr/>
              <a:t>names,</a:t>
            </a:r>
            <a:r>
              <a:rPr/>
              <a:t> </a:t>
            </a:r>
            <a:r>
              <a:rPr/>
              <a:t>classification,</a:t>
            </a:r>
            <a:r>
              <a:rPr/>
              <a:t> </a:t>
            </a:r>
            <a:r>
              <a:rPr/>
              <a:t>or</a:t>
            </a:r>
            <a:r>
              <a:rPr/>
              <a:t> </a:t>
            </a:r>
            <a:r>
              <a:rPr/>
              <a:t>categorical</a:t>
            </a:r>
            <a:r>
              <a:rPr/>
              <a:t> </a:t>
            </a:r>
            <a:r>
              <a:rPr/>
              <a:t>assignment.</a:t>
            </a:r>
            <a:r>
              <a:rPr/>
              <a:t> </a:t>
            </a:r>
            <a:r>
              <a:rPr/>
              <a:t>Names</a:t>
            </a:r>
            <a:r>
              <a:rPr/>
              <a:t> </a:t>
            </a:r>
            <a:r>
              <a:rPr/>
              <a:t>are</a:t>
            </a:r>
            <a:r>
              <a:rPr/>
              <a:t> </a:t>
            </a:r>
            <a:r>
              <a:rPr/>
              <a:t>mutually</a:t>
            </a:r>
            <a:r>
              <a:rPr/>
              <a:t> </a:t>
            </a:r>
            <a:r>
              <a:rPr/>
              <a:t>exclusive</a:t>
            </a:r>
            <a:r>
              <a:rPr/>
              <a:t> </a:t>
            </a:r>
            <a:r>
              <a:rPr/>
              <a:t>and</a:t>
            </a:r>
            <a:r>
              <a:rPr/>
              <a:t> </a:t>
            </a:r>
            <a:r>
              <a:rPr/>
              <a:t>exhaustive.</a:t>
            </a:r>
            <a:r>
              <a:rPr/>
              <a:t> </a:t>
            </a:r>
            <a:r>
              <a:rPr/>
              <a:t>Value</a:t>
            </a:r>
            <a:r>
              <a:rPr/>
              <a:t> </a:t>
            </a:r>
            <a:r>
              <a:rPr/>
              <a:t>that</a:t>
            </a:r>
            <a:r>
              <a:rPr/>
              <a:t> </a:t>
            </a:r>
            <a:r>
              <a:rPr/>
              <a:t>is</a:t>
            </a:r>
            <a:r>
              <a:rPr/>
              <a:t> </a:t>
            </a:r>
            <a:r>
              <a:rPr/>
              <a:t>shown</a:t>
            </a:r>
            <a:r>
              <a:rPr/>
              <a:t> </a:t>
            </a:r>
            <a:r>
              <a:rPr/>
              <a:t>is</a:t>
            </a:r>
            <a:r>
              <a:rPr/>
              <a:t> </a:t>
            </a:r>
            <a:r>
              <a:rPr/>
              <a:t>a</a:t>
            </a:r>
            <a:r>
              <a:rPr/>
              <a:t> </a:t>
            </a:r>
            <a:r>
              <a:rPr/>
              <a:t>number</a:t>
            </a:r>
            <a:r>
              <a:rPr/>
              <a:t> </a:t>
            </a:r>
            <a:r>
              <a:rPr/>
              <a:t>code</a:t>
            </a:r>
            <a:r>
              <a:rPr/>
              <a:t> </a:t>
            </a:r>
            <a:r>
              <a:rPr/>
              <a:t>or</a:t>
            </a:r>
            <a:r>
              <a:rPr/>
              <a:t> </a:t>
            </a:r>
            <a:r>
              <a:rPr/>
              <a:t>a</a:t>
            </a:r>
            <a:r>
              <a:rPr/>
              <a:t> </a:t>
            </a:r>
            <a:r>
              <a:rPr/>
              <a:t>text</a:t>
            </a:r>
            <a:r>
              <a:rPr/>
              <a:t> </a:t>
            </a:r>
            <a:r>
              <a:rPr/>
              <a:t>word.</a:t>
            </a:r>
          </a:p>
          <a:p>
            <a:pPr lvl="0" marL="0" indent="0">
              <a:buNone/>
            </a:pPr>
          </a:p>
          <a:p>
            <a:pPr lvl="0" marL="0" indent="0">
              <a:buNone/>
            </a:pPr>
            <a:r>
              <a:rPr/>
              <a:t>Ordinal</a:t>
            </a:r>
            <a:r>
              <a:rPr/>
              <a:t> </a:t>
            </a:r>
            <a:r>
              <a:rPr/>
              <a:t>is</a:t>
            </a:r>
            <a:r>
              <a:rPr/>
              <a:t> </a:t>
            </a:r>
            <a:r>
              <a:rPr/>
              <a:t>similar</a:t>
            </a:r>
            <a:r>
              <a:rPr/>
              <a:t> </a:t>
            </a:r>
            <a:r>
              <a:rPr/>
              <a:t>to</a:t>
            </a:r>
            <a:r>
              <a:rPr/>
              <a:t> </a:t>
            </a:r>
            <a:r>
              <a:rPr/>
              <a:t>nominal</a:t>
            </a:r>
            <a:r>
              <a:rPr/>
              <a:t> </a:t>
            </a:r>
            <a:r>
              <a:rPr/>
              <a:t>plus</a:t>
            </a:r>
            <a:r>
              <a:rPr/>
              <a:t> </a:t>
            </a:r>
            <a:r>
              <a:rPr/>
              <a:t>some</a:t>
            </a:r>
            <a:r>
              <a:rPr/>
              <a:t> </a:t>
            </a:r>
            <a:r>
              <a:rPr/>
              <a:t>orderliness</a:t>
            </a:r>
            <a:r>
              <a:rPr/>
              <a:t> </a:t>
            </a:r>
            <a:r>
              <a:rPr/>
              <a:t>as</a:t>
            </a:r>
            <a:r>
              <a:rPr/>
              <a:t> </a:t>
            </a:r>
            <a:r>
              <a:rPr/>
              <a:t>to</a:t>
            </a:r>
            <a:r>
              <a:rPr/>
              <a:t> </a:t>
            </a:r>
            <a:r>
              <a:rPr/>
              <a:t>what</a:t>
            </a:r>
            <a:r>
              <a:rPr/>
              <a:t> </a:t>
            </a:r>
            <a:r>
              <a:rPr/>
              <a:t>those</a:t>
            </a:r>
            <a:r>
              <a:rPr/>
              <a:t> </a:t>
            </a:r>
            <a:r>
              <a:rPr/>
              <a:t>responses</a:t>
            </a:r>
            <a:r>
              <a:rPr/>
              <a:t> </a:t>
            </a:r>
            <a:r>
              <a:rPr/>
              <a:t>mean.</a:t>
            </a:r>
            <a:r>
              <a:rPr/>
              <a:t> </a:t>
            </a:r>
            <a:r>
              <a:rPr/>
              <a:t>Example</a:t>
            </a:r>
            <a:r>
              <a:rPr/>
              <a:t> </a:t>
            </a:r>
            <a:r>
              <a:rPr/>
              <a:t>five</a:t>
            </a:r>
            <a:r>
              <a:rPr/>
              <a:t> </a:t>
            </a:r>
            <a:r>
              <a:rPr/>
              <a:t>point</a:t>
            </a:r>
            <a:r>
              <a:rPr/>
              <a:t> </a:t>
            </a:r>
            <a:r>
              <a:rPr/>
              <a:t>scale.</a:t>
            </a:r>
          </a:p>
          <a:p>
            <a:pPr lvl="0" marL="0" indent="0">
              <a:buNone/>
            </a:pPr>
          </a:p>
          <a:p>
            <a:pPr lvl="0" marL="0" indent="0">
              <a:buNone/>
            </a:pPr>
            <a:r>
              <a:rPr/>
              <a:t>There</a:t>
            </a:r>
            <a:r>
              <a:rPr/>
              <a:t> </a:t>
            </a:r>
            <a:r>
              <a:rPr/>
              <a:t>is</a:t>
            </a:r>
            <a:r>
              <a:rPr/>
              <a:t> </a:t>
            </a:r>
            <a:r>
              <a:rPr/>
              <a:t>no</a:t>
            </a:r>
            <a:r>
              <a:rPr/>
              <a:t> </a:t>
            </a:r>
            <a:r>
              <a:rPr/>
              <a:t>true</a:t>
            </a:r>
            <a:r>
              <a:rPr/>
              <a:t> </a:t>
            </a:r>
            <a:r>
              <a:rPr/>
              <a:t>zero</a:t>
            </a:r>
            <a:r>
              <a:rPr/>
              <a:t> </a:t>
            </a:r>
            <a:r>
              <a:rPr/>
              <a:t>point.</a:t>
            </a:r>
            <a:r>
              <a:rPr/>
              <a:t> </a:t>
            </a:r>
            <a:r>
              <a:rPr/>
              <a:t>Can’t</a:t>
            </a:r>
            <a:r>
              <a:rPr/>
              <a:t> </a:t>
            </a:r>
            <a:r>
              <a:rPr/>
              <a:t>perform</a:t>
            </a:r>
            <a:r>
              <a:rPr/>
              <a:t> </a:t>
            </a:r>
            <a:r>
              <a:rPr/>
              <a:t>arithmetic</a:t>
            </a:r>
            <a:r>
              <a:rPr/>
              <a:t> </a:t>
            </a:r>
            <a:r>
              <a:rPr/>
              <a:t>operatitons</a:t>
            </a:r>
            <a:r>
              <a:rPr/>
              <a:t> </a:t>
            </a:r>
            <a:r>
              <a:rPr/>
              <a:t>on</a:t>
            </a:r>
            <a:r>
              <a:rPr/>
              <a:t> </a:t>
            </a:r>
            <a:r>
              <a:rPr/>
              <a:t>ordinal</a:t>
            </a:r>
            <a:r>
              <a:rPr/>
              <a:t> </a:t>
            </a:r>
            <a:r>
              <a:rPr/>
              <a:t>variables.</a:t>
            </a:r>
          </a:p>
          <a:p>
            <a:pPr lvl="0" marL="0" indent="0">
              <a:buNone/>
            </a:pPr>
          </a:p>
          <a:p>
            <a:pPr lvl="0" marL="0" indent="0">
              <a:buNone/>
            </a:pPr>
            <a:r>
              <a:rPr/>
              <a:t>You</a:t>
            </a:r>
            <a:r>
              <a:rPr/>
              <a:t> </a:t>
            </a:r>
            <a:r>
              <a:rPr/>
              <a:t>can</a:t>
            </a:r>
            <a:r>
              <a:rPr/>
              <a:t> </a:t>
            </a:r>
            <a:r>
              <a:rPr/>
              <a:t>talk</a:t>
            </a:r>
            <a:r>
              <a:rPr/>
              <a:t> </a:t>
            </a:r>
            <a:r>
              <a:rPr/>
              <a:t>about</a:t>
            </a:r>
            <a:r>
              <a:rPr/>
              <a:t> </a:t>
            </a:r>
            <a:r>
              <a:rPr/>
              <a:t>the</a:t>
            </a:r>
            <a:r>
              <a:rPr/>
              <a:t> </a:t>
            </a:r>
            <a:r>
              <a:rPr/>
              <a:t>direction</a:t>
            </a:r>
            <a:r>
              <a:rPr/>
              <a:t> </a:t>
            </a:r>
            <a:r>
              <a:rPr/>
              <a:t>of</a:t>
            </a:r>
            <a:r>
              <a:rPr/>
              <a:t> </a:t>
            </a:r>
            <a:r>
              <a:rPr/>
              <a:t>change.</a:t>
            </a:r>
          </a:p>
          <a:p>
            <a:pPr lvl="0" marL="0" indent="0">
              <a:buNone/>
            </a:pPr>
          </a:p>
          <a:p>
            <a:pPr lvl="0" marL="0" indent="0">
              <a:buNone/>
            </a:pPr>
            <a:r>
              <a:rPr/>
              <a:t>Interval</a:t>
            </a:r>
            <a:r>
              <a:rPr/>
              <a:t> </a:t>
            </a:r>
            <a:r>
              <a:rPr/>
              <a:t>-</a:t>
            </a:r>
            <a:r>
              <a:rPr/>
              <a:t> </a:t>
            </a:r>
            <a:r>
              <a:rPr/>
              <a:t>difference</a:t>
            </a:r>
            <a:r>
              <a:rPr/>
              <a:t> </a:t>
            </a:r>
            <a:r>
              <a:rPr/>
              <a:t>between</a:t>
            </a:r>
            <a:r>
              <a:rPr/>
              <a:t> </a:t>
            </a:r>
            <a:r>
              <a:rPr/>
              <a:t>levels</a:t>
            </a:r>
            <a:r>
              <a:rPr/>
              <a:t> </a:t>
            </a:r>
            <a:r>
              <a:rPr/>
              <a:t>is</a:t>
            </a:r>
            <a:r>
              <a:rPr/>
              <a:t> </a:t>
            </a:r>
            <a:r>
              <a:rPr/>
              <a:t>consistent</a:t>
            </a:r>
            <a:r>
              <a:rPr/>
              <a:t> </a:t>
            </a:r>
            <a:r>
              <a:rPr/>
              <a:t>across</a:t>
            </a:r>
            <a:r>
              <a:rPr/>
              <a:t> </a:t>
            </a:r>
            <a:r>
              <a:rPr/>
              <a:t>the</a:t>
            </a:r>
            <a:r>
              <a:rPr/>
              <a:t> </a:t>
            </a:r>
            <a:r>
              <a:rPr/>
              <a:t>range</a:t>
            </a:r>
            <a:r>
              <a:rPr/>
              <a:t> </a:t>
            </a:r>
            <a:r>
              <a:rPr/>
              <a:t>of</a:t>
            </a:r>
            <a:r>
              <a:rPr/>
              <a:t> </a:t>
            </a:r>
            <a:r>
              <a:rPr/>
              <a:t>the</a:t>
            </a:r>
            <a:r>
              <a:rPr/>
              <a:t> </a:t>
            </a:r>
            <a:r>
              <a:rPr/>
              <a:t>scale.</a:t>
            </a:r>
          </a:p>
          <a:p>
            <a:pPr lvl="0" marL="0" indent="0">
              <a:buNone/>
            </a:pPr>
          </a:p>
          <a:p>
            <a:pPr lvl="0" marL="0" indent="0">
              <a:buNone/>
            </a:pPr>
            <a:r>
              <a:rPr/>
              <a:t>Ratio.</a:t>
            </a:r>
            <a:r>
              <a:rPr/>
              <a:t> </a:t>
            </a:r>
            <a:r>
              <a:rPr/>
              <a:t>There</a:t>
            </a:r>
            <a:r>
              <a:rPr/>
              <a:t> </a:t>
            </a:r>
            <a:r>
              <a:rPr/>
              <a:t>is</a:t>
            </a:r>
            <a:r>
              <a:rPr/>
              <a:t> </a:t>
            </a:r>
            <a:r>
              <a:rPr/>
              <a:t>a</a:t>
            </a:r>
            <a:r>
              <a:rPr/>
              <a:t> </a:t>
            </a:r>
            <a:r>
              <a:rPr/>
              <a:t>true</a:t>
            </a:r>
            <a:r>
              <a:rPr/>
              <a:t> </a:t>
            </a:r>
            <a:r>
              <a:rPr/>
              <a:t>zero</a:t>
            </a:r>
            <a:r>
              <a:rPr/>
              <a:t> </a:t>
            </a:r>
            <a:r>
              <a:rPr/>
              <a:t>point.</a:t>
            </a:r>
          </a:p>
        </p:txBody>
      </p:sp>
      <p:sp>
        <p:nvSpPr>
          <p:cNvPr id="4" name="Slide Number Placeholder 3"/>
          <p:cNvSpPr>
            <a:spLocks noGrp="1"/>
          </p:cNvSpPr>
          <p:nvPr>
            <p:ph type="sldNum" sz="quarter" idx="10"/>
          </p:nvPr>
        </p:nvSpPr>
        <p:spPr/>
        <p:txBody>
          <a:bodyPr/>
          <a:lstStyle/>
          <a:p>
            <a:fld id="{18BDFEC3-8487-43E8-A154-7C12CBC1FFF2}" type="slidenum">
              <a:rPr lang="en-US"/>
              <a:t>329</a:t>
            </a:fld>
            <a:endParaRPr lang="en-US"/>
          </a:p>
        </p:txBody>
      </p:sp>
    </p:spTree>
  </p:cSld>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Gliner</a:t>
            </a:r>
            <a:r>
              <a:rPr/>
              <a:t> </a:t>
            </a:r>
            <a:r>
              <a:rPr/>
              <a:t>et</a:t>
            </a:r>
            <a:r>
              <a:rPr/>
              <a:t> </a:t>
            </a:r>
            <a:r>
              <a:rPr/>
              <a:t>al</a:t>
            </a:r>
            <a:r>
              <a:rPr/>
              <a:t> </a:t>
            </a:r>
            <a:r>
              <a:rPr/>
              <a:t>have</a:t>
            </a:r>
            <a:r>
              <a:rPr/>
              <a:t> </a:t>
            </a:r>
            <a:r>
              <a:rPr/>
              <a:t>a</a:t>
            </a:r>
            <a:r>
              <a:rPr/>
              <a:t> </a:t>
            </a:r>
            <a:r>
              <a:rPr/>
              <a:t>slightly</a:t>
            </a:r>
            <a:r>
              <a:rPr/>
              <a:t> </a:t>
            </a:r>
            <a:r>
              <a:rPr/>
              <a:t>different</a:t>
            </a:r>
            <a:r>
              <a:rPr/>
              <a:t> </a:t>
            </a:r>
            <a:r>
              <a:rPr/>
              <a:t>take.</a:t>
            </a:r>
            <a:r>
              <a:rPr/>
              <a:t> </a:t>
            </a:r>
            <a:r>
              <a:rPr/>
              <a:t>They</a:t>
            </a:r>
            <a:r>
              <a:rPr/>
              <a:t> </a:t>
            </a:r>
            <a:r>
              <a:rPr/>
              <a:t>talk</a:t>
            </a:r>
            <a:r>
              <a:rPr/>
              <a:t> </a:t>
            </a:r>
            <a:r>
              <a:rPr/>
              <a:t>about</a:t>
            </a:r>
            <a:r>
              <a:rPr/>
              <a:t> </a:t>
            </a:r>
            <a:r>
              <a:rPr/>
              <a:t>a</a:t>
            </a:r>
            <a:r>
              <a:rPr/>
              <a:t> </a:t>
            </a:r>
            <a:r>
              <a:rPr/>
              <a:t>normally</a:t>
            </a:r>
            <a:r>
              <a:rPr/>
              <a:t> </a:t>
            </a:r>
            <a:r>
              <a:rPr/>
              <a:t>distributed</a:t>
            </a:r>
            <a:r>
              <a:rPr/>
              <a:t> </a:t>
            </a:r>
            <a:r>
              <a:rPr/>
              <a:t>scale.</a:t>
            </a:r>
            <a:r>
              <a:rPr/>
              <a:t> </a:t>
            </a:r>
            <a:r>
              <a:rPr/>
              <a:t>It</a:t>
            </a:r>
            <a:r>
              <a:rPr/>
              <a:t> </a:t>
            </a:r>
            <a:r>
              <a:rPr/>
              <a:t>is</a:t>
            </a:r>
            <a:r>
              <a:rPr/>
              <a:t> </a:t>
            </a:r>
            <a:r>
              <a:rPr/>
              <a:t>hard</a:t>
            </a:r>
            <a:r>
              <a:rPr/>
              <a:t> </a:t>
            </a:r>
            <a:r>
              <a:rPr/>
              <a:t>to</a:t>
            </a:r>
            <a:r>
              <a:rPr/>
              <a:t> </a:t>
            </a:r>
            <a:r>
              <a:rPr/>
              <a:t>talk</a:t>
            </a:r>
            <a:r>
              <a:rPr/>
              <a:t> </a:t>
            </a:r>
            <a:r>
              <a:rPr/>
              <a:t>about</a:t>
            </a:r>
            <a:r>
              <a:rPr/>
              <a:t> </a:t>
            </a:r>
            <a:r>
              <a:rPr/>
              <a:t>the</a:t>
            </a:r>
            <a:r>
              <a:rPr/>
              <a:t> </a:t>
            </a:r>
            <a:r>
              <a:rPr/>
              <a:t>difference</a:t>
            </a:r>
            <a:r>
              <a:rPr/>
              <a:t> </a:t>
            </a:r>
            <a:r>
              <a:rPr/>
              <a:t>between</a:t>
            </a:r>
            <a:r>
              <a:rPr/>
              <a:t> </a:t>
            </a:r>
            <a:r>
              <a:rPr/>
              <a:t>ordinal</a:t>
            </a:r>
            <a:r>
              <a:rPr/>
              <a:t> </a:t>
            </a:r>
            <a:r>
              <a:rPr/>
              <a:t>and</a:t>
            </a:r>
            <a:r>
              <a:rPr/>
              <a:t> </a:t>
            </a:r>
            <a:r>
              <a:rPr/>
              <a:t>interval.</a:t>
            </a:r>
          </a:p>
          <a:p>
            <a:pPr lvl="0" marL="0" indent="0">
              <a:buNone/>
            </a:pPr>
          </a:p>
          <a:p>
            <a:pPr lvl="0" marL="0" indent="0">
              <a:buNone/>
            </a:pPr>
            <a:r>
              <a:rPr/>
              <a:t>Look</a:t>
            </a:r>
            <a:r>
              <a:rPr/>
              <a:t> </a:t>
            </a:r>
            <a:r>
              <a:rPr/>
              <a:t>at</a:t>
            </a:r>
            <a:r>
              <a:rPr/>
              <a:t> </a:t>
            </a:r>
            <a:r>
              <a:rPr/>
              <a:t>the</a:t>
            </a:r>
            <a:r>
              <a:rPr/>
              <a:t> </a:t>
            </a:r>
            <a:r>
              <a:rPr/>
              <a:t>literature</a:t>
            </a:r>
            <a:r>
              <a:rPr/>
              <a:t> </a:t>
            </a:r>
            <a:r>
              <a:rPr/>
              <a:t>in</a:t>
            </a:r>
            <a:r>
              <a:rPr/>
              <a:t> </a:t>
            </a:r>
            <a:r>
              <a:rPr/>
              <a:t>the</a:t>
            </a:r>
            <a:r>
              <a:rPr/>
              <a:t> </a:t>
            </a:r>
            <a:r>
              <a:rPr/>
              <a:t>area</a:t>
            </a:r>
            <a:r>
              <a:rPr/>
              <a:t> </a:t>
            </a:r>
            <a:r>
              <a:rPr/>
              <a:t>you</a:t>
            </a:r>
            <a:r>
              <a:rPr/>
              <a:t> </a:t>
            </a:r>
            <a:r>
              <a:rPr/>
              <a:t>work</a:t>
            </a:r>
            <a:r>
              <a:rPr/>
              <a:t> </a:t>
            </a:r>
            <a:r>
              <a:rPr/>
              <a:t>with.</a:t>
            </a:r>
            <a:r>
              <a:rPr/>
              <a:t> </a:t>
            </a:r>
            <a:r>
              <a:rPr/>
              <a:t>Several</a:t>
            </a:r>
            <a:r>
              <a:rPr/>
              <a:t> </a:t>
            </a:r>
            <a:r>
              <a:rPr/>
              <a:t>Likert</a:t>
            </a:r>
            <a:r>
              <a:rPr/>
              <a:t> </a:t>
            </a:r>
            <a:r>
              <a:rPr/>
              <a:t>scales</a:t>
            </a:r>
            <a:r>
              <a:rPr/>
              <a:t> </a:t>
            </a:r>
            <a:r>
              <a:rPr/>
              <a:t>summed</a:t>
            </a:r>
            <a:r>
              <a:rPr/>
              <a:t> </a:t>
            </a:r>
            <a:r>
              <a:rPr/>
              <a:t>to</a:t>
            </a:r>
            <a:r>
              <a:rPr/>
              <a:t> </a:t>
            </a:r>
            <a:r>
              <a:rPr/>
              <a:t>get</a:t>
            </a:r>
            <a:r>
              <a:rPr/>
              <a:t> </a:t>
            </a:r>
            <a:r>
              <a:rPr/>
              <a:t>a</a:t>
            </a:r>
            <a:r>
              <a:rPr/>
              <a:t> </a:t>
            </a:r>
            <a:r>
              <a:rPr/>
              <a:t>subscale.</a:t>
            </a:r>
          </a:p>
        </p:txBody>
      </p:sp>
      <p:sp>
        <p:nvSpPr>
          <p:cNvPr id="4" name="Slide Number Placeholder 3"/>
          <p:cNvSpPr>
            <a:spLocks noGrp="1"/>
          </p:cNvSpPr>
          <p:nvPr>
            <p:ph type="sldNum" sz="quarter" idx="10"/>
          </p:nvPr>
        </p:nvSpPr>
        <p:spPr/>
        <p:txBody>
          <a:bodyPr/>
          <a:lstStyle/>
          <a:p>
            <a:fld id="{18BDFEC3-8487-43E8-A154-7C12CBC1FFF2}" type="slidenum">
              <a:rPr lang="en-US"/>
              <a:t>330</a:t>
            </a:fld>
            <a:endParaRPr lang="en-US"/>
          </a:p>
        </p:txBody>
      </p:sp>
    </p:spTree>
  </p:cSld>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Table</a:t>
            </a:r>
            <a:r>
              <a:rPr/>
              <a:t> </a:t>
            </a:r>
            <a:r>
              <a:rPr/>
              <a:t>10.1.</a:t>
            </a:r>
            <a:r>
              <a:rPr/>
              <a:t> </a:t>
            </a:r>
            <a:r>
              <a:rPr/>
              <a:t>This</a:t>
            </a:r>
            <a:r>
              <a:rPr/>
              <a:t> </a:t>
            </a:r>
            <a:r>
              <a:rPr/>
              <a:t>scale</a:t>
            </a:r>
            <a:r>
              <a:rPr/>
              <a:t> </a:t>
            </a:r>
            <a:r>
              <a:rPr/>
              <a:t>splits</a:t>
            </a:r>
            <a:r>
              <a:rPr/>
              <a:t> </a:t>
            </a:r>
            <a:r>
              <a:rPr/>
              <a:t>nominal</a:t>
            </a:r>
            <a:r>
              <a:rPr/>
              <a:t> </a:t>
            </a:r>
            <a:r>
              <a:rPr/>
              <a:t>into</a:t>
            </a:r>
            <a:r>
              <a:rPr/>
              <a:t> </a:t>
            </a:r>
            <a:r>
              <a:rPr/>
              <a:t>those</a:t>
            </a:r>
            <a:r>
              <a:rPr/>
              <a:t> </a:t>
            </a:r>
            <a:r>
              <a:rPr/>
              <a:t>with</a:t>
            </a:r>
            <a:r>
              <a:rPr/>
              <a:t> </a:t>
            </a:r>
            <a:r>
              <a:rPr/>
              <a:t>two</a:t>
            </a:r>
            <a:r>
              <a:rPr/>
              <a:t> </a:t>
            </a:r>
            <a:r>
              <a:rPr/>
              <a:t>levels</a:t>
            </a:r>
            <a:r>
              <a:rPr/>
              <a:t> </a:t>
            </a:r>
            <a:r>
              <a:rPr/>
              <a:t>(dichotomous,</a:t>
            </a:r>
            <a:r>
              <a:rPr/>
              <a:t> </a:t>
            </a:r>
            <a:r>
              <a:rPr/>
              <a:t>also</a:t>
            </a:r>
            <a:r>
              <a:rPr/>
              <a:t> </a:t>
            </a:r>
            <a:r>
              <a:rPr/>
              <a:t>known</a:t>
            </a:r>
            <a:r>
              <a:rPr/>
              <a:t> </a:t>
            </a:r>
            <a:r>
              <a:rPr/>
              <a:t>as</a:t>
            </a:r>
            <a:r>
              <a:rPr/>
              <a:t> </a:t>
            </a:r>
            <a:r>
              <a:rPr/>
              <a:t>binary)</a:t>
            </a:r>
            <a:r>
              <a:rPr/>
              <a:t> </a:t>
            </a:r>
            <a:r>
              <a:rPr/>
              <a:t>and</a:t>
            </a:r>
            <a:r>
              <a:rPr/>
              <a:t> </a:t>
            </a:r>
            <a:r>
              <a:rPr/>
              <a:t>more</a:t>
            </a:r>
            <a:r>
              <a:rPr/>
              <a:t> </a:t>
            </a:r>
            <a:r>
              <a:rPr/>
              <a:t>than</a:t>
            </a:r>
            <a:r>
              <a:rPr/>
              <a:t> </a:t>
            </a:r>
            <a:r>
              <a:rPr/>
              <a:t>two</a:t>
            </a:r>
            <a:r>
              <a:rPr/>
              <a:t> </a:t>
            </a:r>
            <a:r>
              <a:rPr/>
              <a:t>levels</a:t>
            </a:r>
            <a:r>
              <a:rPr/>
              <a:t> </a:t>
            </a:r>
            <a:r>
              <a:rPr/>
              <a:t>(nominal).</a:t>
            </a:r>
          </a:p>
          <a:p>
            <a:pPr lvl="0" marL="0" indent="0">
              <a:buNone/>
            </a:pPr>
          </a:p>
          <a:p>
            <a:pPr lvl="0" marL="0" indent="0">
              <a:buNone/>
            </a:pPr>
            <a:r>
              <a:rPr/>
              <a:t>Remember</a:t>
            </a:r>
            <a:r>
              <a:rPr/>
              <a:t> </a:t>
            </a:r>
            <a:r>
              <a:rPr/>
              <a:t>how</a:t>
            </a:r>
            <a:r>
              <a:rPr/>
              <a:t> </a:t>
            </a:r>
            <a:r>
              <a:rPr/>
              <a:t>you</a:t>
            </a:r>
            <a:r>
              <a:rPr/>
              <a:t> </a:t>
            </a:r>
            <a:r>
              <a:rPr/>
              <a:t>coded</a:t>
            </a:r>
            <a:r>
              <a:rPr/>
              <a:t> </a:t>
            </a:r>
            <a:r>
              <a:rPr/>
              <a:t>nominal</a:t>
            </a:r>
            <a:r>
              <a:rPr/>
              <a:t> </a:t>
            </a:r>
            <a:r>
              <a:rPr/>
              <a:t>variables.</a:t>
            </a:r>
            <a:r>
              <a:rPr/>
              <a:t> </a:t>
            </a:r>
            <a:r>
              <a:rPr/>
              <a:t>You</a:t>
            </a:r>
            <a:r>
              <a:rPr/>
              <a:t> </a:t>
            </a:r>
            <a:r>
              <a:rPr/>
              <a:t>can</a:t>
            </a:r>
            <a:r>
              <a:rPr/>
              <a:t> </a:t>
            </a:r>
            <a:r>
              <a:rPr/>
              <a:t>(and</a:t>
            </a:r>
            <a:r>
              <a:rPr/>
              <a:t> </a:t>
            </a:r>
            <a:r>
              <a:rPr/>
              <a:t>should)</a:t>
            </a:r>
            <a:r>
              <a:rPr/>
              <a:t> </a:t>
            </a:r>
            <a:r>
              <a:rPr/>
              <a:t>use</a:t>
            </a:r>
            <a:r>
              <a:rPr/>
              <a:t> </a:t>
            </a:r>
            <a:r>
              <a:rPr/>
              <a:t>zero-one</a:t>
            </a:r>
            <a:r>
              <a:rPr/>
              <a:t> </a:t>
            </a:r>
            <a:r>
              <a:rPr/>
              <a:t>coding</a:t>
            </a:r>
            <a:r>
              <a:rPr/>
              <a:t> </a:t>
            </a:r>
            <a:r>
              <a:rPr/>
              <a:t>for</a:t>
            </a:r>
            <a:r>
              <a:rPr/>
              <a:t> </a:t>
            </a:r>
            <a:r>
              <a:rPr/>
              <a:t>dichotomous</a:t>
            </a:r>
            <a:r>
              <a:rPr/>
              <a:t> </a:t>
            </a:r>
            <a:r>
              <a:rPr/>
              <a:t>variables.</a:t>
            </a:r>
          </a:p>
          <a:p>
            <a:pPr lvl="0" marL="0" indent="0">
              <a:buNone/>
            </a:pPr>
          </a:p>
          <a:p>
            <a:pPr lvl="0" marL="0" indent="0">
              <a:buNone/>
            </a:pPr>
            <a:r>
              <a:rPr/>
              <a:t>The</a:t>
            </a:r>
            <a:r>
              <a:rPr/>
              <a:t> </a:t>
            </a:r>
            <a:r>
              <a:rPr/>
              <a:t>average</a:t>
            </a:r>
            <a:r>
              <a:rPr/>
              <a:t> </a:t>
            </a:r>
            <a:r>
              <a:rPr/>
              <a:t>of</a:t>
            </a:r>
            <a:r>
              <a:rPr/>
              <a:t> </a:t>
            </a:r>
            <a:r>
              <a:rPr/>
              <a:t>a</a:t>
            </a:r>
            <a:r>
              <a:rPr/>
              <a:t> </a:t>
            </a:r>
            <a:r>
              <a:rPr/>
              <a:t>zero-one</a:t>
            </a:r>
            <a:r>
              <a:rPr/>
              <a:t> </a:t>
            </a:r>
            <a:r>
              <a:rPr/>
              <a:t>coded</a:t>
            </a:r>
            <a:r>
              <a:rPr/>
              <a:t> </a:t>
            </a:r>
            <a:r>
              <a:rPr/>
              <a:t>variable</a:t>
            </a:r>
            <a:r>
              <a:rPr/>
              <a:t> </a:t>
            </a:r>
            <a:r>
              <a:rPr/>
              <a:t>represents</a:t>
            </a:r>
            <a:r>
              <a:rPr/>
              <a:t> </a:t>
            </a:r>
            <a:r>
              <a:rPr/>
              <a:t>a</a:t>
            </a:r>
            <a:r>
              <a:rPr/>
              <a:t> </a:t>
            </a:r>
            <a:r>
              <a:rPr/>
              <a:t>probability.</a:t>
            </a:r>
          </a:p>
          <a:p>
            <a:pPr lvl="0" marL="0" indent="0">
              <a:buNone/>
            </a:pPr>
          </a:p>
          <a:p>
            <a:pPr lvl="0" marL="0" indent="0">
              <a:buNone/>
            </a:pPr>
            <a:r>
              <a:rPr/>
              <a:t>Approximately</a:t>
            </a:r>
            <a:r>
              <a:rPr/>
              <a:t> </a:t>
            </a:r>
            <a:r>
              <a:rPr/>
              <a:t>normal</a:t>
            </a:r>
            <a:r>
              <a:rPr/>
              <a:t> </a:t>
            </a:r>
            <a:r>
              <a:rPr/>
              <a:t>scale</a:t>
            </a:r>
            <a:r>
              <a:rPr/>
              <a:t> </a:t>
            </a:r>
            <a:r>
              <a:rPr/>
              <a:t>requires</a:t>
            </a:r>
            <a:r>
              <a:rPr/>
              <a:t> </a:t>
            </a:r>
            <a:r>
              <a:rPr/>
              <a:t>at</a:t>
            </a:r>
            <a:r>
              <a:rPr/>
              <a:t> </a:t>
            </a:r>
            <a:r>
              <a:rPr/>
              <a:t>least</a:t>
            </a:r>
            <a:r>
              <a:rPr/>
              <a:t> </a:t>
            </a:r>
            <a:r>
              <a:rPr/>
              <a:t>five</a:t>
            </a:r>
            <a:r>
              <a:rPr/>
              <a:t> </a:t>
            </a:r>
            <a:r>
              <a:rPr/>
              <a:t>levels</a:t>
            </a:r>
            <a:r>
              <a:rPr/>
              <a:t> </a:t>
            </a:r>
            <a:r>
              <a:rPr/>
              <a:t>accorind</a:t>
            </a:r>
            <a:r>
              <a:rPr/>
              <a:t> </a:t>
            </a:r>
            <a:r>
              <a:rPr/>
              <a:t>to</a:t>
            </a:r>
            <a:r>
              <a:rPr/>
              <a:t> </a:t>
            </a:r>
            <a:r>
              <a:rPr/>
              <a:t>Gliner</a:t>
            </a:r>
            <a:r>
              <a:rPr/>
              <a:t> </a:t>
            </a:r>
            <a:r>
              <a:rPr/>
              <a:t>et</a:t>
            </a:r>
            <a:r>
              <a:rPr/>
              <a:t> </a:t>
            </a:r>
            <a:r>
              <a:rPr/>
              <a:t>al.</a:t>
            </a:r>
          </a:p>
        </p:txBody>
      </p:sp>
      <p:sp>
        <p:nvSpPr>
          <p:cNvPr id="4" name="Slide Number Placeholder 3"/>
          <p:cNvSpPr>
            <a:spLocks noGrp="1"/>
          </p:cNvSpPr>
          <p:nvPr>
            <p:ph type="sldNum" sz="quarter" idx="10"/>
          </p:nvPr>
        </p:nvSpPr>
        <p:spPr/>
        <p:txBody>
          <a:bodyPr/>
          <a:lstStyle/>
          <a:p>
            <a:fld id="{18BDFEC3-8487-43E8-A154-7C12CBC1FFF2}" type="slidenum">
              <a:rPr lang="en-US"/>
              <a:t>331</a:t>
            </a:fld>
            <a:endParaRPr lang="en-US"/>
          </a:p>
        </p:txBody>
      </p:sp>
    </p:spTree>
  </p:cSld>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Here’s</a:t>
            </a:r>
            <a:r>
              <a:rPr/>
              <a:t> </a:t>
            </a:r>
            <a:r>
              <a:rPr/>
              <a:t>another</a:t>
            </a:r>
            <a:r>
              <a:rPr/>
              <a:t> </a:t>
            </a:r>
            <a:r>
              <a:rPr/>
              <a:t>question</a:t>
            </a:r>
            <a:r>
              <a:rPr/>
              <a:t> </a:t>
            </a:r>
            <a:r>
              <a:rPr/>
              <a:t>to</a:t>
            </a:r>
            <a:r>
              <a:rPr/>
              <a:t> </a:t>
            </a:r>
            <a:r>
              <a:rPr/>
              <a:t>toss</a:t>
            </a:r>
            <a:r>
              <a:rPr/>
              <a:t> </a:t>
            </a:r>
            <a:r>
              <a:rPr/>
              <a:t>out,</a:t>
            </a:r>
            <a:r>
              <a:rPr/>
              <a:t> </a:t>
            </a:r>
            <a:r>
              <a:rPr/>
              <a:t>but</a:t>
            </a:r>
            <a:r>
              <a:rPr/>
              <a:t> </a:t>
            </a:r>
            <a:r>
              <a:rPr/>
              <a:t>this</a:t>
            </a:r>
            <a:r>
              <a:rPr/>
              <a:t> </a:t>
            </a:r>
            <a:r>
              <a:rPr/>
              <a:t>time</a:t>
            </a:r>
            <a:r>
              <a:rPr/>
              <a:t> </a:t>
            </a:r>
            <a:r>
              <a:rPr/>
              <a:t>it</a:t>
            </a:r>
            <a:r>
              <a:rPr/>
              <a:t> </a:t>
            </a:r>
            <a:r>
              <a:rPr/>
              <a:t>is</a:t>
            </a:r>
            <a:r>
              <a:rPr/>
              <a:t> </a:t>
            </a:r>
            <a:r>
              <a:rPr/>
              <a:t>not</a:t>
            </a:r>
            <a:r>
              <a:rPr/>
              <a:t> </a:t>
            </a:r>
            <a:r>
              <a:rPr/>
              <a:t>poorly</a:t>
            </a:r>
            <a:r>
              <a:rPr/>
              <a:t> </a:t>
            </a:r>
            <a:r>
              <a:rPr/>
              <a:t>worded.</a:t>
            </a:r>
          </a:p>
          <a:p>
            <a:pPr lvl="0" marL="0" indent="0">
              <a:buNone/>
            </a:pPr>
          </a:p>
          <a:p>
            <a:pPr lvl="0" marL="0" indent="0">
              <a:buNone/>
            </a:pPr>
            <a:r>
              <a:rPr/>
              <a:t>A</a:t>
            </a:r>
            <a:r>
              <a:rPr/>
              <a:t> </a:t>
            </a:r>
            <a:r>
              <a:rPr/>
              <a:t>research</a:t>
            </a:r>
            <a:r>
              <a:rPr/>
              <a:t> </a:t>
            </a:r>
            <a:r>
              <a:rPr/>
              <a:t>paper</a:t>
            </a:r>
            <a:r>
              <a:rPr/>
              <a:t> </a:t>
            </a:r>
            <a:r>
              <a:rPr/>
              <a:t>computes</a:t>
            </a:r>
            <a:r>
              <a:rPr/>
              <a:t> </a:t>
            </a:r>
            <a:r>
              <a:rPr/>
              <a:t>a</a:t>
            </a:r>
            <a:r>
              <a:rPr/>
              <a:t> </a:t>
            </a:r>
            <a:r>
              <a:rPr/>
              <a:t>confidence</a:t>
            </a:r>
            <a:r>
              <a:rPr/>
              <a:t> </a:t>
            </a:r>
            <a:r>
              <a:rPr/>
              <a:t>interval</a:t>
            </a:r>
            <a:r>
              <a:rPr/>
              <a:t> </a:t>
            </a:r>
            <a:r>
              <a:rPr/>
              <a:t>for</a:t>
            </a:r>
            <a:r>
              <a:rPr/>
              <a:t> </a:t>
            </a:r>
            <a:r>
              <a:rPr/>
              <a:t>a</a:t>
            </a:r>
            <a:r>
              <a:rPr/>
              <a:t> </a:t>
            </a:r>
            <a:r>
              <a:rPr/>
              <a:t>relative</a:t>
            </a:r>
            <a:r>
              <a:rPr/>
              <a:t> </a:t>
            </a:r>
            <a:r>
              <a:rPr/>
              <a:t>risk</a:t>
            </a:r>
            <a:r>
              <a:rPr/>
              <a:t> </a:t>
            </a:r>
            <a:r>
              <a:rPr/>
              <a:t>of</a:t>
            </a:r>
            <a:r>
              <a:rPr/>
              <a:t> </a:t>
            </a:r>
            <a:r>
              <a:rPr/>
              <a:t>0.82</a:t>
            </a:r>
            <a:r>
              <a:rPr/>
              <a:t> </a:t>
            </a:r>
            <a:r>
              <a:rPr/>
              <a:t>to</a:t>
            </a:r>
            <a:r>
              <a:rPr/>
              <a:t> </a:t>
            </a:r>
            <a:r>
              <a:rPr/>
              <a:t>3.94.</a:t>
            </a:r>
            <a:r>
              <a:rPr/>
              <a:t> </a:t>
            </a:r>
            <a:r>
              <a:rPr/>
              <a:t>What</a:t>
            </a:r>
            <a:r>
              <a:rPr/>
              <a:t> </a:t>
            </a:r>
            <a:r>
              <a:rPr/>
              <a:t>does</a:t>
            </a:r>
            <a:r>
              <a:rPr/>
              <a:t> </a:t>
            </a:r>
            <a:r>
              <a:rPr/>
              <a:t>this</a:t>
            </a:r>
            <a:r>
              <a:rPr/>
              <a:t> </a:t>
            </a:r>
            <a:r>
              <a:rPr/>
              <a:t>confidence</a:t>
            </a:r>
            <a:r>
              <a:rPr/>
              <a:t> </a:t>
            </a:r>
            <a:r>
              <a:rPr/>
              <a:t>interval</a:t>
            </a:r>
            <a:r>
              <a:rPr/>
              <a:t> </a:t>
            </a:r>
            <a:r>
              <a:rPr/>
              <a:t>tell</a:t>
            </a:r>
            <a:r>
              <a:rPr/>
              <a:t> </a:t>
            </a:r>
            <a:r>
              <a:rPr/>
              <a:t>you.</a:t>
            </a:r>
          </a:p>
          <a:p>
            <a:pPr lvl="0" marL="0" indent="0">
              <a:buNone/>
            </a:pPr>
          </a:p>
          <a:p>
            <a:pPr lvl="0" marL="0" indent="0">
              <a:buNone/>
            </a:pPr>
            <a:r>
              <a:rPr/>
              <a:t>The</a:t>
            </a:r>
            <a:r>
              <a:rPr/>
              <a:t> </a:t>
            </a:r>
            <a:r>
              <a:rPr/>
              <a:t>result</a:t>
            </a:r>
            <a:r>
              <a:rPr/>
              <a:t> </a:t>
            </a:r>
            <a:r>
              <a:rPr/>
              <a:t>is</a:t>
            </a:r>
            <a:r>
              <a:rPr/>
              <a:t> </a:t>
            </a:r>
            <a:r>
              <a:rPr/>
              <a:t>statistically</a:t>
            </a:r>
            <a:r>
              <a:rPr/>
              <a:t> </a:t>
            </a:r>
            <a:r>
              <a:rPr/>
              <a:t>significant</a:t>
            </a:r>
            <a:r>
              <a:rPr/>
              <a:t> </a:t>
            </a:r>
            <a:r>
              <a:rPr/>
              <a:t>and</a:t>
            </a:r>
            <a:r>
              <a:rPr/>
              <a:t> </a:t>
            </a:r>
            <a:r>
              <a:rPr/>
              <a:t>clinically</a:t>
            </a:r>
            <a:r>
              <a:rPr/>
              <a:t> </a:t>
            </a:r>
            <a:r>
              <a:rPr/>
              <a:t>important.</a:t>
            </a:r>
          </a:p>
          <a:p>
            <a:pPr lvl="0" marL="0" indent="0">
              <a:buNone/>
            </a:pPr>
          </a:p>
          <a:p>
            <a:pPr lvl="0" marL="0" indent="0">
              <a:buNone/>
            </a:pPr>
            <a:r>
              <a:rPr/>
              <a:t>The</a:t>
            </a:r>
            <a:r>
              <a:rPr/>
              <a:t> </a:t>
            </a:r>
            <a:r>
              <a:rPr/>
              <a:t>result</a:t>
            </a:r>
            <a:r>
              <a:rPr/>
              <a:t> </a:t>
            </a:r>
            <a:r>
              <a:rPr/>
              <a:t>is</a:t>
            </a:r>
            <a:r>
              <a:rPr/>
              <a:t> </a:t>
            </a:r>
            <a:r>
              <a:rPr/>
              <a:t>not</a:t>
            </a:r>
            <a:r>
              <a:rPr/>
              <a:t> </a:t>
            </a:r>
            <a:r>
              <a:rPr/>
              <a:t>statistically</a:t>
            </a:r>
            <a:r>
              <a:rPr/>
              <a:t> </a:t>
            </a:r>
            <a:r>
              <a:rPr/>
              <a:t>significant,</a:t>
            </a:r>
            <a:r>
              <a:rPr/>
              <a:t> </a:t>
            </a:r>
            <a:r>
              <a:rPr/>
              <a:t>but</a:t>
            </a:r>
            <a:r>
              <a:rPr/>
              <a:t> </a:t>
            </a:r>
            <a:r>
              <a:rPr/>
              <a:t>is</a:t>
            </a:r>
            <a:r>
              <a:rPr/>
              <a:t> </a:t>
            </a:r>
            <a:r>
              <a:rPr/>
              <a:t>clinically</a:t>
            </a:r>
            <a:r>
              <a:rPr/>
              <a:t> </a:t>
            </a:r>
            <a:r>
              <a:rPr/>
              <a:t>important.</a:t>
            </a:r>
          </a:p>
          <a:p>
            <a:pPr lvl="0" marL="0" indent="0">
              <a:buNone/>
            </a:pPr>
          </a:p>
          <a:p>
            <a:pPr lvl="0" marL="0" indent="0">
              <a:buNone/>
            </a:pPr>
            <a:r>
              <a:rPr/>
              <a:t>The</a:t>
            </a:r>
            <a:r>
              <a:rPr/>
              <a:t> </a:t>
            </a:r>
            <a:r>
              <a:rPr/>
              <a:t>result</a:t>
            </a:r>
            <a:r>
              <a:rPr/>
              <a:t> </a:t>
            </a:r>
            <a:r>
              <a:rPr/>
              <a:t>is</a:t>
            </a:r>
            <a:r>
              <a:rPr/>
              <a:t> </a:t>
            </a:r>
            <a:r>
              <a:rPr/>
              <a:t>statistically</a:t>
            </a:r>
            <a:r>
              <a:rPr/>
              <a:t> </a:t>
            </a:r>
            <a:r>
              <a:rPr/>
              <a:t>significant,</a:t>
            </a:r>
            <a:r>
              <a:rPr/>
              <a:t> </a:t>
            </a:r>
            <a:r>
              <a:rPr/>
              <a:t>but</a:t>
            </a:r>
            <a:r>
              <a:rPr/>
              <a:t> </a:t>
            </a:r>
            <a:r>
              <a:rPr/>
              <a:t>not</a:t>
            </a:r>
            <a:r>
              <a:rPr/>
              <a:t> </a:t>
            </a:r>
            <a:r>
              <a:rPr/>
              <a:t>clinically</a:t>
            </a:r>
            <a:r>
              <a:rPr/>
              <a:t> </a:t>
            </a:r>
            <a:r>
              <a:rPr/>
              <a:t>important.</a:t>
            </a:r>
          </a:p>
          <a:p>
            <a:pPr lvl="0" marL="0" indent="0">
              <a:buNone/>
            </a:pPr>
          </a:p>
          <a:p>
            <a:pPr lvl="0" marL="0" indent="0">
              <a:buNone/>
            </a:pPr>
            <a:r>
              <a:rPr/>
              <a:t>The</a:t>
            </a:r>
            <a:r>
              <a:rPr/>
              <a:t> </a:t>
            </a:r>
            <a:r>
              <a:rPr/>
              <a:t>result</a:t>
            </a:r>
            <a:r>
              <a:rPr/>
              <a:t> </a:t>
            </a:r>
            <a:r>
              <a:rPr/>
              <a:t>is</a:t>
            </a:r>
            <a:r>
              <a:rPr/>
              <a:t> </a:t>
            </a:r>
            <a:r>
              <a:rPr/>
              <a:t>not</a:t>
            </a:r>
            <a:r>
              <a:rPr/>
              <a:t> </a:t>
            </a:r>
            <a:r>
              <a:rPr/>
              <a:t>statistically</a:t>
            </a:r>
            <a:r>
              <a:rPr/>
              <a:t> </a:t>
            </a:r>
            <a:r>
              <a:rPr/>
              <a:t>significant,</a:t>
            </a:r>
            <a:r>
              <a:rPr/>
              <a:t> </a:t>
            </a:r>
            <a:r>
              <a:rPr/>
              <a:t>and</a:t>
            </a:r>
            <a:r>
              <a:rPr/>
              <a:t> </a:t>
            </a:r>
            <a:r>
              <a:rPr/>
              <a:t>not</a:t>
            </a:r>
            <a:r>
              <a:rPr/>
              <a:t> </a:t>
            </a:r>
            <a:r>
              <a:rPr/>
              <a:t>clinically</a:t>
            </a:r>
            <a:r>
              <a:rPr/>
              <a:t> </a:t>
            </a:r>
            <a:r>
              <a:rPr/>
              <a:t>important.</a:t>
            </a:r>
          </a:p>
          <a:p>
            <a:pPr lvl="0" marL="0" indent="0">
              <a:buNone/>
            </a:pPr>
          </a:p>
          <a:p>
            <a:pPr lvl="0" marL="0" indent="0">
              <a:buNone/>
            </a:pPr>
            <a:r>
              <a:rPr/>
              <a:t>The</a:t>
            </a:r>
            <a:r>
              <a:rPr/>
              <a:t> </a:t>
            </a:r>
            <a:r>
              <a:rPr/>
              <a:t>result</a:t>
            </a:r>
            <a:r>
              <a:rPr/>
              <a:t> </a:t>
            </a:r>
            <a:r>
              <a:rPr/>
              <a:t>is</a:t>
            </a:r>
            <a:r>
              <a:rPr/>
              <a:t> </a:t>
            </a:r>
            <a:r>
              <a:rPr/>
              <a:t>ambiguous.</a:t>
            </a:r>
          </a:p>
          <a:p>
            <a:pPr lvl="0" marL="0" indent="0">
              <a:buNone/>
            </a:pPr>
          </a:p>
          <a:p>
            <a:pPr lvl="0" marL="0" indent="0">
              <a:buNone/>
            </a:pPr>
            <a:r>
              <a:rPr/>
              <a:t>I</a:t>
            </a:r>
            <a:r>
              <a:rPr/>
              <a:t> </a:t>
            </a:r>
            <a:r>
              <a:rPr/>
              <a:t>do</a:t>
            </a:r>
            <a:r>
              <a:rPr/>
              <a:t> </a:t>
            </a:r>
            <a:r>
              <a:rPr/>
              <a:t>not</a:t>
            </a:r>
            <a:r>
              <a:rPr/>
              <a:t> </a:t>
            </a:r>
            <a:r>
              <a:rPr/>
              <a:t>know</a:t>
            </a:r>
            <a:r>
              <a:rPr/>
              <a:t> </a:t>
            </a:r>
            <a:r>
              <a:rPr/>
              <a:t>the</a:t>
            </a:r>
            <a:r>
              <a:rPr/>
              <a:t> </a:t>
            </a:r>
            <a:r>
              <a:rPr/>
              <a:t>answer.</a:t>
            </a:r>
          </a:p>
        </p:txBody>
      </p:sp>
      <p:sp>
        <p:nvSpPr>
          <p:cNvPr id="4" name="Slide Number Placeholder 3"/>
          <p:cNvSpPr>
            <a:spLocks noGrp="1"/>
          </p:cNvSpPr>
          <p:nvPr>
            <p:ph type="sldNum" sz="quarter" idx="10"/>
          </p:nvPr>
        </p:nvSpPr>
        <p:spPr/>
        <p:txBody>
          <a:bodyPr/>
          <a:lstStyle/>
          <a:p>
            <a:fld id="{18BDFEC3-8487-43E8-A154-7C12CBC1FFF2}" type="slidenum">
              <a:rPr lang="en-US"/>
              <a:t>3</a:t>
            </a:fld>
            <a:endParaRPr lang="en-US"/>
          </a:p>
        </p:txBody>
      </p:sp>
    </p:spTree>
  </p:cSld>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a:t>Surveys</a:t>
            </a:r>
            <a:r>
              <a:rPr/>
              <a:t> </a:t>
            </a:r>
            <a:r>
              <a:rPr/>
              <a:t>–</a:t>
            </a:r>
            <a:r>
              <a:rPr/>
              <a:t> </a:t>
            </a:r>
            <a:r>
              <a:rPr/>
              <a:t>Response</a:t>
            </a:r>
            <a:r>
              <a:rPr/>
              <a:t> </a:t>
            </a:r>
            <a:r>
              <a:rPr/>
              <a:t>Options</a:t>
            </a:r>
          </a:p>
          <a:p>
            <a:pPr lvl="0" marL="0" indent="0">
              <a:buNone/>
            </a:pPr>
          </a:p>
          <a:p>
            <a:pPr lvl="2"/>
            <a:r>
              <a:rPr/>
              <a:t>Likert</a:t>
            </a:r>
          </a:p>
          <a:p>
            <a:pPr lvl="0" marL="0" indent="0">
              <a:buNone/>
            </a:pPr>
          </a:p>
          <a:p>
            <a:pPr lvl="0" marL="0" indent="0">
              <a:buNone/>
            </a:pPr>
            <a:r>
              <a:rPr/>
              <a:t>.footnote[Portney</a:t>
            </a:r>
            <a:r>
              <a:rPr/>
              <a:t> </a:t>
            </a:r>
            <a:r>
              <a:rPr/>
              <a:t>&amp;</a:t>
            </a:r>
            <a:r>
              <a:rPr/>
              <a:t> </a:t>
            </a:r>
            <a:r>
              <a:rPr/>
              <a:t>Watkins,</a:t>
            </a:r>
            <a:r>
              <a:rPr/>
              <a:t> </a:t>
            </a:r>
            <a:r>
              <a:rPr/>
              <a:t>2009]</a:t>
            </a:r>
          </a:p>
          <a:p>
            <a:pPr lvl="0" marL="0" indent="0">
              <a:buNone/>
            </a:pPr>
          </a:p>
          <a:p>
            <a:pPr lvl="0" marL="0" indent="0">
              <a:buNone/>
            </a:pPr>
            <a:r>
              <a:rPr/>
              <a:t>Example</a:t>
            </a:r>
            <a:r>
              <a:rPr/>
              <a:t> </a:t>
            </a:r>
            <a:r>
              <a:rPr/>
              <a:t>of</a:t>
            </a:r>
            <a:r>
              <a:rPr/>
              <a:t> </a:t>
            </a:r>
            <a:r>
              <a:rPr/>
              <a:t>five</a:t>
            </a:r>
            <a:r>
              <a:rPr/>
              <a:t> </a:t>
            </a:r>
            <a:r>
              <a:rPr/>
              <a:t>points</a:t>
            </a:r>
            <a:r>
              <a:rPr/>
              <a:t> </a:t>
            </a:r>
            <a:r>
              <a:rPr/>
              <a:t>(SD,</a:t>
            </a:r>
            <a:r>
              <a:rPr/>
              <a:t> </a:t>
            </a:r>
            <a:r>
              <a:rPr/>
              <a:t>D,</a:t>
            </a:r>
            <a:r>
              <a:rPr/>
              <a:t> </a:t>
            </a:r>
            <a:r>
              <a:rPr/>
              <a:t>N,</a:t>
            </a:r>
            <a:r>
              <a:rPr/>
              <a:t> </a:t>
            </a:r>
            <a:r>
              <a:rPr/>
              <a:t>A,</a:t>
            </a:r>
            <a:r>
              <a:rPr/>
              <a:t> </a:t>
            </a:r>
            <a:r>
              <a:rPr/>
              <a:t>SA)</a:t>
            </a:r>
          </a:p>
        </p:txBody>
      </p:sp>
      <p:sp>
        <p:nvSpPr>
          <p:cNvPr id="4" name="Slide Number Placeholder 3"/>
          <p:cNvSpPr>
            <a:spLocks noGrp="1"/>
          </p:cNvSpPr>
          <p:nvPr>
            <p:ph type="sldNum" sz="quarter" idx="10"/>
          </p:nvPr>
        </p:nvSpPr>
        <p:spPr/>
        <p:txBody>
          <a:bodyPr/>
          <a:lstStyle/>
          <a:p>
            <a:fld id="{18BDFEC3-8487-43E8-A154-7C12CBC1FFF2}" type="slidenum">
              <a:rPr lang="en-US"/>
              <a:t>55</a:t>
            </a:fld>
            <a:endParaRPr lang="en-US"/>
          </a:p>
        </p:txBody>
      </p:sp>
    </p:spTree>
  </p:cSld>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Table</a:t>
            </a:r>
            <a:r>
              <a:rPr/>
              <a:t> </a:t>
            </a:r>
            <a:r>
              <a:rPr/>
              <a:t>10.3</a:t>
            </a:r>
            <a:r>
              <a:rPr/>
              <a:t> </a:t>
            </a:r>
            <a:r>
              <a:rPr/>
              <a:t>gives</a:t>
            </a:r>
            <a:r>
              <a:rPr/>
              <a:t> </a:t>
            </a:r>
            <a:r>
              <a:rPr/>
              <a:t>examples</a:t>
            </a:r>
            <a:r>
              <a:rPr/>
              <a:t> </a:t>
            </a:r>
            <a:r>
              <a:rPr/>
              <a:t>of</a:t>
            </a:r>
            <a:r>
              <a:rPr/>
              <a:t> </a:t>
            </a:r>
            <a:r>
              <a:rPr/>
              <a:t>the</a:t>
            </a:r>
            <a:r>
              <a:rPr/>
              <a:t> </a:t>
            </a:r>
            <a:r>
              <a:rPr/>
              <a:t>Gliner</a:t>
            </a:r>
            <a:r>
              <a:rPr/>
              <a:t> </a:t>
            </a:r>
            <a:r>
              <a:rPr/>
              <a:t>et</a:t>
            </a:r>
            <a:r>
              <a:rPr/>
              <a:t> </a:t>
            </a:r>
            <a:r>
              <a:rPr/>
              <a:t>al</a:t>
            </a:r>
            <a:r>
              <a:rPr/>
              <a:t> </a:t>
            </a:r>
            <a:r>
              <a:rPr/>
              <a:t>scales.</a:t>
            </a:r>
          </a:p>
        </p:txBody>
      </p:sp>
      <p:sp>
        <p:nvSpPr>
          <p:cNvPr id="4" name="Slide Number Placeholder 3"/>
          <p:cNvSpPr>
            <a:spLocks noGrp="1"/>
          </p:cNvSpPr>
          <p:nvPr>
            <p:ph type="sldNum" sz="quarter" idx="10"/>
          </p:nvPr>
        </p:nvSpPr>
        <p:spPr/>
        <p:txBody>
          <a:bodyPr/>
          <a:lstStyle/>
          <a:p>
            <a:fld id="{18BDFEC3-8487-43E8-A154-7C12CBC1FFF2}" type="slidenum">
              <a:rPr lang="en-US"/>
              <a:t>332</a:t>
            </a:fld>
            <a:endParaRPr lang="en-US"/>
          </a:p>
        </p:txBody>
      </p:sp>
    </p:spTree>
  </p:cSld>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The</a:t>
            </a:r>
            <a:r>
              <a:rPr/>
              <a:t> </a:t>
            </a:r>
            <a:r>
              <a:rPr/>
              <a:t>level</a:t>
            </a:r>
            <a:r>
              <a:rPr/>
              <a:t> </a:t>
            </a:r>
            <a:r>
              <a:rPr/>
              <a:t>of</a:t>
            </a:r>
            <a:r>
              <a:rPr/>
              <a:t> </a:t>
            </a:r>
            <a:r>
              <a:rPr/>
              <a:t>measurement</a:t>
            </a:r>
            <a:r>
              <a:rPr/>
              <a:t> </a:t>
            </a:r>
            <a:r>
              <a:rPr/>
              <a:t>comes</a:t>
            </a:r>
            <a:r>
              <a:rPr/>
              <a:t> </a:t>
            </a:r>
            <a:r>
              <a:rPr/>
              <a:t>from</a:t>
            </a:r>
            <a:r>
              <a:rPr/>
              <a:t> </a:t>
            </a:r>
            <a:r>
              <a:rPr/>
              <a:t>what</a:t>
            </a:r>
            <a:r>
              <a:rPr/>
              <a:t> </a:t>
            </a:r>
            <a:r>
              <a:rPr/>
              <a:t>you</a:t>
            </a:r>
            <a:r>
              <a:rPr/>
              <a:t> </a:t>
            </a:r>
            <a:r>
              <a:rPr/>
              <a:t>are</a:t>
            </a:r>
            <a:r>
              <a:rPr/>
              <a:t> </a:t>
            </a:r>
            <a:r>
              <a:rPr/>
              <a:t>trying</a:t>
            </a:r>
            <a:r>
              <a:rPr/>
              <a:t> </a:t>
            </a:r>
            <a:r>
              <a:rPr/>
              <a:t>to</a:t>
            </a:r>
            <a:r>
              <a:rPr/>
              <a:t> </a:t>
            </a:r>
            <a:r>
              <a:rPr/>
              <a:t>get</a:t>
            </a:r>
            <a:r>
              <a:rPr/>
              <a:t> </a:t>
            </a:r>
            <a:r>
              <a:rPr/>
              <a:t>at</a:t>
            </a:r>
            <a:r>
              <a:rPr/>
              <a:t> </a:t>
            </a:r>
            <a:r>
              <a:rPr/>
              <a:t>in</a:t>
            </a:r>
            <a:r>
              <a:rPr/>
              <a:t> </a:t>
            </a:r>
            <a:r>
              <a:rPr/>
              <a:t>your</a:t>
            </a:r>
            <a:r>
              <a:rPr/>
              <a:t> </a:t>
            </a:r>
            <a:r>
              <a:rPr/>
              <a:t>research.</a:t>
            </a:r>
          </a:p>
          <a:p>
            <a:pPr lvl="0" marL="0" indent="0">
              <a:buNone/>
            </a:pPr>
          </a:p>
          <a:p>
            <a:pPr lvl="0" marL="0" indent="0">
              <a:buNone/>
            </a:pPr>
            <a:r>
              <a:rPr/>
              <a:t>Measurement</a:t>
            </a:r>
            <a:r>
              <a:rPr/>
              <a:t> </a:t>
            </a:r>
            <a:r>
              <a:rPr/>
              <a:t>scales</a:t>
            </a:r>
            <a:r>
              <a:rPr/>
              <a:t> </a:t>
            </a:r>
            <a:r>
              <a:rPr/>
              <a:t>can</a:t>
            </a:r>
            <a:r>
              <a:rPr/>
              <a:t> </a:t>
            </a:r>
            <a:r>
              <a:rPr/>
              <a:t>limit</a:t>
            </a:r>
            <a:r>
              <a:rPr/>
              <a:t> </a:t>
            </a:r>
            <a:r>
              <a:rPr/>
              <a:t>what</a:t>
            </a:r>
            <a:r>
              <a:rPr/>
              <a:t> </a:t>
            </a:r>
            <a:r>
              <a:rPr/>
              <a:t>you</a:t>
            </a:r>
            <a:r>
              <a:rPr/>
              <a:t> </a:t>
            </a:r>
            <a:r>
              <a:rPr/>
              <a:t>can</a:t>
            </a:r>
            <a:r>
              <a:rPr/>
              <a:t> </a:t>
            </a:r>
            <a:r>
              <a:rPr/>
              <a:t>say</a:t>
            </a:r>
            <a:r>
              <a:rPr/>
              <a:t> </a:t>
            </a:r>
            <a:r>
              <a:rPr/>
              <a:t>about</a:t>
            </a:r>
            <a:r>
              <a:rPr/>
              <a:t> </a:t>
            </a:r>
            <a:r>
              <a:rPr/>
              <a:t>your</a:t>
            </a:r>
            <a:r>
              <a:rPr/>
              <a:t> </a:t>
            </a:r>
            <a:r>
              <a:rPr/>
              <a:t>results.</a:t>
            </a:r>
          </a:p>
        </p:txBody>
      </p:sp>
      <p:sp>
        <p:nvSpPr>
          <p:cNvPr id="4" name="Slide Number Placeholder 3"/>
          <p:cNvSpPr>
            <a:spLocks noGrp="1"/>
          </p:cNvSpPr>
          <p:nvPr>
            <p:ph type="sldNum" sz="quarter" idx="10"/>
          </p:nvPr>
        </p:nvSpPr>
        <p:spPr/>
        <p:txBody>
          <a:bodyPr/>
          <a:lstStyle/>
          <a:p>
            <a:fld id="{18BDFEC3-8487-43E8-A154-7C12CBC1FFF2}" type="slidenum">
              <a:rPr lang="en-US"/>
              <a:t>333</a:t>
            </a:fld>
            <a:endParaRPr lang="en-US"/>
          </a:p>
        </p:txBody>
      </p:sp>
    </p:spTree>
  </p:cSld>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Go</a:t>
            </a:r>
            <a:r>
              <a:rPr/>
              <a:t> </a:t>
            </a:r>
            <a:r>
              <a:rPr/>
              <a:t>back</a:t>
            </a:r>
            <a:r>
              <a:rPr/>
              <a:t> </a:t>
            </a:r>
            <a:r>
              <a:rPr/>
              <a:t>are</a:t>
            </a:r>
            <a:r>
              <a:rPr/>
              <a:t> </a:t>
            </a:r>
            <a:r>
              <a:rPr/>
              <a:t>refer</a:t>
            </a:r>
            <a:r>
              <a:rPr/>
              <a:t> </a:t>
            </a:r>
            <a:r>
              <a:rPr/>
              <a:t>to</a:t>
            </a:r>
            <a:r>
              <a:rPr/>
              <a:t> </a:t>
            </a:r>
            <a:r>
              <a:rPr/>
              <a:t>Figure</a:t>
            </a:r>
            <a:r>
              <a:rPr/>
              <a:t> </a:t>
            </a:r>
            <a:r>
              <a:rPr/>
              <a:t>4.1.</a:t>
            </a:r>
            <a:r>
              <a:rPr/>
              <a:t> </a:t>
            </a:r>
            <a:r>
              <a:rPr/>
              <a:t>Week</a:t>
            </a:r>
            <a:r>
              <a:rPr/>
              <a:t> </a:t>
            </a:r>
            <a:r>
              <a:rPr/>
              <a:t>8</a:t>
            </a:r>
            <a:r>
              <a:rPr/>
              <a:t> </a:t>
            </a:r>
            <a:r>
              <a:rPr/>
              <a:t>activities</a:t>
            </a:r>
            <a:r>
              <a:rPr/>
              <a:t> </a:t>
            </a:r>
            <a:r>
              <a:rPr/>
              <a:t>relate</a:t>
            </a:r>
            <a:r>
              <a:rPr/>
              <a:t> </a:t>
            </a:r>
            <a:r>
              <a:rPr/>
              <a:t>to</a:t>
            </a:r>
            <a:r>
              <a:rPr/>
              <a:t> </a:t>
            </a:r>
            <a:r>
              <a:rPr/>
              <a:t>the</a:t>
            </a:r>
            <a:r>
              <a:rPr/>
              <a:t> </a:t>
            </a:r>
            <a:r>
              <a:rPr/>
              <a:t>exemplar</a:t>
            </a:r>
            <a:r>
              <a:rPr/>
              <a:t> </a:t>
            </a:r>
            <a:r>
              <a:rPr/>
              <a:t>articles.</a:t>
            </a:r>
            <a:r>
              <a:rPr/>
              <a:t> </a:t>
            </a:r>
            <a:r>
              <a:rPr/>
              <a:t>These</a:t>
            </a:r>
            <a:r>
              <a:rPr/>
              <a:t> </a:t>
            </a:r>
            <a:r>
              <a:rPr/>
              <a:t>are</a:t>
            </a:r>
            <a:r>
              <a:rPr/>
              <a:t> </a:t>
            </a:r>
            <a:r>
              <a:rPr/>
              <a:t>on</a:t>
            </a:r>
            <a:r>
              <a:rPr/>
              <a:t> </a:t>
            </a:r>
            <a:r>
              <a:rPr/>
              <a:t>the</a:t>
            </a:r>
            <a:r>
              <a:rPr/>
              <a:t> </a:t>
            </a:r>
            <a:r>
              <a:rPr/>
              <a:t>Canvas</a:t>
            </a:r>
            <a:r>
              <a:rPr/>
              <a:t> </a:t>
            </a:r>
            <a:r>
              <a:rPr/>
              <a:t>site.</a:t>
            </a:r>
            <a:r>
              <a:rPr/>
              <a:t> </a:t>
            </a:r>
            <a:r>
              <a:rPr/>
              <a:t>There</a:t>
            </a:r>
            <a:r>
              <a:rPr/>
              <a:t> </a:t>
            </a:r>
            <a:r>
              <a:rPr/>
              <a:t>are</a:t>
            </a:r>
            <a:r>
              <a:rPr/>
              <a:t> </a:t>
            </a:r>
            <a:r>
              <a:rPr/>
              <a:t>six</a:t>
            </a:r>
            <a:r>
              <a:rPr/>
              <a:t> </a:t>
            </a:r>
            <a:r>
              <a:rPr/>
              <a:t>included.</a:t>
            </a:r>
            <a:r>
              <a:rPr/>
              <a:t> </a:t>
            </a:r>
            <a:r>
              <a:rPr/>
              <a:t>Pick</a:t>
            </a:r>
            <a:r>
              <a:rPr/>
              <a:t> </a:t>
            </a:r>
            <a:r>
              <a:rPr/>
              <a:t>one</a:t>
            </a:r>
            <a:r>
              <a:rPr/>
              <a:t> </a:t>
            </a:r>
            <a:r>
              <a:rPr/>
              <a:t>and</a:t>
            </a:r>
            <a:r>
              <a:rPr/>
              <a:t> </a:t>
            </a:r>
            <a:r>
              <a:rPr/>
              <a:t>get</a:t>
            </a:r>
            <a:r>
              <a:rPr/>
              <a:t> </a:t>
            </a:r>
            <a:r>
              <a:rPr/>
              <a:t>familiar</a:t>
            </a:r>
            <a:r>
              <a:rPr/>
              <a:t> </a:t>
            </a:r>
            <a:r>
              <a:rPr/>
              <a:t>with</a:t>
            </a:r>
            <a:r>
              <a:rPr/>
              <a:t> </a:t>
            </a:r>
            <a:r>
              <a:rPr/>
              <a:t>it.</a:t>
            </a:r>
          </a:p>
        </p:txBody>
      </p:sp>
      <p:sp>
        <p:nvSpPr>
          <p:cNvPr id="4" name="Slide Number Placeholder 3"/>
          <p:cNvSpPr>
            <a:spLocks noGrp="1"/>
          </p:cNvSpPr>
          <p:nvPr>
            <p:ph type="sldNum" sz="quarter" idx="10"/>
          </p:nvPr>
        </p:nvSpPr>
        <p:spPr/>
        <p:txBody>
          <a:bodyPr/>
          <a:lstStyle/>
          <a:p>
            <a:fld id="{18BDFEC3-8487-43E8-A154-7C12CBC1FFF2}" type="slidenum">
              <a:rPr lang="en-US"/>
              <a:t>334</a:t>
            </a:fld>
            <a:endParaRPr lang="en-US"/>
          </a:p>
        </p:txBody>
      </p:sp>
    </p:spTree>
  </p:cSld>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The</a:t>
            </a:r>
            <a:r>
              <a:rPr/>
              <a:t> </a:t>
            </a:r>
            <a:r>
              <a:rPr/>
              <a:t>extent</a:t>
            </a:r>
            <a:r>
              <a:rPr/>
              <a:t> </a:t>
            </a:r>
            <a:r>
              <a:rPr/>
              <a:t>to</a:t>
            </a:r>
            <a:r>
              <a:rPr/>
              <a:t> </a:t>
            </a:r>
            <a:r>
              <a:rPr/>
              <a:t>which</a:t>
            </a:r>
            <a:r>
              <a:rPr/>
              <a:t> </a:t>
            </a:r>
            <a:r>
              <a:rPr/>
              <a:t>results</a:t>
            </a:r>
            <a:r>
              <a:rPr/>
              <a:t> </a:t>
            </a:r>
            <a:r>
              <a:rPr/>
              <a:t>can</a:t>
            </a:r>
            <a:r>
              <a:rPr/>
              <a:t> </a:t>
            </a:r>
            <a:r>
              <a:rPr/>
              <a:t>be</a:t>
            </a:r>
            <a:r>
              <a:rPr/>
              <a:t> </a:t>
            </a:r>
            <a:r>
              <a:rPr/>
              <a:t>generalized</a:t>
            </a:r>
            <a:r>
              <a:rPr/>
              <a:t> </a:t>
            </a:r>
            <a:r>
              <a:rPr/>
              <a:t>beyond</a:t>
            </a:r>
            <a:r>
              <a:rPr/>
              <a:t> </a:t>
            </a:r>
            <a:r>
              <a:rPr/>
              <a:t>this</a:t>
            </a:r>
            <a:r>
              <a:rPr/>
              <a:t> </a:t>
            </a:r>
            <a:r>
              <a:rPr/>
              <a:t>study.</a:t>
            </a:r>
            <a:r>
              <a:rPr/>
              <a:t> </a:t>
            </a:r>
            <a:r>
              <a:rPr/>
              <a:t>Extrapolate</a:t>
            </a:r>
            <a:r>
              <a:rPr/>
              <a:t> </a:t>
            </a:r>
            <a:r>
              <a:rPr/>
              <a:t>to</a:t>
            </a:r>
            <a:r>
              <a:rPr/>
              <a:t> </a:t>
            </a:r>
            <a:r>
              <a:rPr/>
              <a:t>the</a:t>
            </a:r>
            <a:r>
              <a:rPr/>
              <a:t> </a:t>
            </a:r>
            <a:r>
              <a:rPr/>
              <a:t>bigger</a:t>
            </a:r>
            <a:r>
              <a:rPr/>
              <a:t> </a:t>
            </a:r>
            <a:r>
              <a:rPr/>
              <a:t>world.</a:t>
            </a:r>
          </a:p>
          <a:p>
            <a:pPr lvl="0" marL="0" indent="0">
              <a:buNone/>
            </a:pPr>
          </a:p>
          <a:p>
            <a:pPr lvl="0" marL="0" indent="0">
              <a:buNone/>
            </a:pPr>
            <a:r>
              <a:rPr/>
              <a:t>Evaluating</a:t>
            </a:r>
            <a:r>
              <a:rPr/>
              <a:t> </a:t>
            </a:r>
            <a:r>
              <a:rPr/>
              <a:t>freamework</a:t>
            </a:r>
            <a:r>
              <a:rPr/>
              <a:t> </a:t>
            </a:r>
            <a:r>
              <a:rPr/>
              <a:t>(questions</a:t>
            </a:r>
            <a:r>
              <a:rPr/>
              <a:t> </a:t>
            </a:r>
            <a:r>
              <a:rPr/>
              <a:t>14</a:t>
            </a:r>
            <a:r>
              <a:rPr/>
              <a:t> </a:t>
            </a:r>
            <a:r>
              <a:rPr/>
              <a:t>and</a:t>
            </a:r>
            <a:r>
              <a:rPr/>
              <a:t> </a:t>
            </a:r>
            <a:r>
              <a:rPr/>
              <a:t>15).</a:t>
            </a:r>
          </a:p>
          <a:p>
            <a:pPr lvl="0" marL="0" indent="0">
              <a:buNone/>
            </a:pPr>
          </a:p>
          <a:p>
            <a:pPr lvl="0" marL="0" indent="0">
              <a:buNone/>
            </a:pPr>
            <a:r>
              <a:rPr/>
              <a:t>Population:</a:t>
            </a:r>
            <a:r>
              <a:rPr/>
              <a:t> </a:t>
            </a:r>
            <a:r>
              <a:rPr/>
              <a:t>how</a:t>
            </a:r>
            <a:r>
              <a:rPr/>
              <a:t> </a:t>
            </a:r>
            <a:r>
              <a:rPr/>
              <a:t>participants</a:t>
            </a:r>
            <a:r>
              <a:rPr/>
              <a:t> </a:t>
            </a:r>
            <a:r>
              <a:rPr/>
              <a:t>were</a:t>
            </a:r>
            <a:r>
              <a:rPr/>
              <a:t> </a:t>
            </a:r>
            <a:r>
              <a:rPr/>
              <a:t>selected.</a:t>
            </a:r>
          </a:p>
          <a:p>
            <a:pPr lvl="0" marL="0" indent="0">
              <a:buNone/>
            </a:pPr>
          </a:p>
          <a:p>
            <a:pPr lvl="0" marL="0" indent="0">
              <a:buNone/>
            </a:pPr>
            <a:r>
              <a:rPr/>
              <a:t>Ecologic</a:t>
            </a:r>
            <a:r>
              <a:rPr/>
              <a:t> </a:t>
            </a:r>
            <a:r>
              <a:rPr/>
              <a:t>validity:</a:t>
            </a:r>
            <a:r>
              <a:rPr/>
              <a:t> </a:t>
            </a:r>
            <a:r>
              <a:rPr/>
              <a:t>the</a:t>
            </a:r>
            <a:r>
              <a:rPr/>
              <a:t> </a:t>
            </a:r>
            <a:r>
              <a:rPr/>
              <a:t>more</a:t>
            </a:r>
            <a:r>
              <a:rPr/>
              <a:t> </a:t>
            </a:r>
            <a:r>
              <a:rPr/>
              <a:t>control</a:t>
            </a:r>
            <a:r>
              <a:rPr/>
              <a:t> </a:t>
            </a:r>
            <a:r>
              <a:rPr/>
              <a:t>you</a:t>
            </a:r>
            <a:r>
              <a:rPr/>
              <a:t> </a:t>
            </a:r>
            <a:r>
              <a:rPr/>
              <a:t>have,</a:t>
            </a:r>
            <a:r>
              <a:rPr/>
              <a:t> </a:t>
            </a:r>
            <a:r>
              <a:rPr/>
              <a:t>the</a:t>
            </a:r>
            <a:r>
              <a:rPr/>
              <a:t> </a:t>
            </a:r>
            <a:r>
              <a:rPr/>
              <a:t>better</a:t>
            </a:r>
            <a:r>
              <a:rPr/>
              <a:t> </a:t>
            </a:r>
            <a:r>
              <a:rPr/>
              <a:t>the</a:t>
            </a:r>
            <a:r>
              <a:rPr/>
              <a:t> </a:t>
            </a:r>
            <a:r>
              <a:rPr/>
              <a:t>internal</a:t>
            </a:r>
            <a:r>
              <a:rPr/>
              <a:t> </a:t>
            </a:r>
            <a:r>
              <a:rPr/>
              <a:t>validity</a:t>
            </a:r>
            <a:r>
              <a:rPr/>
              <a:t> </a:t>
            </a:r>
            <a:r>
              <a:rPr/>
              <a:t>but</a:t>
            </a:r>
            <a:r>
              <a:rPr/>
              <a:t> </a:t>
            </a:r>
            <a:r>
              <a:rPr/>
              <a:t>the</a:t>
            </a:r>
            <a:r>
              <a:rPr/>
              <a:t> </a:t>
            </a:r>
            <a:r>
              <a:rPr/>
              <a:t>less</a:t>
            </a:r>
            <a:r>
              <a:rPr/>
              <a:t> </a:t>
            </a:r>
            <a:r>
              <a:rPr/>
              <a:t>like</a:t>
            </a:r>
            <a:r>
              <a:rPr/>
              <a:t> </a:t>
            </a:r>
            <a:r>
              <a:rPr/>
              <a:t>it</a:t>
            </a:r>
            <a:r>
              <a:rPr/>
              <a:t> </a:t>
            </a:r>
            <a:r>
              <a:rPr/>
              <a:t>is</a:t>
            </a:r>
            <a:r>
              <a:rPr/>
              <a:t> </a:t>
            </a:r>
            <a:r>
              <a:rPr/>
              <a:t>for</a:t>
            </a:r>
            <a:r>
              <a:rPr/>
              <a:t> </a:t>
            </a:r>
            <a:r>
              <a:rPr/>
              <a:t>real</a:t>
            </a:r>
            <a:r>
              <a:rPr/>
              <a:t> </a:t>
            </a:r>
            <a:r>
              <a:rPr/>
              <a:t>world.</a:t>
            </a:r>
            <a:r>
              <a:rPr/>
              <a:t> </a:t>
            </a:r>
            <a:r>
              <a:rPr/>
              <a:t>The</a:t>
            </a:r>
            <a:r>
              <a:rPr/>
              <a:t> </a:t>
            </a:r>
            <a:r>
              <a:rPr/>
              <a:t>naturalness</a:t>
            </a:r>
            <a:r>
              <a:rPr/>
              <a:t> </a:t>
            </a:r>
            <a:r>
              <a:rPr/>
              <a:t>of</a:t>
            </a:r>
            <a:r>
              <a:rPr/>
              <a:t> </a:t>
            </a:r>
            <a:r>
              <a:rPr/>
              <a:t>the</a:t>
            </a:r>
            <a:r>
              <a:rPr/>
              <a:t> </a:t>
            </a:r>
            <a:r>
              <a:rPr/>
              <a:t>setting,</a:t>
            </a:r>
            <a:r>
              <a:rPr/>
              <a:t> </a:t>
            </a:r>
            <a:r>
              <a:rPr/>
              <a:t>rapport.</a:t>
            </a:r>
          </a:p>
          <a:p>
            <a:pPr lvl="0" marL="0" indent="0">
              <a:buNone/>
            </a:pPr>
          </a:p>
          <a:p>
            <a:pPr lvl="0" marL="0" indent="0">
              <a:buNone/>
            </a:pPr>
            <a:r>
              <a:rPr/>
              <a:t>Figure</a:t>
            </a:r>
            <a:r>
              <a:rPr/>
              <a:t> </a:t>
            </a:r>
            <a:r>
              <a:rPr/>
              <a:t>9.3.</a:t>
            </a:r>
          </a:p>
        </p:txBody>
      </p:sp>
      <p:sp>
        <p:nvSpPr>
          <p:cNvPr id="4" name="Slide Number Placeholder 3"/>
          <p:cNvSpPr>
            <a:spLocks noGrp="1"/>
          </p:cNvSpPr>
          <p:nvPr>
            <p:ph type="sldNum" sz="quarter" idx="10"/>
          </p:nvPr>
        </p:nvSpPr>
        <p:spPr/>
        <p:txBody>
          <a:bodyPr/>
          <a:lstStyle/>
          <a:p>
            <a:fld id="{18BDFEC3-8487-43E8-A154-7C12CBC1FFF2}" type="slidenum">
              <a:rPr lang="en-US"/>
              <a:t>335</a:t>
            </a:fld>
            <a:endParaRPr lang="en-US"/>
          </a:p>
        </p:txBody>
      </p:sp>
    </p:spTree>
  </p:cSld>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Figure</a:t>
            </a:r>
            <a:r>
              <a:rPr/>
              <a:t> </a:t>
            </a:r>
            <a:r>
              <a:rPr/>
              <a:t>9.4.</a:t>
            </a:r>
            <a:r>
              <a:rPr/>
              <a:t> </a:t>
            </a:r>
            <a:r>
              <a:rPr/>
              <a:t>External</a:t>
            </a:r>
            <a:r>
              <a:rPr/>
              <a:t> </a:t>
            </a:r>
            <a:r>
              <a:rPr/>
              <a:t>validity</a:t>
            </a:r>
            <a:r>
              <a:rPr/>
              <a:t> </a:t>
            </a:r>
            <a:r>
              <a:rPr/>
              <a:t>is</a:t>
            </a:r>
            <a:r>
              <a:rPr/>
              <a:t> </a:t>
            </a:r>
            <a:r>
              <a:rPr/>
              <a:t>influenced</a:t>
            </a:r>
            <a:r>
              <a:rPr/>
              <a:t> </a:t>
            </a:r>
            <a:r>
              <a:rPr/>
              <a:t>by</a:t>
            </a:r>
            <a:r>
              <a:rPr/>
              <a:t> </a:t>
            </a:r>
            <a:r>
              <a:rPr/>
              <a:t>the</a:t>
            </a:r>
            <a:r>
              <a:rPr/>
              <a:t> </a:t>
            </a:r>
            <a:r>
              <a:rPr/>
              <a:t>sampling</a:t>
            </a:r>
            <a:r>
              <a:rPr/>
              <a:t> </a:t>
            </a:r>
            <a:r>
              <a:rPr/>
              <a:t>process.</a:t>
            </a:r>
            <a:r>
              <a:rPr/>
              <a:t> </a:t>
            </a:r>
            <a:r>
              <a:rPr/>
              <a:t>Internal</a:t>
            </a:r>
            <a:r>
              <a:rPr/>
              <a:t> </a:t>
            </a:r>
            <a:r>
              <a:rPr/>
              <a:t>validity</a:t>
            </a:r>
            <a:r>
              <a:rPr/>
              <a:t> </a:t>
            </a:r>
            <a:r>
              <a:rPr/>
              <a:t>is</a:t>
            </a:r>
            <a:r>
              <a:rPr/>
              <a:t> </a:t>
            </a:r>
            <a:r>
              <a:rPr/>
              <a:t>influenced</a:t>
            </a:r>
            <a:r>
              <a:rPr/>
              <a:t> </a:t>
            </a:r>
            <a:r>
              <a:rPr/>
              <a:t>by</a:t>
            </a:r>
            <a:r>
              <a:rPr/>
              <a:t> </a:t>
            </a:r>
            <a:r>
              <a:rPr/>
              <a:t>the</a:t>
            </a:r>
            <a:r>
              <a:rPr/>
              <a:t> </a:t>
            </a:r>
            <a:r>
              <a:rPr/>
              <a:t>allocation</a:t>
            </a:r>
            <a:r>
              <a:rPr/>
              <a:t> </a:t>
            </a:r>
            <a:r>
              <a:rPr/>
              <a:t>of</a:t>
            </a:r>
            <a:r>
              <a:rPr/>
              <a:t> </a:t>
            </a:r>
            <a:r>
              <a:rPr/>
              <a:t>this</a:t>
            </a:r>
            <a:r>
              <a:rPr/>
              <a:t> </a:t>
            </a:r>
            <a:r>
              <a:rPr/>
              <a:t>sample</a:t>
            </a:r>
            <a:r>
              <a:rPr/>
              <a:t> </a:t>
            </a:r>
            <a:r>
              <a:rPr/>
              <a:t>to</a:t>
            </a:r>
            <a:r>
              <a:rPr/>
              <a:t> </a:t>
            </a:r>
            <a:r>
              <a:rPr/>
              <a:t>treatment</a:t>
            </a:r>
            <a:r>
              <a:rPr/>
              <a:t> </a:t>
            </a:r>
            <a:r>
              <a:rPr/>
              <a:t>groups.</a:t>
            </a:r>
          </a:p>
        </p:txBody>
      </p:sp>
      <p:sp>
        <p:nvSpPr>
          <p:cNvPr id="4" name="Slide Number Placeholder 3"/>
          <p:cNvSpPr>
            <a:spLocks noGrp="1"/>
          </p:cNvSpPr>
          <p:nvPr>
            <p:ph type="sldNum" sz="quarter" idx="10"/>
          </p:nvPr>
        </p:nvSpPr>
        <p:spPr/>
        <p:txBody>
          <a:bodyPr/>
          <a:lstStyle/>
          <a:p>
            <a:fld id="{18BDFEC3-8487-43E8-A154-7C12CBC1FFF2}" type="slidenum">
              <a:rPr lang="en-US"/>
              <a:t>339</a:t>
            </a:fld>
            <a:endParaRPr lang="en-US"/>
          </a:p>
        </p:txBody>
      </p:sp>
    </p:spTree>
  </p:cSld>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Factor</a:t>
            </a:r>
            <a:r>
              <a:rPr/>
              <a:t> </a:t>
            </a:r>
            <a:r>
              <a:rPr/>
              <a:t>analysis</a:t>
            </a:r>
            <a:r>
              <a:rPr/>
              <a:t> </a:t>
            </a:r>
            <a:r>
              <a:rPr/>
              <a:t>is</a:t>
            </a:r>
            <a:r>
              <a:rPr/>
              <a:t> </a:t>
            </a:r>
            <a:r>
              <a:rPr/>
              <a:t>a</a:t>
            </a:r>
            <a:r>
              <a:rPr/>
              <a:t> </a:t>
            </a:r>
            <a:r>
              <a:rPr/>
              <a:t>method</a:t>
            </a:r>
            <a:r>
              <a:rPr/>
              <a:t> </a:t>
            </a:r>
            <a:r>
              <a:rPr/>
              <a:t>of</a:t>
            </a:r>
            <a:r>
              <a:rPr/>
              <a:t> </a:t>
            </a:r>
            <a:r>
              <a:rPr/>
              <a:t>grouping</a:t>
            </a:r>
            <a:r>
              <a:rPr/>
              <a:t> </a:t>
            </a:r>
            <a:r>
              <a:rPr/>
              <a:t>items</a:t>
            </a:r>
            <a:r>
              <a:rPr/>
              <a:t> </a:t>
            </a:r>
            <a:r>
              <a:rPr/>
              <a:t>representative</a:t>
            </a:r>
            <a:r>
              <a:rPr/>
              <a:t> </a:t>
            </a:r>
            <a:r>
              <a:rPr/>
              <a:t>of</a:t>
            </a:r>
            <a:r>
              <a:rPr/>
              <a:t> </a:t>
            </a:r>
            <a:r>
              <a:rPr/>
              <a:t>individual</a:t>
            </a:r>
            <a:r>
              <a:rPr/>
              <a:t> </a:t>
            </a:r>
            <a:r>
              <a:rPr/>
              <a:t>constructs.</a:t>
            </a:r>
          </a:p>
          <a:p>
            <a:pPr lvl="0" marL="0" indent="0">
              <a:buNone/>
            </a:pPr>
          </a:p>
          <a:p>
            <a:pPr lvl="0" marL="0" indent="0">
              <a:buNone/>
            </a:pPr>
            <a:r>
              <a:rPr/>
              <a:t>In</a:t>
            </a:r>
            <a:r>
              <a:rPr/>
              <a:t> </a:t>
            </a:r>
            <a:r>
              <a:rPr/>
              <a:t>the</a:t>
            </a:r>
            <a:r>
              <a:rPr/>
              <a:t> </a:t>
            </a:r>
            <a:r>
              <a:rPr/>
              <a:t>week</a:t>
            </a:r>
            <a:r>
              <a:rPr/>
              <a:t> </a:t>
            </a:r>
            <a:r>
              <a:rPr/>
              <a:t>9</a:t>
            </a:r>
            <a:r>
              <a:rPr/>
              <a:t> </a:t>
            </a:r>
            <a:r>
              <a:rPr/>
              <a:t>folder</a:t>
            </a:r>
            <a:r>
              <a:rPr/>
              <a:t> </a:t>
            </a:r>
            <a:r>
              <a:rPr/>
              <a:t>is</a:t>
            </a:r>
            <a:r>
              <a:rPr/>
              <a:t> </a:t>
            </a:r>
            <a:r>
              <a:rPr/>
              <a:t>the</a:t>
            </a:r>
            <a:r>
              <a:rPr/>
              <a:t> </a:t>
            </a:r>
            <a:r>
              <a:rPr/>
              <a:t>MOTIV*</a:t>
            </a:r>
            <a:r>
              <a:rPr/>
              <a:t> </a:t>
            </a:r>
            <a:r>
              <a:rPr/>
              <a:t>document.</a:t>
            </a:r>
            <a:r>
              <a:rPr/>
              <a:t> </a:t>
            </a:r>
            <a:r>
              <a:rPr/>
              <a:t>The</a:t>
            </a:r>
            <a:r>
              <a:rPr/>
              <a:t> </a:t>
            </a:r>
            <a:r>
              <a:rPr/>
              <a:t>CES-D</a:t>
            </a:r>
            <a:r>
              <a:rPr/>
              <a:t> </a:t>
            </a:r>
            <a:r>
              <a:rPr/>
              <a:t>score</a:t>
            </a:r>
            <a:r>
              <a:rPr/>
              <a:t> </a:t>
            </a:r>
            <a:r>
              <a:rPr/>
              <a:t>has</a:t>
            </a:r>
            <a:r>
              <a:rPr/>
              <a:t> </a:t>
            </a:r>
            <a:r>
              <a:rPr/>
              <a:t>twenty</a:t>
            </a:r>
            <a:r>
              <a:rPr/>
              <a:t> </a:t>
            </a:r>
            <a:r>
              <a:rPr/>
              <a:t>items</a:t>
            </a:r>
            <a:r>
              <a:rPr/>
              <a:t> </a:t>
            </a:r>
            <a:r>
              <a:rPr/>
              <a:t>rated</a:t>
            </a:r>
            <a:r>
              <a:rPr/>
              <a:t> </a:t>
            </a:r>
            <a:r>
              <a:rPr/>
              <a:t>on</a:t>
            </a:r>
            <a:r>
              <a:rPr/>
              <a:t> </a:t>
            </a:r>
            <a:r>
              <a:rPr/>
              <a:t>a</a:t>
            </a:r>
            <a:r>
              <a:rPr/>
              <a:t> </a:t>
            </a:r>
            <a:r>
              <a:rPr/>
              <a:t>0</a:t>
            </a:r>
            <a:r>
              <a:rPr/>
              <a:t> </a:t>
            </a:r>
            <a:r>
              <a:rPr/>
              <a:t>to</a:t>
            </a:r>
            <a:r>
              <a:rPr/>
              <a:t> </a:t>
            </a:r>
            <a:r>
              <a:rPr/>
              <a:t>4</a:t>
            </a:r>
            <a:r>
              <a:rPr/>
              <a:t> </a:t>
            </a:r>
            <a:r>
              <a:rPr/>
              <a:t>scale,</a:t>
            </a:r>
            <a:r>
              <a:rPr/>
              <a:t> </a:t>
            </a:r>
            <a:r>
              <a:rPr/>
              <a:t>with</a:t>
            </a:r>
            <a:r>
              <a:rPr/>
              <a:t> </a:t>
            </a:r>
            <a:r>
              <a:rPr/>
              <a:t>four</a:t>
            </a:r>
            <a:r>
              <a:rPr/>
              <a:t> </a:t>
            </a:r>
            <a:r>
              <a:rPr/>
              <a:t>of</a:t>
            </a:r>
            <a:r>
              <a:rPr/>
              <a:t> </a:t>
            </a:r>
            <a:r>
              <a:rPr/>
              <a:t>the</a:t>
            </a:r>
            <a:r>
              <a:rPr/>
              <a:t> </a:t>
            </a:r>
            <a:r>
              <a:rPr/>
              <a:t>items</a:t>
            </a:r>
            <a:r>
              <a:rPr/>
              <a:t> </a:t>
            </a:r>
            <a:r>
              <a:rPr/>
              <a:t>reverse</a:t>
            </a:r>
            <a:r>
              <a:rPr/>
              <a:t> </a:t>
            </a:r>
            <a:r>
              <a:rPr/>
              <a:t>scaled.</a:t>
            </a:r>
          </a:p>
          <a:p>
            <a:pPr lvl="0" marL="0" indent="0">
              <a:buNone/>
            </a:pPr>
          </a:p>
          <a:p>
            <a:pPr lvl="0" marL="0" indent="0">
              <a:buNone/>
            </a:pPr>
            <a:r>
              <a:rPr/>
              <a:t>There</a:t>
            </a:r>
            <a:r>
              <a:rPr/>
              <a:t> </a:t>
            </a:r>
            <a:r>
              <a:rPr/>
              <a:t>is</a:t>
            </a:r>
            <a:r>
              <a:rPr/>
              <a:t> </a:t>
            </a:r>
            <a:r>
              <a:rPr/>
              <a:t>a</a:t>
            </a:r>
            <a:r>
              <a:rPr/>
              <a:t> </a:t>
            </a:r>
            <a:r>
              <a:rPr/>
              <a:t>somatic</a:t>
            </a:r>
            <a:r>
              <a:rPr/>
              <a:t> </a:t>
            </a:r>
            <a:r>
              <a:rPr/>
              <a:t>factor</a:t>
            </a:r>
            <a:r>
              <a:rPr/>
              <a:t> </a:t>
            </a:r>
            <a:r>
              <a:rPr/>
              <a:t>in</a:t>
            </a:r>
            <a:r>
              <a:rPr/>
              <a:t> </a:t>
            </a:r>
            <a:r>
              <a:rPr/>
              <a:t>this</a:t>
            </a:r>
            <a:r>
              <a:rPr/>
              <a:t> </a:t>
            </a:r>
            <a:r>
              <a:rPr/>
              <a:t>scale.</a:t>
            </a:r>
            <a:r>
              <a:rPr/>
              <a:t> </a:t>
            </a:r>
            <a:r>
              <a:rPr/>
              <a:t>This</a:t>
            </a:r>
            <a:r>
              <a:rPr/>
              <a:t> </a:t>
            </a:r>
            <a:r>
              <a:rPr/>
              <a:t>might</a:t>
            </a:r>
            <a:r>
              <a:rPr/>
              <a:t> </a:t>
            </a:r>
            <a:r>
              <a:rPr/>
              <a:t>be</a:t>
            </a:r>
            <a:r>
              <a:rPr/>
              <a:t> </a:t>
            </a:r>
            <a:r>
              <a:rPr/>
              <a:t>considered</a:t>
            </a:r>
            <a:r>
              <a:rPr/>
              <a:t> </a:t>
            </a:r>
            <a:r>
              <a:rPr/>
              <a:t>a</a:t>
            </a:r>
            <a:r>
              <a:rPr/>
              <a:t> </a:t>
            </a:r>
            <a:r>
              <a:rPr/>
              <a:t>subscale.</a:t>
            </a:r>
            <a:r>
              <a:rPr/>
              <a:t> </a:t>
            </a:r>
            <a:r>
              <a:rPr/>
              <a:t>Run</a:t>
            </a:r>
            <a:r>
              <a:rPr/>
              <a:t> </a:t>
            </a:r>
            <a:r>
              <a:rPr/>
              <a:t>a</a:t>
            </a:r>
            <a:r>
              <a:rPr/>
              <a:t> </a:t>
            </a:r>
            <a:r>
              <a:rPr/>
              <a:t>factor</a:t>
            </a:r>
            <a:r>
              <a:rPr/>
              <a:t> </a:t>
            </a:r>
            <a:r>
              <a:rPr/>
              <a:t>analysis,</a:t>
            </a:r>
            <a:r>
              <a:rPr/>
              <a:t> </a:t>
            </a:r>
            <a:r>
              <a:rPr/>
              <a:t>even</a:t>
            </a:r>
            <a:r>
              <a:rPr/>
              <a:t> </a:t>
            </a:r>
            <a:r>
              <a:rPr/>
              <a:t>though</a:t>
            </a:r>
            <a:r>
              <a:rPr/>
              <a:t> </a:t>
            </a:r>
            <a:r>
              <a:rPr/>
              <a:t>it</a:t>
            </a:r>
            <a:r>
              <a:rPr/>
              <a:t> </a:t>
            </a:r>
            <a:r>
              <a:rPr/>
              <a:t>only</a:t>
            </a:r>
            <a:r>
              <a:rPr/>
              <a:t> </a:t>
            </a:r>
            <a:r>
              <a:rPr/>
              <a:t>has</a:t>
            </a:r>
            <a:r>
              <a:rPr/>
              <a:t> </a:t>
            </a:r>
            <a:r>
              <a:rPr/>
              <a:t>four</a:t>
            </a:r>
            <a:r>
              <a:rPr/>
              <a:t> </a:t>
            </a:r>
            <a:r>
              <a:rPr/>
              <a:t>levels.</a:t>
            </a:r>
            <a:r>
              <a:rPr/>
              <a:t> </a:t>
            </a:r>
            <a:r>
              <a:rPr/>
              <a:t>Do</a:t>
            </a:r>
            <a:r>
              <a:rPr/>
              <a:t> </a:t>
            </a:r>
            <a:r>
              <a:rPr/>
              <a:t>the</a:t>
            </a:r>
            <a:r>
              <a:rPr/>
              <a:t> </a:t>
            </a:r>
            <a:r>
              <a:rPr/>
              <a:t>items</a:t>
            </a:r>
            <a:r>
              <a:rPr/>
              <a:t> </a:t>
            </a:r>
            <a:r>
              <a:rPr/>
              <a:t>all</a:t>
            </a:r>
            <a:r>
              <a:rPr/>
              <a:t> </a:t>
            </a:r>
            <a:r>
              <a:rPr/>
              <a:t>hang</a:t>
            </a:r>
            <a:r>
              <a:rPr/>
              <a:t> </a:t>
            </a:r>
            <a:r>
              <a:rPr/>
              <a:t>together.</a:t>
            </a:r>
          </a:p>
        </p:txBody>
      </p:sp>
      <p:sp>
        <p:nvSpPr>
          <p:cNvPr id="4" name="Slide Number Placeholder 3"/>
          <p:cNvSpPr>
            <a:spLocks noGrp="1"/>
          </p:cNvSpPr>
          <p:nvPr>
            <p:ph type="sldNum" sz="quarter" idx="10"/>
          </p:nvPr>
        </p:nvSpPr>
        <p:spPr/>
        <p:txBody>
          <a:bodyPr/>
          <a:lstStyle/>
          <a:p>
            <a:fld id="{18BDFEC3-8487-43E8-A154-7C12CBC1FFF2}" type="slidenum">
              <a:rPr lang="en-US"/>
              <a:t>340</a:t>
            </a:fld>
            <a:endParaRPr lang="en-US"/>
          </a:p>
        </p:txBody>
      </p:sp>
    </p:spTree>
  </p:cSld>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The</a:t>
            </a:r>
            <a:r>
              <a:rPr/>
              <a:t> </a:t>
            </a:r>
            <a:r>
              <a:rPr/>
              <a:t>ones</a:t>
            </a:r>
            <a:r>
              <a:rPr/>
              <a:t> </a:t>
            </a:r>
            <a:r>
              <a:rPr/>
              <a:t>in</a:t>
            </a:r>
            <a:r>
              <a:rPr/>
              <a:t> </a:t>
            </a:r>
            <a:r>
              <a:rPr/>
              <a:t>yellow.</a:t>
            </a:r>
            <a:r>
              <a:rPr/>
              <a:t> </a:t>
            </a:r>
            <a:r>
              <a:rPr/>
              <a:t>Multiple</a:t>
            </a:r>
            <a:r>
              <a:rPr/>
              <a:t> </a:t>
            </a:r>
            <a:r>
              <a:rPr/>
              <a:t>items</a:t>
            </a:r>
            <a:r>
              <a:rPr/>
              <a:t> </a:t>
            </a:r>
            <a:r>
              <a:rPr/>
              <a:t>to</a:t>
            </a:r>
            <a:r>
              <a:rPr/>
              <a:t> </a:t>
            </a:r>
            <a:r>
              <a:rPr/>
              <a:t>represent</a:t>
            </a:r>
            <a:r>
              <a:rPr/>
              <a:t> </a:t>
            </a:r>
            <a:r>
              <a:rPr/>
              <a:t>a</a:t>
            </a:r>
            <a:r>
              <a:rPr/>
              <a:t> </a:t>
            </a:r>
            <a:r>
              <a:rPr/>
              <a:t>measure.</a:t>
            </a:r>
            <a:r>
              <a:rPr/>
              <a:t> </a:t>
            </a:r>
            <a:r>
              <a:rPr/>
              <a:t>Is</a:t>
            </a:r>
            <a:r>
              <a:rPr/>
              <a:t> </a:t>
            </a:r>
            <a:r>
              <a:rPr/>
              <a:t>there</a:t>
            </a:r>
            <a:r>
              <a:rPr/>
              <a:t> </a:t>
            </a:r>
            <a:r>
              <a:rPr/>
              <a:t>variability</a:t>
            </a:r>
            <a:r>
              <a:rPr/>
              <a:t> </a:t>
            </a:r>
            <a:r>
              <a:rPr/>
              <a:t>in</a:t>
            </a:r>
            <a:r>
              <a:rPr/>
              <a:t> </a:t>
            </a:r>
            <a:r>
              <a:rPr/>
              <a:t>any</a:t>
            </a:r>
            <a:r>
              <a:rPr/>
              <a:t> </a:t>
            </a:r>
            <a:r>
              <a:rPr/>
              <a:t>of</a:t>
            </a:r>
            <a:r>
              <a:rPr/>
              <a:t> </a:t>
            </a:r>
            <a:r>
              <a:rPr/>
              <a:t>those</a:t>
            </a:r>
            <a:r>
              <a:rPr/>
              <a:t> </a:t>
            </a:r>
            <a:r>
              <a:rPr/>
              <a:t>items.</a:t>
            </a:r>
            <a:r>
              <a:rPr/>
              <a:t> </a:t>
            </a:r>
            <a:r>
              <a:rPr/>
              <a:t>If</a:t>
            </a:r>
            <a:r>
              <a:rPr/>
              <a:t> </a:t>
            </a:r>
            <a:r>
              <a:rPr/>
              <a:t>you</a:t>
            </a:r>
            <a:r>
              <a:rPr/>
              <a:t> </a:t>
            </a:r>
            <a:r>
              <a:rPr/>
              <a:t>had</a:t>
            </a:r>
            <a:r>
              <a:rPr/>
              <a:t> </a:t>
            </a:r>
            <a:r>
              <a:rPr/>
              <a:t>selected</a:t>
            </a:r>
            <a:r>
              <a:rPr/>
              <a:t> </a:t>
            </a:r>
            <a:r>
              <a:rPr/>
              <a:t>one</a:t>
            </a:r>
            <a:r>
              <a:rPr/>
              <a:t> </a:t>
            </a:r>
            <a:r>
              <a:rPr/>
              <a:t>and</a:t>
            </a:r>
            <a:r>
              <a:rPr/>
              <a:t> </a:t>
            </a:r>
            <a:r>
              <a:rPr/>
              <a:t>only</a:t>
            </a:r>
            <a:r>
              <a:rPr/>
              <a:t> </a:t>
            </a:r>
            <a:r>
              <a:rPr/>
              <a:t>one</a:t>
            </a:r>
            <a:r>
              <a:rPr/>
              <a:t> </a:t>
            </a:r>
            <a:r>
              <a:rPr/>
              <a:t>item,</a:t>
            </a:r>
            <a:r>
              <a:rPr/>
              <a:t> </a:t>
            </a:r>
            <a:r>
              <a:rPr/>
              <a:t>it</a:t>
            </a:r>
            <a:r>
              <a:rPr/>
              <a:t> </a:t>
            </a:r>
            <a:r>
              <a:rPr/>
              <a:t>might</a:t>
            </a:r>
            <a:r>
              <a:rPr/>
              <a:t> </a:t>
            </a:r>
            <a:r>
              <a:rPr/>
              <a:t>be</a:t>
            </a:r>
            <a:r>
              <a:rPr/>
              <a:t> </a:t>
            </a:r>
            <a:r>
              <a:rPr/>
              <a:t>influenced</a:t>
            </a:r>
            <a:r>
              <a:rPr/>
              <a:t> </a:t>
            </a:r>
            <a:r>
              <a:rPr/>
              <a:t>by</a:t>
            </a:r>
            <a:r>
              <a:rPr/>
              <a:t> </a:t>
            </a:r>
            <a:r>
              <a:rPr/>
              <a:t>external</a:t>
            </a:r>
            <a:r>
              <a:rPr/>
              <a:t> </a:t>
            </a:r>
            <a:r>
              <a:rPr/>
              <a:t>factors</a:t>
            </a:r>
            <a:r>
              <a:rPr/>
              <a:t> </a:t>
            </a:r>
            <a:r>
              <a:rPr/>
              <a:t>like</a:t>
            </a:r>
            <a:r>
              <a:rPr/>
              <a:t> </a:t>
            </a:r>
            <a:r>
              <a:rPr/>
              <a:t>your</a:t>
            </a:r>
            <a:r>
              <a:rPr/>
              <a:t> </a:t>
            </a:r>
            <a:r>
              <a:rPr/>
              <a:t>mood.</a:t>
            </a:r>
            <a:r>
              <a:rPr/>
              <a:t> </a:t>
            </a:r>
            <a:r>
              <a:rPr/>
              <a:t>Multiple</a:t>
            </a:r>
            <a:r>
              <a:rPr/>
              <a:t> </a:t>
            </a:r>
            <a:r>
              <a:rPr/>
              <a:t>items</a:t>
            </a:r>
            <a:r>
              <a:rPr/>
              <a:t> </a:t>
            </a:r>
            <a:r>
              <a:rPr/>
              <a:t>avoid</a:t>
            </a:r>
            <a:r>
              <a:rPr/>
              <a:t> </a:t>
            </a:r>
            <a:r>
              <a:rPr/>
              <a:t>this</a:t>
            </a:r>
            <a:r>
              <a:rPr/>
              <a:t> </a:t>
            </a:r>
            <a:r>
              <a:rPr/>
              <a:t>problem.</a:t>
            </a:r>
          </a:p>
          <a:p>
            <a:pPr lvl="0" marL="0" indent="0">
              <a:buNone/>
            </a:pPr>
          </a:p>
          <a:p>
            <a:pPr lvl="0" marL="0" indent="0">
              <a:buNone/>
            </a:pPr>
            <a:r>
              <a:rPr/>
              <a:t>The</a:t>
            </a:r>
            <a:r>
              <a:rPr/>
              <a:t> </a:t>
            </a:r>
            <a:r>
              <a:rPr/>
              <a:t>N</a:t>
            </a:r>
            <a:r>
              <a:rPr/>
              <a:t> </a:t>
            </a:r>
            <a:r>
              <a:rPr/>
              <a:t>items</a:t>
            </a:r>
            <a:r>
              <a:rPr/>
              <a:t> </a:t>
            </a:r>
            <a:r>
              <a:rPr/>
              <a:t>had</a:t>
            </a:r>
            <a:r>
              <a:rPr/>
              <a:t> </a:t>
            </a:r>
            <a:r>
              <a:rPr/>
              <a:t>Cronbach’s</a:t>
            </a:r>
            <a:r>
              <a:rPr/>
              <a:t> </a:t>
            </a:r>
            <a:r>
              <a:rPr/>
              <a:t>alpha</a:t>
            </a:r>
            <a:r>
              <a:rPr/>
              <a:t> </a:t>
            </a:r>
            <a:r>
              <a:rPr/>
              <a:t>of</a:t>
            </a:r>
            <a:r>
              <a:rPr/>
              <a:t> </a:t>
            </a:r>
            <a:r>
              <a:rPr/>
              <a:t>??</a:t>
            </a:r>
            <a:r>
              <a:rPr/>
              <a:t> </a:t>
            </a:r>
            <a:r>
              <a:rPr/>
              <a:t>and</a:t>
            </a:r>
            <a:r>
              <a:rPr/>
              <a:t> </a:t>
            </a:r>
            <a:r>
              <a:rPr/>
              <a:t>the</a:t>
            </a:r>
            <a:r>
              <a:rPr/>
              <a:t> </a:t>
            </a:r>
            <a:r>
              <a:rPr/>
              <a:t>C</a:t>
            </a:r>
            <a:r>
              <a:rPr/>
              <a:t> </a:t>
            </a:r>
            <a:r>
              <a:rPr/>
              <a:t>items</a:t>
            </a:r>
            <a:r>
              <a:rPr/>
              <a:t> </a:t>
            </a:r>
            <a:r>
              <a:rPr/>
              <a:t>had</a:t>
            </a:r>
            <a:r>
              <a:rPr/>
              <a:t> </a:t>
            </a:r>
            <a:r>
              <a:rPr/>
              <a:t>Cronbach’s</a:t>
            </a:r>
            <a:r>
              <a:rPr/>
              <a:t> </a:t>
            </a:r>
            <a:r>
              <a:rPr/>
              <a:t>alpha</a:t>
            </a:r>
            <a:r>
              <a:rPr/>
              <a:t> </a:t>
            </a:r>
            <a:r>
              <a:rPr/>
              <a:t>of</a:t>
            </a:r>
            <a:r>
              <a:rPr/>
              <a:t> </a:t>
            </a:r>
            <a:r>
              <a:rPr/>
              <a:t>??.</a:t>
            </a:r>
          </a:p>
          <a:p>
            <a:pPr lvl="0" marL="0" indent="0">
              <a:buNone/>
            </a:pPr>
          </a:p>
          <a:p>
            <a:pPr lvl="0" marL="0" indent="0">
              <a:buNone/>
            </a:pPr>
            <a:r>
              <a:rPr/>
              <a:t>A</a:t>
            </a:r>
            <a:r>
              <a:rPr/>
              <a:t> </a:t>
            </a:r>
            <a:r>
              <a:rPr/>
              <a:t>factor</a:t>
            </a:r>
            <a:r>
              <a:rPr/>
              <a:t> </a:t>
            </a:r>
            <a:r>
              <a:rPr/>
              <a:t>analysis</a:t>
            </a:r>
            <a:r>
              <a:rPr/>
              <a:t> </a:t>
            </a:r>
            <a:r>
              <a:rPr/>
              <a:t>allows</a:t>
            </a:r>
            <a:r>
              <a:rPr/>
              <a:t> </a:t>
            </a:r>
            <a:r>
              <a:rPr/>
              <a:t>us</a:t>
            </a:r>
            <a:r>
              <a:rPr/>
              <a:t> </a:t>
            </a:r>
            <a:r>
              <a:rPr/>
              <a:t>to</a:t>
            </a:r>
            <a:r>
              <a:rPr/>
              <a:t> </a:t>
            </a:r>
            <a:r>
              <a:rPr/>
              <a:t>see</a:t>
            </a:r>
            <a:r>
              <a:rPr/>
              <a:t> </a:t>
            </a:r>
            <a:r>
              <a:rPr/>
              <a:t>if</a:t>
            </a:r>
            <a:r>
              <a:rPr/>
              <a:t> </a:t>
            </a:r>
            <a:r>
              <a:rPr/>
              <a:t>the</a:t>
            </a:r>
            <a:r>
              <a:rPr/>
              <a:t> </a:t>
            </a:r>
            <a:r>
              <a:rPr/>
              <a:t>measure</a:t>
            </a:r>
            <a:r>
              <a:rPr/>
              <a:t> </a:t>
            </a:r>
            <a:r>
              <a:rPr/>
              <a:t>is</a:t>
            </a:r>
            <a:r>
              <a:rPr/>
              <a:t> </a:t>
            </a:r>
            <a:r>
              <a:rPr/>
              <a:t>behaving</a:t>
            </a:r>
            <a:r>
              <a:rPr/>
              <a:t> </a:t>
            </a:r>
            <a:r>
              <a:rPr/>
              <a:t>the</a:t>
            </a:r>
            <a:r>
              <a:rPr/>
              <a:t> </a:t>
            </a:r>
            <a:r>
              <a:rPr/>
              <a:t>way</a:t>
            </a:r>
            <a:r>
              <a:rPr/>
              <a:t> </a:t>
            </a:r>
            <a:r>
              <a:rPr/>
              <a:t>we</a:t>
            </a:r>
            <a:r>
              <a:rPr/>
              <a:t> </a:t>
            </a:r>
            <a:r>
              <a:rPr/>
              <a:t>expect</a:t>
            </a:r>
            <a:r>
              <a:rPr/>
              <a:t> </a:t>
            </a:r>
            <a:r>
              <a:rPr/>
              <a:t>it</a:t>
            </a:r>
            <a:r>
              <a:rPr/>
              <a:t> </a:t>
            </a:r>
            <a:r>
              <a:rPr/>
              <a:t>to.</a:t>
            </a:r>
          </a:p>
        </p:txBody>
      </p:sp>
      <p:sp>
        <p:nvSpPr>
          <p:cNvPr id="4" name="Slide Number Placeholder 3"/>
          <p:cNvSpPr>
            <a:spLocks noGrp="1"/>
          </p:cNvSpPr>
          <p:nvPr>
            <p:ph type="sldNum" sz="quarter" idx="10"/>
          </p:nvPr>
        </p:nvSpPr>
        <p:spPr/>
        <p:txBody>
          <a:bodyPr/>
          <a:lstStyle/>
          <a:p>
            <a:fld id="{18BDFEC3-8487-43E8-A154-7C12CBC1FFF2}" type="slidenum">
              <a:rPr lang="en-US"/>
              <a:t>341</a:t>
            </a:fld>
            <a:endParaRPr lang="en-US"/>
          </a:p>
        </p:txBody>
      </p:sp>
    </p:spTree>
  </p:cSld>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Everyone</a:t>
            </a:r>
            <a:r>
              <a:rPr/>
              <a:t> </a:t>
            </a:r>
            <a:r>
              <a:rPr/>
              <a:t>uses</a:t>
            </a:r>
            <a:r>
              <a:rPr/>
              <a:t> </a:t>
            </a:r>
            <a:r>
              <a:rPr/>
              <a:t>the</a:t>
            </a:r>
            <a:r>
              <a:rPr/>
              <a:t> </a:t>
            </a:r>
            <a:r>
              <a:rPr/>
              <a:t>term</a:t>
            </a:r>
            <a:r>
              <a:rPr/>
              <a:t> </a:t>
            </a:r>
            <a:r>
              <a:rPr/>
              <a:t>Likert</a:t>
            </a:r>
            <a:r>
              <a:rPr/>
              <a:t> </a:t>
            </a:r>
            <a:r>
              <a:rPr/>
              <a:t>with</a:t>
            </a:r>
            <a:r>
              <a:rPr/>
              <a:t> </a:t>
            </a:r>
            <a:r>
              <a:rPr/>
              <a:t>a</a:t>
            </a:r>
            <a:r>
              <a:rPr/>
              <a:t> </a:t>
            </a:r>
            <a:r>
              <a:rPr/>
              <a:t>hard-i,</a:t>
            </a:r>
            <a:r>
              <a:rPr/>
              <a:t> </a:t>
            </a:r>
            <a:r>
              <a:rPr/>
              <a:t>but</a:t>
            </a:r>
            <a:r>
              <a:rPr/>
              <a:t> </a:t>
            </a:r>
            <a:r>
              <a:rPr/>
              <a:t>the</a:t>
            </a:r>
            <a:r>
              <a:rPr/>
              <a:t> </a:t>
            </a:r>
            <a:r>
              <a:rPr/>
              <a:t>persons</a:t>
            </a:r>
            <a:r>
              <a:rPr/>
              <a:t> </a:t>
            </a:r>
            <a:r>
              <a:rPr/>
              <a:t>who</a:t>
            </a:r>
            <a:r>
              <a:rPr/>
              <a:t> </a:t>
            </a:r>
            <a:r>
              <a:rPr/>
              <a:t>developed</a:t>
            </a:r>
            <a:r>
              <a:rPr/>
              <a:t> </a:t>
            </a:r>
            <a:r>
              <a:rPr/>
              <a:t>this</a:t>
            </a:r>
            <a:r>
              <a:rPr/>
              <a:t> </a:t>
            </a:r>
            <a:r>
              <a:rPr/>
              <a:t>scale</a:t>
            </a:r>
            <a:r>
              <a:rPr/>
              <a:t> </a:t>
            </a:r>
            <a:r>
              <a:rPr/>
              <a:t>used</a:t>
            </a:r>
            <a:r>
              <a:rPr/>
              <a:t> </a:t>
            </a:r>
            <a:r>
              <a:rPr/>
              <a:t>a</a:t>
            </a:r>
            <a:r>
              <a:rPr/>
              <a:t> </a:t>
            </a:r>
            <a:r>
              <a:rPr/>
              <a:t>soft-i.</a:t>
            </a:r>
          </a:p>
          <a:p>
            <a:pPr lvl="0" marL="0" indent="0">
              <a:buNone/>
            </a:pPr>
          </a:p>
          <a:p>
            <a:pPr lvl="0" marL="0" indent="0">
              <a:buNone/>
            </a:pPr>
            <a:r>
              <a:rPr/>
              <a:t>All</a:t>
            </a:r>
            <a:r>
              <a:rPr/>
              <a:t> </a:t>
            </a:r>
            <a:r>
              <a:rPr/>
              <a:t>items</a:t>
            </a:r>
            <a:r>
              <a:rPr/>
              <a:t> </a:t>
            </a:r>
            <a:r>
              <a:rPr/>
              <a:t>contributing</a:t>
            </a:r>
            <a:r>
              <a:rPr/>
              <a:t> </a:t>
            </a:r>
            <a:r>
              <a:rPr/>
              <a:t>to</a:t>
            </a:r>
            <a:r>
              <a:rPr/>
              <a:t> </a:t>
            </a:r>
            <a:r>
              <a:rPr/>
              <a:t>a</a:t>
            </a:r>
            <a:r>
              <a:rPr/>
              <a:t> </a:t>
            </a:r>
            <a:r>
              <a:rPr/>
              <a:t>total.</a:t>
            </a:r>
          </a:p>
          <a:p>
            <a:pPr lvl="0" marL="0" indent="0">
              <a:buNone/>
            </a:pPr>
          </a:p>
          <a:p>
            <a:pPr lvl="0" marL="0" indent="0">
              <a:buNone/>
            </a:pPr>
            <a:r>
              <a:rPr/>
              <a:t>Some</a:t>
            </a:r>
            <a:r>
              <a:rPr/>
              <a:t> </a:t>
            </a:r>
            <a:r>
              <a:rPr/>
              <a:t>debate</a:t>
            </a:r>
            <a:r>
              <a:rPr/>
              <a:t> </a:t>
            </a:r>
            <a:r>
              <a:rPr/>
              <a:t>about</a:t>
            </a:r>
            <a:r>
              <a:rPr/>
              <a:t> </a:t>
            </a:r>
            <a:r>
              <a:rPr/>
              <a:t>the</a:t>
            </a:r>
            <a:r>
              <a:rPr/>
              <a:t> </a:t>
            </a:r>
            <a:r>
              <a:rPr/>
              <a:t>number</a:t>
            </a:r>
            <a:r>
              <a:rPr/>
              <a:t> </a:t>
            </a:r>
            <a:r>
              <a:rPr/>
              <a:t>of</a:t>
            </a:r>
            <a:r>
              <a:rPr/>
              <a:t> </a:t>
            </a:r>
            <a:r>
              <a:rPr/>
              <a:t>categories.</a:t>
            </a:r>
            <a:r>
              <a:rPr/>
              <a:t> </a:t>
            </a:r>
            <a:r>
              <a:rPr/>
              <a:t>Odd</a:t>
            </a:r>
            <a:r>
              <a:rPr/>
              <a:t> </a:t>
            </a:r>
            <a:r>
              <a:rPr/>
              <a:t>versus</a:t>
            </a:r>
            <a:r>
              <a:rPr/>
              <a:t> </a:t>
            </a:r>
            <a:r>
              <a:rPr/>
              <a:t>even.</a:t>
            </a:r>
            <a:r>
              <a:rPr/>
              <a:t> </a:t>
            </a:r>
            <a:r>
              <a:rPr/>
              <a:t>Even</a:t>
            </a:r>
            <a:r>
              <a:rPr/>
              <a:t> </a:t>
            </a:r>
            <a:r>
              <a:rPr/>
              <a:t>forces</a:t>
            </a:r>
            <a:r>
              <a:rPr/>
              <a:t> </a:t>
            </a:r>
            <a:r>
              <a:rPr/>
              <a:t>an</a:t>
            </a:r>
            <a:r>
              <a:rPr/>
              <a:t> </a:t>
            </a:r>
            <a:r>
              <a:rPr/>
              <a:t>opinion.</a:t>
            </a:r>
            <a:r>
              <a:rPr/>
              <a:t> </a:t>
            </a:r>
            <a:r>
              <a:rPr/>
              <a:t>Also</a:t>
            </a:r>
            <a:r>
              <a:rPr/>
              <a:t> </a:t>
            </a:r>
            <a:r>
              <a:rPr/>
              <a:t>a</a:t>
            </a:r>
            <a:r>
              <a:rPr/>
              <a:t> </a:t>
            </a:r>
            <a:r>
              <a:rPr/>
              <a:t>debate</a:t>
            </a:r>
            <a:r>
              <a:rPr/>
              <a:t> </a:t>
            </a:r>
            <a:r>
              <a:rPr/>
              <a:t>over</a:t>
            </a:r>
            <a:r>
              <a:rPr/>
              <a:t> </a:t>
            </a:r>
            <a:r>
              <a:rPr/>
              <a:t>a</a:t>
            </a:r>
            <a:r>
              <a:rPr/>
              <a:t> </a:t>
            </a:r>
            <a:r>
              <a:rPr/>
              <a:t>large</a:t>
            </a:r>
            <a:r>
              <a:rPr/>
              <a:t> </a:t>
            </a:r>
            <a:r>
              <a:rPr/>
              <a:t>versus</a:t>
            </a:r>
            <a:r>
              <a:rPr/>
              <a:t> </a:t>
            </a:r>
            <a:r>
              <a:rPr/>
              <a:t>a</a:t>
            </a:r>
            <a:r>
              <a:rPr/>
              <a:t> </a:t>
            </a:r>
            <a:r>
              <a:rPr/>
              <a:t>small</a:t>
            </a:r>
            <a:r>
              <a:rPr/>
              <a:t> </a:t>
            </a:r>
            <a:r>
              <a:rPr/>
              <a:t>number</a:t>
            </a:r>
            <a:r>
              <a:rPr/>
              <a:t> </a:t>
            </a:r>
            <a:r>
              <a:rPr/>
              <a:t>of</a:t>
            </a:r>
            <a:r>
              <a:rPr/>
              <a:t> </a:t>
            </a:r>
            <a:r>
              <a:rPr/>
              <a:t>items.</a:t>
            </a:r>
          </a:p>
          <a:p>
            <a:pPr lvl="0" marL="0" indent="0">
              <a:buNone/>
            </a:pPr>
          </a:p>
          <a:p>
            <a:pPr lvl="0" marL="0" indent="0">
              <a:buNone/>
            </a:pPr>
            <a:r>
              <a:rPr/>
              <a:t>Do</a:t>
            </a:r>
            <a:r>
              <a:rPr/>
              <a:t> </a:t>
            </a:r>
            <a:r>
              <a:rPr/>
              <a:t>you</a:t>
            </a:r>
            <a:r>
              <a:rPr/>
              <a:t> </a:t>
            </a:r>
            <a:r>
              <a:rPr/>
              <a:t>want</a:t>
            </a:r>
            <a:r>
              <a:rPr/>
              <a:t> </a:t>
            </a:r>
            <a:r>
              <a:rPr/>
              <a:t>to</a:t>
            </a:r>
            <a:r>
              <a:rPr/>
              <a:t> </a:t>
            </a:r>
            <a:r>
              <a:rPr/>
              <a:t>reverse</a:t>
            </a:r>
            <a:r>
              <a:rPr/>
              <a:t> </a:t>
            </a:r>
            <a:r>
              <a:rPr/>
              <a:t>code</a:t>
            </a:r>
            <a:r>
              <a:rPr/>
              <a:t> </a:t>
            </a:r>
            <a:r>
              <a:rPr/>
              <a:t>some</a:t>
            </a:r>
            <a:r>
              <a:rPr/>
              <a:t> </a:t>
            </a:r>
            <a:r>
              <a:rPr/>
              <a:t>items.</a:t>
            </a:r>
            <a:r>
              <a:rPr/>
              <a:t> </a:t>
            </a:r>
            <a:r>
              <a:rPr/>
              <a:t>It</a:t>
            </a:r>
            <a:r>
              <a:rPr/>
              <a:t> </a:t>
            </a:r>
            <a:r>
              <a:rPr/>
              <a:t>could</a:t>
            </a:r>
            <a:r>
              <a:rPr/>
              <a:t> </a:t>
            </a:r>
            <a:r>
              <a:rPr/>
              <a:t>help</a:t>
            </a:r>
            <a:r>
              <a:rPr/>
              <a:t> </a:t>
            </a:r>
            <a:r>
              <a:rPr/>
              <a:t>keep</a:t>
            </a:r>
            <a:r>
              <a:rPr/>
              <a:t> </a:t>
            </a:r>
            <a:r>
              <a:rPr/>
              <a:t>the</a:t>
            </a:r>
            <a:r>
              <a:rPr/>
              <a:t> </a:t>
            </a:r>
            <a:r>
              <a:rPr/>
              <a:t>participants</a:t>
            </a:r>
            <a:r>
              <a:rPr/>
              <a:t> </a:t>
            </a:r>
            <a:r>
              <a:rPr/>
              <a:t>alert</a:t>
            </a:r>
            <a:r>
              <a:rPr/>
              <a:t> </a:t>
            </a:r>
            <a:r>
              <a:rPr/>
              <a:t>and</a:t>
            </a:r>
            <a:r>
              <a:rPr/>
              <a:t> </a:t>
            </a:r>
            <a:r>
              <a:rPr/>
              <a:t>thingking</a:t>
            </a:r>
            <a:r>
              <a:rPr/>
              <a:t> </a:t>
            </a:r>
            <a:r>
              <a:rPr/>
              <a:t>This</a:t>
            </a:r>
            <a:r>
              <a:rPr/>
              <a:t> </a:t>
            </a:r>
            <a:r>
              <a:rPr/>
              <a:t>may</a:t>
            </a:r>
            <a:r>
              <a:rPr/>
              <a:t> </a:t>
            </a:r>
            <a:r>
              <a:rPr/>
              <a:t>end</a:t>
            </a:r>
            <a:r>
              <a:rPr/>
              <a:t> </a:t>
            </a:r>
            <a:r>
              <a:rPr/>
              <a:t>up</a:t>
            </a:r>
            <a:r>
              <a:rPr/>
              <a:t> </a:t>
            </a:r>
            <a:r>
              <a:rPr/>
              <a:t>confusing.</a:t>
            </a:r>
            <a:r>
              <a:rPr/>
              <a:t> </a:t>
            </a:r>
            <a:r>
              <a:rPr/>
              <a:t>[[13</a:t>
            </a:r>
            <a:r>
              <a:rPr/>
              <a:t> </a:t>
            </a:r>
            <a:r>
              <a:rPr/>
              <a:t>questions,</a:t>
            </a:r>
            <a:r>
              <a:rPr/>
              <a:t> </a:t>
            </a:r>
            <a:r>
              <a:rPr/>
              <a:t>but</a:t>
            </a:r>
            <a:r>
              <a:rPr/>
              <a:t> </a:t>
            </a:r>
            <a:r>
              <a:rPr/>
              <a:t>question</a:t>
            </a:r>
            <a:r>
              <a:rPr/>
              <a:t> </a:t>
            </a:r>
            <a:r>
              <a:rPr/>
              <a:t>8,</a:t>
            </a:r>
            <a:r>
              <a:rPr/>
              <a:t> </a:t>
            </a:r>
            <a:r>
              <a:rPr/>
              <a:t>first</a:t>
            </a:r>
            <a:r>
              <a:rPr/>
              <a:t> </a:t>
            </a:r>
            <a:r>
              <a:rPr/>
              <a:t>question</a:t>
            </a:r>
            <a:r>
              <a:rPr/>
              <a:t> </a:t>
            </a:r>
            <a:r>
              <a:rPr/>
              <a:t>on</a:t>
            </a:r>
            <a:r>
              <a:rPr/>
              <a:t> </a:t>
            </a:r>
            <a:r>
              <a:rPr/>
              <a:t>the</a:t>
            </a:r>
            <a:r>
              <a:rPr/>
              <a:t> </a:t>
            </a:r>
            <a:r>
              <a:rPr/>
              <a:t>bakc</a:t>
            </a:r>
            <a:r>
              <a:rPr/>
              <a:t> </a:t>
            </a:r>
            <a:r>
              <a:rPr/>
              <a:t>page,</a:t>
            </a:r>
            <a:r>
              <a:rPr/>
              <a:t> </a:t>
            </a:r>
            <a:r>
              <a:rPr/>
              <a:t>was</a:t>
            </a:r>
            <a:r>
              <a:rPr/>
              <a:t> </a:t>
            </a:r>
            <a:r>
              <a:rPr/>
              <a:t>the</a:t>
            </a:r>
            <a:r>
              <a:rPr/>
              <a:t> </a:t>
            </a:r>
            <a:r>
              <a:rPr/>
              <a:t>only</a:t>
            </a:r>
            <a:r>
              <a:rPr/>
              <a:t> </a:t>
            </a:r>
            <a:r>
              <a:rPr/>
              <a:t>reverse</a:t>
            </a:r>
            <a:r>
              <a:rPr/>
              <a:t> </a:t>
            </a:r>
            <a:r>
              <a:rPr/>
              <a:t>coding.]]</a:t>
            </a:r>
          </a:p>
          <a:p>
            <a:pPr lvl="0" marL="0" indent="0">
              <a:buNone/>
            </a:pPr>
          </a:p>
          <a:p>
            <a:pPr lvl="1"/>
            <a:r>
              <a:rPr/>
              <a:t>Surveys</a:t>
            </a:r>
            <a:r>
              <a:rPr/>
              <a:t> </a:t>
            </a:r>
            <a:r>
              <a:rPr/>
              <a:t>–</a:t>
            </a:r>
            <a:r>
              <a:rPr/>
              <a:t> </a:t>
            </a:r>
            <a:r>
              <a:rPr/>
              <a:t>Response</a:t>
            </a:r>
            <a:r>
              <a:rPr/>
              <a:t> </a:t>
            </a:r>
            <a:r>
              <a:rPr/>
              <a:t>Options</a:t>
            </a:r>
          </a:p>
          <a:p>
            <a:pPr lvl="0" marL="0" indent="0">
              <a:buNone/>
            </a:pPr>
          </a:p>
          <a:p>
            <a:pPr lvl="2"/>
            <a:r>
              <a:rPr/>
              <a:t>Likert</a:t>
            </a:r>
          </a:p>
          <a:p>
            <a:pPr lvl="0" marL="0" indent="0">
              <a:buNone/>
            </a:pPr>
          </a:p>
          <a:p>
            <a:pPr lvl="0" marL="0" indent="0">
              <a:buNone/>
            </a:pPr>
            <a:r>
              <a:rPr/>
              <a:t>.footnote[Sim</a:t>
            </a:r>
            <a:r>
              <a:rPr/>
              <a:t> </a:t>
            </a:r>
            <a:r>
              <a:rPr/>
              <a:t>&amp;</a:t>
            </a:r>
            <a:r>
              <a:rPr/>
              <a:t> </a:t>
            </a:r>
            <a:r>
              <a:rPr/>
              <a:t>Wright,</a:t>
            </a:r>
            <a:r>
              <a:rPr/>
              <a:t> </a:t>
            </a:r>
            <a:r>
              <a:rPr/>
              <a:t>2002]</a:t>
            </a:r>
          </a:p>
          <a:p>
            <a:pPr lvl="0" marL="0" indent="0">
              <a:buNone/>
            </a:pPr>
          </a:p>
          <a:p>
            <a:pPr lvl="0" marL="0" indent="0">
              <a:buNone/>
            </a:pPr>
            <a:r>
              <a:rPr/>
              <a:t>Figure</a:t>
            </a:r>
            <a:r>
              <a:rPr/>
              <a:t> </a:t>
            </a:r>
            <a:r>
              <a:rPr/>
              <a:t>15.8</a:t>
            </a:r>
            <a:r>
              <a:rPr/>
              <a:t> </a:t>
            </a:r>
            <a:r>
              <a:rPr/>
              <a:t>is</a:t>
            </a:r>
            <a:r>
              <a:rPr/>
              <a:t> </a:t>
            </a:r>
            <a:r>
              <a:rPr/>
              <a:t>a</a:t>
            </a:r>
            <a:r>
              <a:rPr/>
              <a:t> </a:t>
            </a:r>
            <a:r>
              <a:rPr/>
              <a:t>different</a:t>
            </a:r>
            <a:r>
              <a:rPr/>
              <a:t> </a:t>
            </a:r>
            <a:r>
              <a:rPr/>
              <a:t>version</a:t>
            </a:r>
            <a:r>
              <a:rPr/>
              <a:t> </a:t>
            </a:r>
            <a:r>
              <a:rPr/>
              <a:t>of</a:t>
            </a:r>
            <a:r>
              <a:rPr/>
              <a:t> </a:t>
            </a:r>
            <a:r>
              <a:rPr/>
              <a:t>a</a:t>
            </a:r>
            <a:r>
              <a:rPr/>
              <a:t> </a:t>
            </a:r>
            <a:r>
              <a:rPr/>
              <a:t>five</a:t>
            </a:r>
            <a:r>
              <a:rPr/>
              <a:t> </a:t>
            </a:r>
            <a:r>
              <a:rPr/>
              <a:t>point</a:t>
            </a:r>
            <a:r>
              <a:rPr/>
              <a:t> </a:t>
            </a:r>
            <a:r>
              <a:rPr/>
              <a:t>scale.</a:t>
            </a:r>
          </a:p>
          <a:p>
            <a:pPr lvl="0" marL="0" indent="0">
              <a:buNone/>
            </a:pPr>
          </a:p>
          <a:p>
            <a:pPr lvl="0" marL="0" indent="0">
              <a:buNone/>
            </a:pPr>
            <a:r>
              <a:rPr/>
              <a:t>Commercial</a:t>
            </a:r>
            <a:r>
              <a:rPr/>
              <a:t> </a:t>
            </a:r>
            <a:r>
              <a:rPr/>
              <a:t>plug</a:t>
            </a:r>
            <a:r>
              <a:rPr/>
              <a:t> </a:t>
            </a:r>
            <a:r>
              <a:rPr/>
              <a:t>for</a:t>
            </a:r>
            <a:r>
              <a:rPr/>
              <a:t> </a:t>
            </a:r>
            <a:r>
              <a:rPr/>
              <a:t>REDCap.</a:t>
            </a:r>
            <a:r>
              <a:rPr/>
              <a:t> </a:t>
            </a:r>
            <a:r>
              <a:rPr/>
              <a:t>Entry</a:t>
            </a:r>
            <a:r>
              <a:rPr/>
              <a:t> </a:t>
            </a:r>
            <a:r>
              <a:rPr/>
              <a:t>on</a:t>
            </a:r>
            <a:r>
              <a:rPr/>
              <a:t> </a:t>
            </a:r>
            <a:r>
              <a:rPr/>
              <a:t>a</a:t>
            </a:r>
            <a:r>
              <a:rPr/>
              <a:t> </a:t>
            </a:r>
            <a:r>
              <a:rPr/>
              <a:t>tablet.</a:t>
            </a:r>
            <a:r>
              <a:rPr/>
              <a:t> </a:t>
            </a:r>
            <a:r>
              <a:rPr/>
              <a:t>Coding</a:t>
            </a:r>
            <a:r>
              <a:rPr/>
              <a:t> </a:t>
            </a:r>
            <a:r>
              <a:rPr/>
              <a:t>is</a:t>
            </a:r>
            <a:r>
              <a:rPr/>
              <a:t> </a:t>
            </a:r>
            <a:r>
              <a:rPr/>
              <a:t>done</a:t>
            </a:r>
            <a:r>
              <a:rPr/>
              <a:t> </a:t>
            </a:r>
            <a:r>
              <a:rPr/>
              <a:t>on</a:t>
            </a:r>
            <a:r>
              <a:rPr/>
              <a:t> </a:t>
            </a:r>
            <a:r>
              <a:rPr/>
              <a:t>the</a:t>
            </a:r>
            <a:r>
              <a:rPr/>
              <a:t> </a:t>
            </a:r>
            <a:r>
              <a:rPr/>
              <a:t>back-end.</a:t>
            </a:r>
          </a:p>
        </p:txBody>
      </p:sp>
      <p:sp>
        <p:nvSpPr>
          <p:cNvPr id="4" name="Slide Number Placeholder 3"/>
          <p:cNvSpPr>
            <a:spLocks noGrp="1"/>
          </p:cNvSpPr>
          <p:nvPr>
            <p:ph type="sldNum" sz="quarter" idx="10"/>
          </p:nvPr>
        </p:nvSpPr>
        <p:spPr/>
        <p:txBody>
          <a:bodyPr/>
          <a:lstStyle/>
          <a:p>
            <a:fld id="{18BDFEC3-8487-43E8-A154-7C12CBC1FFF2}" type="slidenum">
              <a:rPr lang="en-US"/>
              <a:t>56</a:t>
            </a:fld>
            <a:endParaRPr lang="en-US"/>
          </a:p>
        </p:txBody>
      </p:sp>
    </p:spTree>
  </p:cSld>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a:t>Surveys</a:t>
            </a:r>
            <a:r>
              <a:rPr/>
              <a:t> </a:t>
            </a:r>
            <a:r>
              <a:rPr/>
              <a:t>–</a:t>
            </a:r>
            <a:r>
              <a:rPr/>
              <a:t> </a:t>
            </a:r>
            <a:r>
              <a:rPr/>
              <a:t>Response</a:t>
            </a:r>
            <a:r>
              <a:rPr/>
              <a:t> </a:t>
            </a:r>
            <a:r>
              <a:rPr/>
              <a:t>Options</a:t>
            </a:r>
          </a:p>
          <a:p>
            <a:pPr lvl="0" marL="0" indent="0">
              <a:buNone/>
            </a:pPr>
          </a:p>
          <a:p>
            <a:pPr lvl="2"/>
            <a:r>
              <a:rPr/>
              <a:t>Likert</a:t>
            </a:r>
          </a:p>
          <a:p>
            <a:pPr lvl="0" marL="0" indent="0">
              <a:buNone/>
            </a:pPr>
          </a:p>
          <a:p>
            <a:pPr lvl="0" marL="0" indent="0">
              <a:buNone/>
            </a:pPr>
            <a:r>
              <a:rPr/>
              <a:t>.footnote[Sim</a:t>
            </a:r>
            <a:r>
              <a:rPr/>
              <a:t> </a:t>
            </a:r>
            <a:r>
              <a:rPr/>
              <a:t>&amp;</a:t>
            </a:r>
            <a:r>
              <a:rPr/>
              <a:t> </a:t>
            </a:r>
            <a:r>
              <a:rPr/>
              <a:t>Wright,</a:t>
            </a:r>
            <a:r>
              <a:rPr/>
              <a:t> </a:t>
            </a:r>
            <a:r>
              <a:rPr/>
              <a:t>2002]</a:t>
            </a:r>
          </a:p>
          <a:p>
            <a:pPr lvl="0" marL="0" indent="0">
              <a:buNone/>
            </a:pPr>
          </a:p>
          <a:p>
            <a:pPr lvl="0" marL="0" indent="0">
              <a:buNone/>
            </a:pPr>
            <a:r>
              <a:rPr/>
              <a:t>Figure</a:t>
            </a:r>
            <a:r>
              <a:rPr/>
              <a:t> </a:t>
            </a:r>
            <a:r>
              <a:rPr/>
              <a:t>15.9</a:t>
            </a:r>
            <a:r>
              <a:rPr/>
              <a:t> </a:t>
            </a:r>
            <a:r>
              <a:rPr/>
              <a:t>shows</a:t>
            </a:r>
            <a:r>
              <a:rPr/>
              <a:t> </a:t>
            </a:r>
            <a:r>
              <a:rPr/>
              <a:t>a</a:t>
            </a:r>
            <a:r>
              <a:rPr/>
              <a:t> </a:t>
            </a:r>
            <a:r>
              <a:rPr/>
              <a:t>seven</a:t>
            </a:r>
            <a:r>
              <a:rPr/>
              <a:t> </a:t>
            </a:r>
            <a:r>
              <a:rPr/>
              <a:t>point</a:t>
            </a:r>
            <a:r>
              <a:rPr/>
              <a:t> </a:t>
            </a:r>
            <a:r>
              <a:rPr/>
              <a:t>response.</a:t>
            </a:r>
          </a:p>
          <a:p>
            <a:pPr lvl="0" marL="0" indent="0">
              <a:buNone/>
            </a:pPr>
          </a:p>
          <a:p>
            <a:pPr lvl="0" marL="0" indent="0">
              <a:buNone/>
            </a:pPr>
            <a:r>
              <a:rPr/>
              <a:t>IRB</a:t>
            </a:r>
            <a:r>
              <a:rPr/>
              <a:t> </a:t>
            </a:r>
            <a:r>
              <a:rPr/>
              <a:t>insistence</a:t>
            </a:r>
            <a:r>
              <a:rPr/>
              <a:t> </a:t>
            </a:r>
            <a:r>
              <a:rPr/>
              <a:t>on</a:t>
            </a:r>
            <a:r>
              <a:rPr/>
              <a:t> </a:t>
            </a:r>
            <a:r>
              <a:rPr/>
              <a:t>a</a:t>
            </a:r>
            <a:r>
              <a:rPr/>
              <a:t> </a:t>
            </a:r>
            <a:r>
              <a:rPr/>
              <a:t>“</a:t>
            </a:r>
            <a:r>
              <a:rPr/>
              <a:t>Prefer</a:t>
            </a:r>
            <a:r>
              <a:rPr/>
              <a:t> </a:t>
            </a:r>
            <a:r>
              <a:rPr/>
              <a:t>Not</a:t>
            </a:r>
            <a:r>
              <a:rPr/>
              <a:t> </a:t>
            </a:r>
            <a:r>
              <a:rPr/>
              <a:t>to</a:t>
            </a:r>
            <a:r>
              <a:rPr/>
              <a:t> </a:t>
            </a:r>
            <a:r>
              <a:rPr/>
              <a:t>Answer</a:t>
            </a:r>
            <a:r>
              <a:rPr/>
              <a:t>”</a:t>
            </a:r>
            <a:r>
              <a:rPr/>
              <a:t> </a:t>
            </a:r>
            <a:r>
              <a:rPr/>
              <a:t>response.</a:t>
            </a:r>
            <a:r>
              <a:rPr/>
              <a:t> </a:t>
            </a:r>
            <a:r>
              <a:rPr/>
              <a:t>Contrast</a:t>
            </a:r>
            <a:r>
              <a:rPr/>
              <a:t> </a:t>
            </a:r>
            <a:r>
              <a:rPr/>
              <a:t>this</a:t>
            </a:r>
            <a:r>
              <a:rPr/>
              <a:t> </a:t>
            </a:r>
            <a:r>
              <a:rPr/>
              <a:t>to</a:t>
            </a:r>
            <a:r>
              <a:rPr/>
              <a:t> </a:t>
            </a:r>
            <a:r>
              <a:rPr/>
              <a:t>a</a:t>
            </a:r>
            <a:r>
              <a:rPr/>
              <a:t> </a:t>
            </a:r>
            <a:r>
              <a:rPr/>
              <a:t>“</a:t>
            </a:r>
            <a:r>
              <a:rPr/>
              <a:t>Neutral</a:t>
            </a:r>
            <a:r>
              <a:rPr/>
              <a:t>”</a:t>
            </a:r>
            <a:r>
              <a:rPr/>
              <a:t> </a:t>
            </a:r>
            <a:r>
              <a:rPr/>
              <a:t>option.</a:t>
            </a:r>
          </a:p>
        </p:txBody>
      </p:sp>
      <p:sp>
        <p:nvSpPr>
          <p:cNvPr id="4" name="Slide Number Placeholder 3"/>
          <p:cNvSpPr>
            <a:spLocks noGrp="1"/>
          </p:cNvSpPr>
          <p:nvPr>
            <p:ph type="sldNum" sz="quarter" idx="10"/>
          </p:nvPr>
        </p:nvSpPr>
        <p:spPr/>
        <p:txBody>
          <a:bodyPr/>
          <a:lstStyle/>
          <a:p>
            <a:fld id="{18BDFEC3-8487-43E8-A154-7C12CBC1FFF2}" type="slidenum">
              <a:rPr lang="en-US"/>
              <a:t>57</a:t>
            </a:fld>
            <a:endParaRPr lang="en-US"/>
          </a:p>
        </p:txBody>
      </p:sp>
    </p:spTree>
  </p:cSld>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a:t>Surveys</a:t>
            </a:r>
            <a:r>
              <a:rPr/>
              <a:t> </a:t>
            </a:r>
            <a:r>
              <a:rPr/>
              <a:t>–</a:t>
            </a:r>
            <a:r>
              <a:rPr/>
              <a:t> </a:t>
            </a:r>
            <a:r>
              <a:rPr/>
              <a:t>Response</a:t>
            </a:r>
            <a:r>
              <a:rPr/>
              <a:t> </a:t>
            </a:r>
            <a:r>
              <a:rPr/>
              <a:t>Options</a:t>
            </a:r>
          </a:p>
          <a:p>
            <a:pPr lvl="0" marL="0" indent="0">
              <a:buNone/>
            </a:pPr>
          </a:p>
          <a:p>
            <a:pPr lvl="0" marL="0" indent="0">
              <a:buNone/>
            </a:pPr>
            <a:r>
              <a:rPr/>
              <a:t>.footnote[Sim</a:t>
            </a:r>
            <a:r>
              <a:rPr/>
              <a:t> </a:t>
            </a:r>
            <a:r>
              <a:rPr/>
              <a:t>&amp;</a:t>
            </a:r>
            <a:r>
              <a:rPr/>
              <a:t> </a:t>
            </a:r>
            <a:r>
              <a:rPr/>
              <a:t>Wright,</a:t>
            </a:r>
            <a:r>
              <a:rPr/>
              <a:t> </a:t>
            </a:r>
            <a:r>
              <a:rPr/>
              <a:t>2002]</a:t>
            </a:r>
          </a:p>
          <a:p>
            <a:pPr lvl="0" marL="0" indent="0">
              <a:buNone/>
            </a:pPr>
          </a:p>
          <a:p>
            <a:pPr lvl="0" marL="0" indent="0">
              <a:buNone/>
            </a:pPr>
            <a:r>
              <a:rPr/>
              <a:t>Figure</a:t>
            </a:r>
            <a:r>
              <a:rPr/>
              <a:t> </a:t>
            </a:r>
            <a:r>
              <a:rPr/>
              <a:t>15.3</a:t>
            </a:r>
          </a:p>
          <a:p>
            <a:pPr lvl="0" marL="0" indent="0">
              <a:buNone/>
            </a:pPr>
          </a:p>
          <a:p>
            <a:pPr lvl="0" marL="0" indent="0">
              <a:buNone/>
            </a:pPr>
            <a:r>
              <a:rPr/>
              <a:t>These</a:t>
            </a:r>
            <a:r>
              <a:rPr/>
              <a:t> </a:t>
            </a:r>
            <a:r>
              <a:rPr/>
              <a:t>scales</a:t>
            </a:r>
            <a:r>
              <a:rPr/>
              <a:t> </a:t>
            </a:r>
            <a:r>
              <a:rPr/>
              <a:t>seem</a:t>
            </a:r>
            <a:r>
              <a:rPr/>
              <a:t> </a:t>
            </a:r>
            <a:r>
              <a:rPr/>
              <a:t>backwards</a:t>
            </a:r>
            <a:r>
              <a:rPr/>
              <a:t> </a:t>
            </a:r>
            <a:r>
              <a:rPr/>
              <a:t>to</a:t>
            </a:r>
            <a:r>
              <a:rPr/>
              <a:t> </a:t>
            </a:r>
            <a:r>
              <a:rPr/>
              <a:t>Mary.</a:t>
            </a:r>
            <a:r>
              <a:rPr/>
              <a:t> </a:t>
            </a:r>
            <a:r>
              <a:rPr/>
              <a:t>You</a:t>
            </a:r>
            <a:r>
              <a:rPr/>
              <a:t> </a:t>
            </a:r>
            <a:r>
              <a:rPr/>
              <a:t>don’t</a:t>
            </a:r>
            <a:r>
              <a:rPr/>
              <a:t> </a:t>
            </a:r>
            <a:r>
              <a:rPr/>
              <a:t>necessarily</a:t>
            </a:r>
            <a:r>
              <a:rPr/>
              <a:t> </a:t>
            </a:r>
            <a:r>
              <a:rPr/>
              <a:t>need</a:t>
            </a:r>
            <a:r>
              <a:rPr/>
              <a:t> </a:t>
            </a:r>
            <a:r>
              <a:rPr/>
              <a:t>to</a:t>
            </a:r>
            <a:r>
              <a:rPr/>
              <a:t> </a:t>
            </a:r>
            <a:r>
              <a:rPr/>
              <a:t>include</a:t>
            </a:r>
            <a:r>
              <a:rPr/>
              <a:t> </a:t>
            </a:r>
            <a:r>
              <a:rPr/>
              <a:t>the</a:t>
            </a:r>
            <a:r>
              <a:rPr/>
              <a:t> </a:t>
            </a:r>
            <a:r>
              <a:rPr/>
              <a:t>numbers</a:t>
            </a:r>
            <a:r>
              <a:rPr/>
              <a:t> </a:t>
            </a:r>
            <a:r>
              <a:rPr/>
              <a:t>are</a:t>
            </a:r>
            <a:r>
              <a:rPr/>
              <a:t> </a:t>
            </a:r>
            <a:r>
              <a:rPr/>
              <a:t>on</a:t>
            </a:r>
            <a:r>
              <a:rPr/>
              <a:t> </a:t>
            </a:r>
            <a:r>
              <a:rPr/>
              <a:t>the</a:t>
            </a:r>
            <a:r>
              <a:rPr/>
              <a:t> </a:t>
            </a:r>
            <a:r>
              <a:rPr/>
              <a:t>form.</a:t>
            </a:r>
            <a:r>
              <a:rPr/>
              <a:t> </a:t>
            </a:r>
            <a:r>
              <a:rPr/>
              <a:t>They</a:t>
            </a:r>
            <a:r>
              <a:rPr/>
              <a:t> </a:t>
            </a:r>
            <a:r>
              <a:rPr/>
              <a:t>can</a:t>
            </a:r>
            <a:r>
              <a:rPr/>
              <a:t> </a:t>
            </a:r>
            <a:r>
              <a:rPr/>
              <a:t>be</a:t>
            </a:r>
            <a:r>
              <a:rPr/>
              <a:t> </a:t>
            </a:r>
            <a:r>
              <a:rPr/>
              <a:t>added</a:t>
            </a:r>
            <a:r>
              <a:rPr/>
              <a:t> </a:t>
            </a:r>
            <a:r>
              <a:rPr/>
              <a:t>on</a:t>
            </a:r>
            <a:r>
              <a:rPr/>
              <a:t> </a:t>
            </a:r>
            <a:r>
              <a:rPr/>
              <a:t>the</a:t>
            </a:r>
            <a:r>
              <a:rPr/>
              <a:t> </a:t>
            </a:r>
            <a:r>
              <a:rPr/>
              <a:t>back</a:t>
            </a:r>
            <a:r>
              <a:rPr/>
              <a:t> </a:t>
            </a:r>
            <a:r>
              <a:rPr/>
              <a:t>end.</a:t>
            </a:r>
          </a:p>
        </p:txBody>
      </p:sp>
      <p:sp>
        <p:nvSpPr>
          <p:cNvPr id="4" name="Slide Number Placeholder 3"/>
          <p:cNvSpPr>
            <a:spLocks noGrp="1"/>
          </p:cNvSpPr>
          <p:nvPr>
            <p:ph type="sldNum" sz="quarter" idx="10"/>
          </p:nvPr>
        </p:nvSpPr>
        <p:spPr/>
        <p:txBody>
          <a:bodyPr/>
          <a:lstStyle/>
          <a:p>
            <a:fld id="{18BDFEC3-8487-43E8-A154-7C12CBC1FFF2}" type="slidenum">
              <a:rPr lang="en-US"/>
              <a:t>58</a:t>
            </a:fld>
            <a:endParaRPr lang="en-US"/>
          </a:p>
        </p:txBody>
      </p:sp>
    </p:spTree>
  </p:cSld>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a:t>Surveys</a:t>
            </a:r>
            <a:r>
              <a:rPr/>
              <a:t> </a:t>
            </a:r>
            <a:r>
              <a:rPr/>
              <a:t>–</a:t>
            </a:r>
            <a:r>
              <a:rPr/>
              <a:t> </a:t>
            </a:r>
            <a:r>
              <a:rPr/>
              <a:t>Response</a:t>
            </a:r>
            <a:r>
              <a:rPr/>
              <a:t> </a:t>
            </a:r>
            <a:r>
              <a:rPr/>
              <a:t>Options</a:t>
            </a:r>
          </a:p>
          <a:p>
            <a:pPr lvl="0" marL="0" indent="0">
              <a:buNone/>
            </a:pPr>
          </a:p>
          <a:p>
            <a:pPr lvl="0" marL="0" indent="0">
              <a:buNone/>
            </a:pPr>
            <a:r>
              <a:rPr/>
              <a:t>Figure</a:t>
            </a:r>
            <a:r>
              <a:rPr/>
              <a:t> </a:t>
            </a:r>
            <a:r>
              <a:rPr/>
              <a:t>15.4,</a:t>
            </a:r>
            <a:r>
              <a:rPr/>
              <a:t> </a:t>
            </a:r>
            <a:r>
              <a:rPr/>
              <a:t>Sim</a:t>
            </a:r>
            <a:r>
              <a:rPr/>
              <a:t> </a:t>
            </a:r>
            <a:r>
              <a:rPr/>
              <a:t>&amp;</a:t>
            </a:r>
            <a:r>
              <a:rPr/>
              <a:t> </a:t>
            </a:r>
            <a:r>
              <a:rPr/>
              <a:t>Wright,</a:t>
            </a:r>
            <a:r>
              <a:rPr/>
              <a:t> </a:t>
            </a:r>
            <a:r>
              <a:rPr/>
              <a:t>2002.</a:t>
            </a:r>
          </a:p>
          <a:p>
            <a:pPr lvl="0" marL="0" indent="0">
              <a:buNone/>
            </a:pPr>
          </a:p>
          <a:p>
            <a:pPr lvl="0" marL="0" indent="0">
              <a:buNone/>
            </a:pPr>
            <a:r>
              <a:rPr/>
              <a:t>Not</a:t>
            </a:r>
            <a:r>
              <a:rPr/>
              <a:t> </a:t>
            </a:r>
            <a:r>
              <a:rPr/>
              <a:t>at</a:t>
            </a:r>
            <a:r>
              <a:rPr/>
              <a:t> </a:t>
            </a:r>
            <a:r>
              <a:rPr/>
              <a:t>all,</a:t>
            </a:r>
            <a:r>
              <a:rPr/>
              <a:t> </a:t>
            </a:r>
            <a:r>
              <a:rPr/>
              <a:t>somewhat,</a:t>
            </a:r>
            <a:r>
              <a:rPr/>
              <a:t> </a:t>
            </a:r>
            <a:r>
              <a:rPr/>
              <a:t>moderately,</a:t>
            </a:r>
            <a:r>
              <a:rPr/>
              <a:t> </a:t>
            </a:r>
            <a:r>
              <a:rPr/>
              <a:t>very</a:t>
            </a:r>
            <a:r>
              <a:rPr/>
              <a:t> </a:t>
            </a:r>
            <a:r>
              <a:rPr/>
              <a:t>much,</a:t>
            </a:r>
            <a:r>
              <a:rPr/>
              <a:t> </a:t>
            </a:r>
            <a:r>
              <a:rPr/>
              <a:t>extremely.</a:t>
            </a:r>
          </a:p>
          <a:p>
            <a:pPr lvl="0" marL="0" indent="0">
              <a:buNone/>
            </a:pPr>
          </a:p>
          <a:p>
            <a:pPr lvl="0" marL="0" indent="0">
              <a:buNone/>
            </a:pPr>
            <a:r>
              <a:rPr/>
              <a:t>Note</a:t>
            </a:r>
            <a:r>
              <a:rPr/>
              <a:t> </a:t>
            </a:r>
            <a:r>
              <a:rPr/>
              <a:t>that</a:t>
            </a:r>
            <a:r>
              <a:rPr/>
              <a:t> </a:t>
            </a:r>
            <a:r>
              <a:rPr/>
              <a:t>the</a:t>
            </a:r>
            <a:r>
              <a:rPr/>
              <a:t> </a:t>
            </a:r>
            <a:r>
              <a:rPr/>
              <a:t>largest</a:t>
            </a:r>
            <a:r>
              <a:rPr/>
              <a:t> </a:t>
            </a:r>
            <a:r>
              <a:rPr/>
              <a:t>number</a:t>
            </a:r>
            <a:r>
              <a:rPr/>
              <a:t> </a:t>
            </a:r>
            <a:r>
              <a:rPr/>
              <a:t>is</a:t>
            </a:r>
            <a:r>
              <a:rPr/>
              <a:t> </a:t>
            </a:r>
            <a:r>
              <a:rPr/>
              <a:t>associated</a:t>
            </a:r>
            <a:r>
              <a:rPr/>
              <a:t> </a:t>
            </a:r>
            <a:r>
              <a:rPr/>
              <a:t>with</a:t>
            </a:r>
            <a:r>
              <a:rPr/>
              <a:t> </a:t>
            </a:r>
            <a:r>
              <a:rPr/>
              <a:t>“</a:t>
            </a:r>
            <a:r>
              <a:rPr/>
              <a:t>not</a:t>
            </a:r>
            <a:r>
              <a:rPr/>
              <a:t> </a:t>
            </a:r>
            <a:r>
              <a:rPr/>
              <a:t>at</a:t>
            </a:r>
            <a:r>
              <a:rPr/>
              <a:t> </a:t>
            </a:r>
            <a:r>
              <a:rPr/>
              <a:t>all</a:t>
            </a:r>
            <a:r>
              <a:rPr/>
              <a:t>”</a:t>
            </a:r>
            <a:r>
              <a:rPr/>
              <a:t>.</a:t>
            </a:r>
          </a:p>
          <a:p>
            <a:pPr lvl="0" marL="0" indent="0">
              <a:buNone/>
            </a:pPr>
          </a:p>
          <a:p>
            <a:pPr lvl="0" marL="0" indent="0">
              <a:buNone/>
            </a:pPr>
            <a:r>
              <a:rPr/>
              <a:t>Double</a:t>
            </a:r>
            <a:r>
              <a:rPr/>
              <a:t> </a:t>
            </a:r>
            <a:r>
              <a:rPr/>
              <a:t>check</a:t>
            </a:r>
            <a:r>
              <a:rPr/>
              <a:t> </a:t>
            </a:r>
            <a:r>
              <a:rPr/>
              <a:t>that</a:t>
            </a:r>
            <a:r>
              <a:rPr/>
              <a:t> </a:t>
            </a:r>
            <a:r>
              <a:rPr/>
              <a:t>everyone</a:t>
            </a:r>
            <a:r>
              <a:rPr/>
              <a:t> </a:t>
            </a:r>
            <a:r>
              <a:rPr/>
              <a:t>agrees</a:t>
            </a:r>
            <a:r>
              <a:rPr/>
              <a:t> </a:t>
            </a:r>
            <a:r>
              <a:rPr/>
              <a:t>that</a:t>
            </a:r>
            <a:r>
              <a:rPr/>
              <a:t> </a:t>
            </a:r>
            <a:r>
              <a:rPr/>
              <a:t>somewhat</a:t>
            </a:r>
            <a:r>
              <a:rPr/>
              <a:t> </a:t>
            </a:r>
            <a:r>
              <a:rPr/>
              <a:t>is</a:t>
            </a:r>
            <a:r>
              <a:rPr/>
              <a:t> </a:t>
            </a:r>
            <a:r>
              <a:rPr/>
              <a:t>less</a:t>
            </a:r>
            <a:r>
              <a:rPr/>
              <a:t> </a:t>
            </a:r>
            <a:r>
              <a:rPr/>
              <a:t>than</a:t>
            </a:r>
            <a:r>
              <a:rPr/>
              <a:t> </a:t>
            </a:r>
            <a:r>
              <a:rPr/>
              <a:t>moderate,</a:t>
            </a:r>
            <a:r>
              <a:rPr/>
              <a:t> </a:t>
            </a:r>
            <a:r>
              <a:rPr/>
              <a:t>very</a:t>
            </a:r>
            <a:r>
              <a:rPr/>
              <a:t> </a:t>
            </a:r>
            <a:r>
              <a:rPr/>
              <a:t>much</a:t>
            </a:r>
            <a:r>
              <a:rPr/>
              <a:t> </a:t>
            </a:r>
            <a:r>
              <a:rPr/>
              <a:t>is</a:t>
            </a:r>
            <a:r>
              <a:rPr/>
              <a:t> </a:t>
            </a:r>
            <a:r>
              <a:rPr/>
              <a:t>less</a:t>
            </a:r>
            <a:r>
              <a:rPr/>
              <a:t> </a:t>
            </a:r>
            <a:r>
              <a:rPr/>
              <a:t>than</a:t>
            </a:r>
            <a:r>
              <a:rPr/>
              <a:t> </a:t>
            </a:r>
            <a:r>
              <a:rPr/>
              <a:t>extremely.</a:t>
            </a:r>
          </a:p>
        </p:txBody>
      </p:sp>
      <p:sp>
        <p:nvSpPr>
          <p:cNvPr id="4" name="Slide Number Placeholder 3"/>
          <p:cNvSpPr>
            <a:spLocks noGrp="1"/>
          </p:cNvSpPr>
          <p:nvPr>
            <p:ph type="sldNum" sz="quarter" idx="10"/>
          </p:nvPr>
        </p:nvSpPr>
        <p:spPr/>
        <p:txBody>
          <a:bodyPr/>
          <a:lstStyle/>
          <a:p>
            <a:fld id="{18BDFEC3-8487-43E8-A154-7C12CBC1FFF2}" type="slidenum">
              <a:rPr lang="en-US"/>
              <a:t>59</a:t>
            </a:fld>
            <a:endParaRPr lang="en-US"/>
          </a:p>
        </p:txBody>
      </p:sp>
    </p:spTree>
  </p:cSld>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a:t>Surveys</a:t>
            </a:r>
            <a:r>
              <a:rPr/>
              <a:t> </a:t>
            </a:r>
            <a:r>
              <a:rPr/>
              <a:t>–</a:t>
            </a:r>
            <a:r>
              <a:rPr/>
              <a:t> </a:t>
            </a:r>
            <a:r>
              <a:rPr/>
              <a:t>Response</a:t>
            </a:r>
            <a:r>
              <a:rPr/>
              <a:t> </a:t>
            </a:r>
            <a:r>
              <a:rPr/>
              <a:t>Options</a:t>
            </a:r>
          </a:p>
          <a:p>
            <a:pPr lvl="0" marL="0" indent="0">
              <a:buNone/>
            </a:pPr>
          </a:p>
          <a:p>
            <a:pPr lvl="0" marL="0" indent="0">
              <a:buNone/>
            </a:pPr>
            <a:r>
              <a:rPr/>
              <a:t>Figure</a:t>
            </a:r>
            <a:r>
              <a:rPr/>
              <a:t> </a:t>
            </a:r>
            <a:r>
              <a:rPr/>
              <a:t>15.5.</a:t>
            </a:r>
            <a:r>
              <a:rPr/>
              <a:t> </a:t>
            </a:r>
            <a:r>
              <a:rPr/>
              <a:t>[Sim</a:t>
            </a:r>
            <a:r>
              <a:rPr/>
              <a:t> </a:t>
            </a:r>
            <a:r>
              <a:rPr/>
              <a:t>&amp;</a:t>
            </a:r>
            <a:r>
              <a:rPr/>
              <a:t> </a:t>
            </a:r>
            <a:r>
              <a:rPr/>
              <a:t>Wright,</a:t>
            </a:r>
            <a:r>
              <a:rPr/>
              <a:t> </a:t>
            </a:r>
            <a:r>
              <a:rPr/>
              <a:t>2002]</a:t>
            </a:r>
          </a:p>
          <a:p>
            <a:pPr lvl="0" marL="0" indent="0">
              <a:buNone/>
            </a:pPr>
          </a:p>
          <a:p>
            <a:pPr lvl="0" marL="0" indent="0">
              <a:buNone/>
            </a:pPr>
            <a:r>
              <a:rPr/>
              <a:t>Good,</a:t>
            </a:r>
            <a:r>
              <a:rPr/>
              <a:t> </a:t>
            </a:r>
            <a:r>
              <a:rPr/>
              <a:t>Fair,</a:t>
            </a:r>
            <a:r>
              <a:rPr/>
              <a:t> </a:t>
            </a:r>
            <a:r>
              <a:rPr/>
              <a:t>Poor</a:t>
            </a:r>
            <a:r>
              <a:rPr/>
              <a:t> </a:t>
            </a:r>
            <a:r>
              <a:rPr/>
              <a:t>is</a:t>
            </a:r>
            <a:r>
              <a:rPr/>
              <a:t> </a:t>
            </a:r>
            <a:r>
              <a:rPr/>
              <a:t>a</a:t>
            </a:r>
            <a:r>
              <a:rPr/>
              <a:t> </a:t>
            </a:r>
            <a:r>
              <a:rPr/>
              <a:t>three</a:t>
            </a:r>
            <a:r>
              <a:rPr/>
              <a:t> </a:t>
            </a:r>
            <a:r>
              <a:rPr/>
              <a:t>point</a:t>
            </a:r>
            <a:r>
              <a:rPr/>
              <a:t> </a:t>
            </a:r>
            <a:r>
              <a:rPr/>
              <a:t>scale.</a:t>
            </a:r>
            <a:r>
              <a:rPr/>
              <a:t> </a:t>
            </a:r>
            <a:r>
              <a:rPr/>
              <a:t>Add</a:t>
            </a:r>
            <a:r>
              <a:rPr/>
              <a:t> </a:t>
            </a:r>
            <a:r>
              <a:rPr/>
              <a:t>Very</a:t>
            </a:r>
            <a:r>
              <a:rPr/>
              <a:t> </a:t>
            </a:r>
            <a:r>
              <a:rPr/>
              <a:t>good</a:t>
            </a:r>
            <a:r>
              <a:rPr/>
              <a:t> </a:t>
            </a:r>
            <a:r>
              <a:rPr/>
              <a:t>for</a:t>
            </a:r>
            <a:r>
              <a:rPr/>
              <a:t> </a:t>
            </a:r>
            <a:r>
              <a:rPr/>
              <a:t>a</a:t>
            </a:r>
            <a:r>
              <a:rPr/>
              <a:t> </a:t>
            </a:r>
            <a:r>
              <a:rPr/>
              <a:t>four</a:t>
            </a:r>
            <a:r>
              <a:rPr/>
              <a:t> </a:t>
            </a:r>
            <a:r>
              <a:rPr/>
              <a:t>point</a:t>
            </a:r>
            <a:r>
              <a:rPr/>
              <a:t> </a:t>
            </a:r>
            <a:r>
              <a:rPr/>
              <a:t>scale.</a:t>
            </a:r>
            <a:r>
              <a:rPr/>
              <a:t> </a:t>
            </a:r>
            <a:r>
              <a:rPr/>
              <a:t>Add</a:t>
            </a:r>
            <a:r>
              <a:rPr/>
              <a:t> </a:t>
            </a:r>
            <a:r>
              <a:rPr/>
              <a:t>Excellent</a:t>
            </a:r>
            <a:r>
              <a:rPr/>
              <a:t> </a:t>
            </a:r>
            <a:r>
              <a:rPr/>
              <a:t>to</a:t>
            </a:r>
            <a:r>
              <a:rPr/>
              <a:t> </a:t>
            </a:r>
            <a:r>
              <a:rPr/>
              <a:t>get</a:t>
            </a:r>
            <a:r>
              <a:rPr/>
              <a:t> </a:t>
            </a:r>
            <a:r>
              <a:rPr/>
              <a:t>a</a:t>
            </a:r>
            <a:r>
              <a:rPr/>
              <a:t> </a:t>
            </a:r>
            <a:r>
              <a:rPr/>
              <a:t>five</a:t>
            </a:r>
            <a:r>
              <a:rPr/>
              <a:t> </a:t>
            </a:r>
            <a:r>
              <a:rPr/>
              <a:t>point</a:t>
            </a:r>
            <a:r>
              <a:rPr/>
              <a:t> </a:t>
            </a:r>
            <a:r>
              <a:rPr/>
              <a:t>scale.</a:t>
            </a:r>
          </a:p>
        </p:txBody>
      </p:sp>
      <p:sp>
        <p:nvSpPr>
          <p:cNvPr id="4" name="Slide Number Placeholder 3"/>
          <p:cNvSpPr>
            <a:spLocks noGrp="1"/>
          </p:cNvSpPr>
          <p:nvPr>
            <p:ph type="sldNum" sz="quarter" idx="10"/>
          </p:nvPr>
        </p:nvSpPr>
        <p:spPr/>
        <p:txBody>
          <a:bodyPr/>
          <a:lstStyle/>
          <a:p>
            <a:fld id="{18BDFEC3-8487-43E8-A154-7C12CBC1FFF2}" type="slidenum">
              <a:rPr lang="en-US"/>
              <a:t>60</a:t>
            </a:fld>
            <a:endParaRPr lang="en-US"/>
          </a:p>
        </p:txBody>
      </p:sp>
    </p:spTree>
  </p:cSld>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a:t>Surveys</a:t>
            </a:r>
            <a:r>
              <a:rPr/>
              <a:t> </a:t>
            </a:r>
            <a:r>
              <a:rPr/>
              <a:t>–</a:t>
            </a:r>
            <a:r>
              <a:rPr/>
              <a:t> </a:t>
            </a:r>
            <a:r>
              <a:rPr/>
              <a:t>Response</a:t>
            </a:r>
            <a:r>
              <a:rPr/>
              <a:t> </a:t>
            </a:r>
            <a:r>
              <a:rPr/>
              <a:t>Options</a:t>
            </a:r>
          </a:p>
          <a:p>
            <a:pPr lvl="0" marL="0" indent="0">
              <a:buNone/>
            </a:pPr>
          </a:p>
          <a:p>
            <a:pPr lvl="2"/>
            <a:r>
              <a:rPr/>
              <a:t>Semantic</a:t>
            </a:r>
            <a:r>
              <a:rPr/>
              <a:t> </a:t>
            </a:r>
            <a:r>
              <a:rPr/>
              <a:t>Differential</a:t>
            </a:r>
          </a:p>
          <a:p>
            <a:pPr lvl="0" marL="0" indent="0">
              <a:buNone/>
            </a:pPr>
          </a:p>
          <a:p>
            <a:pPr lvl="0" marL="0" indent="0">
              <a:buNone/>
            </a:pPr>
            <a:r>
              <a:rPr/>
              <a:t>Figure</a:t>
            </a:r>
            <a:r>
              <a:rPr/>
              <a:t> </a:t>
            </a:r>
            <a:r>
              <a:rPr/>
              <a:t>15.4</a:t>
            </a:r>
            <a:r>
              <a:rPr/>
              <a:t> </a:t>
            </a:r>
            <a:r>
              <a:rPr/>
              <a:t>[Portney</a:t>
            </a:r>
            <a:r>
              <a:rPr/>
              <a:t> </a:t>
            </a:r>
            <a:r>
              <a:rPr/>
              <a:t>&amp;</a:t>
            </a:r>
            <a:r>
              <a:rPr/>
              <a:t> </a:t>
            </a:r>
            <a:r>
              <a:rPr/>
              <a:t>Watkins,</a:t>
            </a:r>
            <a:r>
              <a:rPr/>
              <a:t> </a:t>
            </a:r>
            <a:r>
              <a:rPr/>
              <a:t>2009]</a:t>
            </a:r>
          </a:p>
          <a:p>
            <a:pPr lvl="0" marL="0" indent="0">
              <a:buNone/>
            </a:pPr>
          </a:p>
          <a:p>
            <a:pPr lvl="0" marL="0" indent="0">
              <a:buNone/>
            </a:pPr>
            <a:r>
              <a:rPr/>
              <a:t>This</a:t>
            </a:r>
            <a:r>
              <a:rPr/>
              <a:t> </a:t>
            </a:r>
            <a:r>
              <a:rPr/>
              <a:t>is</a:t>
            </a:r>
            <a:r>
              <a:rPr/>
              <a:t> </a:t>
            </a:r>
            <a:r>
              <a:rPr/>
              <a:t>an</a:t>
            </a:r>
            <a:r>
              <a:rPr/>
              <a:t> </a:t>
            </a:r>
            <a:r>
              <a:rPr/>
              <a:t>example</a:t>
            </a:r>
            <a:r>
              <a:rPr/>
              <a:t> </a:t>
            </a:r>
            <a:r>
              <a:rPr/>
              <a:t>of</a:t>
            </a:r>
            <a:r>
              <a:rPr/>
              <a:t> </a:t>
            </a:r>
            <a:r>
              <a:rPr/>
              <a:t>a</a:t>
            </a:r>
            <a:r>
              <a:rPr/>
              <a:t> </a:t>
            </a:r>
            <a:r>
              <a:rPr/>
              <a:t>semantic</a:t>
            </a:r>
            <a:r>
              <a:rPr/>
              <a:t> </a:t>
            </a:r>
            <a:r>
              <a:rPr/>
              <a:t>differential.</a:t>
            </a:r>
            <a:r>
              <a:rPr/>
              <a:t> </a:t>
            </a:r>
            <a:r>
              <a:rPr/>
              <a:t>Seven</a:t>
            </a:r>
            <a:r>
              <a:rPr/>
              <a:t> </a:t>
            </a:r>
            <a:r>
              <a:rPr/>
              <a:t>point</a:t>
            </a:r>
            <a:r>
              <a:rPr/>
              <a:t> </a:t>
            </a:r>
            <a:r>
              <a:rPr/>
              <a:t>scale.</a:t>
            </a:r>
            <a:r>
              <a:rPr/>
              <a:t> </a:t>
            </a:r>
            <a:r>
              <a:rPr/>
              <a:t>Only</a:t>
            </a:r>
            <a:r>
              <a:rPr/>
              <a:t> </a:t>
            </a:r>
            <a:r>
              <a:rPr/>
              <a:t>label</a:t>
            </a:r>
            <a:r>
              <a:rPr/>
              <a:t> </a:t>
            </a:r>
            <a:r>
              <a:rPr/>
              <a:t>the</a:t>
            </a:r>
            <a:r>
              <a:rPr/>
              <a:t> </a:t>
            </a:r>
            <a:r>
              <a:rPr/>
              <a:t>extremes.</a:t>
            </a:r>
            <a:r>
              <a:rPr/>
              <a:t> </a:t>
            </a:r>
            <a:r>
              <a:rPr/>
              <a:t>Notice</a:t>
            </a:r>
            <a:r>
              <a:rPr/>
              <a:t> </a:t>
            </a:r>
            <a:r>
              <a:rPr/>
              <a:t>the</a:t>
            </a:r>
            <a:r>
              <a:rPr/>
              <a:t> </a:t>
            </a:r>
            <a:r>
              <a:rPr/>
              <a:t>reverse</a:t>
            </a:r>
            <a:r>
              <a:rPr/>
              <a:t> </a:t>
            </a:r>
            <a:r>
              <a:rPr/>
              <a:t>scaling</a:t>
            </a:r>
            <a:r>
              <a:rPr/>
              <a:t> </a:t>
            </a:r>
            <a:r>
              <a:rPr/>
              <a:t>of</a:t>
            </a:r>
            <a:r>
              <a:rPr/>
              <a:t> </a:t>
            </a:r>
            <a:r>
              <a:rPr/>
              <a:t>some</a:t>
            </a:r>
            <a:r>
              <a:rPr/>
              <a:t> </a:t>
            </a:r>
            <a:r>
              <a:rPr/>
              <a:t>items.</a:t>
            </a:r>
          </a:p>
        </p:txBody>
      </p:sp>
      <p:sp>
        <p:nvSpPr>
          <p:cNvPr id="4" name="Slide Number Placeholder 3"/>
          <p:cNvSpPr>
            <a:spLocks noGrp="1"/>
          </p:cNvSpPr>
          <p:nvPr>
            <p:ph type="sldNum" sz="quarter" idx="10"/>
          </p:nvPr>
        </p:nvSpPr>
        <p:spPr/>
        <p:txBody>
          <a:bodyPr/>
          <a:lstStyle/>
          <a:p>
            <a:fld id="{18BDFEC3-8487-43E8-A154-7C12CBC1FFF2}" type="slidenum">
              <a:rPr lang="en-US"/>
              <a:t>61</a:t>
            </a:fld>
            <a:endParaRPr lang="en-US"/>
          </a:p>
        </p:txBody>
      </p:sp>
    </p:spTree>
  </p:cSld>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a:t>Surveys</a:t>
            </a:r>
            <a:r>
              <a:rPr/>
              <a:t> </a:t>
            </a:r>
            <a:r>
              <a:rPr/>
              <a:t>–</a:t>
            </a:r>
            <a:r>
              <a:rPr/>
              <a:t> </a:t>
            </a:r>
            <a:r>
              <a:rPr/>
              <a:t>Response</a:t>
            </a:r>
            <a:r>
              <a:rPr/>
              <a:t> </a:t>
            </a:r>
            <a:r>
              <a:rPr/>
              <a:t>Options</a:t>
            </a:r>
          </a:p>
          <a:p>
            <a:pPr lvl="0" marL="0" indent="0">
              <a:buNone/>
            </a:pPr>
          </a:p>
          <a:p>
            <a:pPr lvl="2"/>
            <a:r>
              <a:rPr/>
              <a:t>Semantic</a:t>
            </a:r>
            <a:r>
              <a:rPr/>
              <a:t> </a:t>
            </a:r>
            <a:r>
              <a:rPr/>
              <a:t>Differential</a:t>
            </a:r>
          </a:p>
          <a:p>
            <a:pPr lvl="0" marL="0" indent="0">
              <a:buNone/>
            </a:pPr>
          </a:p>
          <a:p>
            <a:pPr lvl="0" marL="0" indent="0">
              <a:buNone/>
            </a:pPr>
            <a:r>
              <a:rPr/>
              <a:t>Figure</a:t>
            </a:r>
            <a:r>
              <a:rPr/>
              <a:t> </a:t>
            </a:r>
            <a:r>
              <a:rPr/>
              <a:t>15.11</a:t>
            </a:r>
            <a:r>
              <a:rPr/>
              <a:t> </a:t>
            </a:r>
            <a:r>
              <a:rPr/>
              <a:t>[Portney</a:t>
            </a:r>
            <a:r>
              <a:rPr/>
              <a:t> </a:t>
            </a:r>
            <a:r>
              <a:rPr/>
              <a:t>&amp;</a:t>
            </a:r>
            <a:r>
              <a:rPr/>
              <a:t> </a:t>
            </a:r>
            <a:r>
              <a:rPr/>
              <a:t>Watkins,</a:t>
            </a:r>
            <a:r>
              <a:rPr/>
              <a:t> </a:t>
            </a:r>
            <a:r>
              <a:rPr/>
              <a:t>2009]</a:t>
            </a:r>
          </a:p>
          <a:p>
            <a:pPr lvl="0" marL="0" indent="0">
              <a:buNone/>
            </a:pPr>
          </a:p>
          <a:p>
            <a:pPr lvl="0" marL="0" indent="0">
              <a:buNone/>
            </a:pPr>
            <a:r>
              <a:rPr/>
              <a:t>A</a:t>
            </a:r>
            <a:r>
              <a:rPr/>
              <a:t> </a:t>
            </a:r>
            <a:r>
              <a:rPr/>
              <a:t>second</a:t>
            </a:r>
            <a:r>
              <a:rPr/>
              <a:t> </a:t>
            </a:r>
            <a:r>
              <a:rPr/>
              <a:t>example</a:t>
            </a:r>
            <a:r>
              <a:rPr/>
              <a:t> </a:t>
            </a:r>
            <a:r>
              <a:rPr/>
              <a:t>of</a:t>
            </a:r>
            <a:r>
              <a:rPr/>
              <a:t> </a:t>
            </a:r>
            <a:r>
              <a:rPr/>
              <a:t>a</a:t>
            </a:r>
            <a:r>
              <a:rPr/>
              <a:t> </a:t>
            </a:r>
            <a:r>
              <a:rPr/>
              <a:t>semantic</a:t>
            </a:r>
            <a:r>
              <a:rPr/>
              <a:t> </a:t>
            </a:r>
            <a:r>
              <a:rPr/>
              <a:t>differential</a:t>
            </a:r>
            <a:r>
              <a:rPr/>
              <a:t> </a:t>
            </a:r>
            <a:r>
              <a:rPr/>
              <a:t>scale.</a:t>
            </a:r>
          </a:p>
        </p:txBody>
      </p:sp>
      <p:sp>
        <p:nvSpPr>
          <p:cNvPr id="4" name="Slide Number Placeholder 3"/>
          <p:cNvSpPr>
            <a:spLocks noGrp="1"/>
          </p:cNvSpPr>
          <p:nvPr>
            <p:ph type="sldNum" sz="quarter" idx="10"/>
          </p:nvPr>
        </p:nvSpPr>
        <p:spPr/>
        <p:txBody>
          <a:bodyPr/>
          <a:lstStyle/>
          <a:p>
            <a:fld id="{18BDFEC3-8487-43E8-A154-7C12CBC1FFF2}" type="slidenum">
              <a:rPr lang="en-US"/>
              <a:t>62</a:t>
            </a:fld>
            <a:endParaRPr lang="en-US"/>
          </a:p>
        </p:txBody>
      </p:sp>
    </p:spTree>
  </p:cSld>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a:t>Surveys</a:t>
            </a:r>
            <a:r>
              <a:rPr/>
              <a:t> </a:t>
            </a:r>
            <a:r>
              <a:rPr/>
              <a:t>–</a:t>
            </a:r>
            <a:r>
              <a:rPr/>
              <a:t> </a:t>
            </a:r>
            <a:r>
              <a:rPr/>
              <a:t>Response</a:t>
            </a:r>
            <a:r>
              <a:rPr/>
              <a:t> </a:t>
            </a:r>
            <a:r>
              <a:rPr/>
              <a:t>Options</a:t>
            </a:r>
          </a:p>
          <a:p>
            <a:pPr lvl="0" marL="0" indent="0">
              <a:buNone/>
            </a:pPr>
          </a:p>
          <a:p>
            <a:pPr lvl="2"/>
            <a:r>
              <a:rPr/>
              <a:t>Visual</a:t>
            </a:r>
            <a:r>
              <a:rPr/>
              <a:t> </a:t>
            </a:r>
            <a:r>
              <a:rPr/>
              <a:t>Analogue</a:t>
            </a:r>
            <a:r>
              <a:rPr/>
              <a:t> </a:t>
            </a:r>
            <a:r>
              <a:rPr/>
              <a:t>Scale</a:t>
            </a:r>
            <a:r>
              <a:rPr/>
              <a:t> </a:t>
            </a:r>
            <a:r>
              <a:rPr/>
              <a:t>(VAS)</a:t>
            </a:r>
          </a:p>
          <a:p>
            <a:pPr lvl="0" marL="0" indent="0">
              <a:buNone/>
            </a:pPr>
          </a:p>
          <a:p>
            <a:pPr lvl="0" marL="0" indent="0">
              <a:buNone/>
            </a:pPr>
            <a:r>
              <a:rPr/>
              <a:t>Figure</a:t>
            </a:r>
            <a:r>
              <a:rPr/>
              <a:t> </a:t>
            </a:r>
            <a:r>
              <a:rPr/>
              <a:t>15.5.</a:t>
            </a:r>
            <a:r>
              <a:rPr/>
              <a:t> </a:t>
            </a:r>
            <a:r>
              <a:rPr/>
              <a:t>[Portney</a:t>
            </a:r>
            <a:r>
              <a:rPr/>
              <a:t> </a:t>
            </a:r>
            <a:r>
              <a:rPr/>
              <a:t>&amp;</a:t>
            </a:r>
            <a:r>
              <a:rPr/>
              <a:t> </a:t>
            </a:r>
            <a:r>
              <a:rPr/>
              <a:t>Watkins,</a:t>
            </a:r>
            <a:r>
              <a:rPr/>
              <a:t> </a:t>
            </a:r>
            <a:r>
              <a:rPr/>
              <a:t>2009]</a:t>
            </a:r>
          </a:p>
          <a:p>
            <a:pPr lvl="0" marL="0" indent="0">
              <a:buNone/>
            </a:pPr>
          </a:p>
          <a:p>
            <a:pPr lvl="0" marL="0" indent="0">
              <a:buNone/>
            </a:pPr>
            <a:r>
              <a:rPr/>
              <a:t>Commonly</a:t>
            </a:r>
            <a:r>
              <a:rPr/>
              <a:t> </a:t>
            </a:r>
            <a:r>
              <a:rPr/>
              <a:t>used</a:t>
            </a:r>
            <a:r>
              <a:rPr/>
              <a:t> </a:t>
            </a:r>
            <a:r>
              <a:rPr/>
              <a:t>for</a:t>
            </a:r>
            <a:r>
              <a:rPr/>
              <a:t> </a:t>
            </a:r>
            <a:r>
              <a:rPr/>
              <a:t>pain.</a:t>
            </a:r>
            <a:r>
              <a:rPr/>
              <a:t> </a:t>
            </a:r>
            <a:r>
              <a:rPr/>
              <a:t>Usually</a:t>
            </a:r>
            <a:r>
              <a:rPr/>
              <a:t> </a:t>
            </a:r>
            <a:r>
              <a:rPr/>
              <a:t>the</a:t>
            </a:r>
            <a:r>
              <a:rPr/>
              <a:t> </a:t>
            </a:r>
            <a:r>
              <a:rPr/>
              <a:t>line</a:t>
            </a:r>
            <a:r>
              <a:rPr/>
              <a:t> </a:t>
            </a:r>
            <a:r>
              <a:rPr/>
              <a:t>is</a:t>
            </a:r>
            <a:r>
              <a:rPr/>
              <a:t> </a:t>
            </a:r>
            <a:r>
              <a:rPr/>
              <a:t>100</a:t>
            </a:r>
            <a:r>
              <a:rPr/>
              <a:t> </a:t>
            </a:r>
            <a:r>
              <a:rPr/>
              <a:t>mm</a:t>
            </a:r>
            <a:r>
              <a:rPr/>
              <a:t> </a:t>
            </a:r>
            <a:r>
              <a:rPr/>
              <a:t>long.</a:t>
            </a:r>
            <a:r>
              <a:rPr/>
              <a:t> </a:t>
            </a:r>
            <a:r>
              <a:rPr/>
              <a:t>Gives</a:t>
            </a:r>
            <a:r>
              <a:rPr/>
              <a:t> </a:t>
            </a:r>
            <a:r>
              <a:rPr/>
              <a:t>you</a:t>
            </a:r>
            <a:r>
              <a:rPr/>
              <a:t> </a:t>
            </a:r>
            <a:r>
              <a:rPr/>
              <a:t>a</a:t>
            </a:r>
            <a:r>
              <a:rPr/>
              <a:t> </a:t>
            </a:r>
            <a:r>
              <a:rPr/>
              <a:t>number</a:t>
            </a:r>
            <a:r>
              <a:rPr/>
              <a:t> </a:t>
            </a:r>
            <a:r>
              <a:rPr/>
              <a:t>from</a:t>
            </a:r>
            <a:r>
              <a:rPr/>
              <a:t> </a:t>
            </a:r>
            <a:r>
              <a:rPr/>
              <a:t>0</a:t>
            </a:r>
            <a:r>
              <a:rPr/>
              <a:t> </a:t>
            </a:r>
            <a:r>
              <a:rPr/>
              <a:t>to</a:t>
            </a:r>
            <a:r>
              <a:rPr/>
              <a:t> </a:t>
            </a:r>
            <a:r>
              <a:rPr/>
              <a:t>100,</a:t>
            </a:r>
            <a:r>
              <a:rPr/>
              <a:t> </a:t>
            </a:r>
            <a:r>
              <a:rPr/>
              <a:t>which</a:t>
            </a:r>
            <a:r>
              <a:rPr/>
              <a:t> </a:t>
            </a:r>
            <a:r>
              <a:rPr/>
              <a:t>allows</a:t>
            </a:r>
            <a:r>
              <a:rPr/>
              <a:t> </a:t>
            </a:r>
            <a:r>
              <a:rPr/>
              <a:t>you</a:t>
            </a:r>
            <a:r>
              <a:rPr/>
              <a:t> </a:t>
            </a:r>
            <a:r>
              <a:rPr/>
              <a:t>to</a:t>
            </a:r>
            <a:r>
              <a:rPr/>
              <a:t> </a:t>
            </a:r>
            <a:r>
              <a:rPr/>
              <a:t>treat</a:t>
            </a:r>
            <a:r>
              <a:rPr/>
              <a:t> </a:t>
            </a:r>
            <a:r>
              <a:rPr/>
              <a:t>this</a:t>
            </a:r>
            <a:r>
              <a:rPr/>
              <a:t> </a:t>
            </a:r>
            <a:r>
              <a:rPr/>
              <a:t>as</a:t>
            </a:r>
            <a:r>
              <a:rPr/>
              <a:t> </a:t>
            </a:r>
            <a:r>
              <a:rPr/>
              <a:t>a</a:t>
            </a:r>
            <a:r>
              <a:rPr/>
              <a:t> </a:t>
            </a:r>
            <a:r>
              <a:rPr/>
              <a:t>continuous</a:t>
            </a:r>
            <a:r>
              <a:rPr/>
              <a:t> </a:t>
            </a:r>
            <a:r>
              <a:rPr/>
              <a:t>variable.</a:t>
            </a:r>
          </a:p>
          <a:p>
            <a:pPr lvl="0" marL="0" indent="0">
              <a:buNone/>
            </a:pPr>
          </a:p>
          <a:p>
            <a:pPr lvl="0" marL="0" indent="0">
              <a:buNone/>
            </a:pPr>
            <a:r>
              <a:rPr/>
              <a:t>Anchors</a:t>
            </a:r>
            <a:r>
              <a:rPr/>
              <a:t> </a:t>
            </a:r>
            <a:r>
              <a:rPr/>
              <a:t>at</a:t>
            </a:r>
            <a:r>
              <a:rPr/>
              <a:t> </a:t>
            </a:r>
            <a:r>
              <a:rPr/>
              <a:t>each</a:t>
            </a:r>
            <a:r>
              <a:rPr/>
              <a:t> </a:t>
            </a:r>
            <a:r>
              <a:rPr/>
              <a:t>extreme.</a:t>
            </a:r>
          </a:p>
          <a:p>
            <a:pPr lvl="0" marL="0" indent="0">
              <a:buNone/>
            </a:pPr>
          </a:p>
          <a:p>
            <a:pPr lvl="0" marL="0" indent="0">
              <a:buNone/>
            </a:pPr>
            <a:r>
              <a:rPr/>
              <a:t>How</a:t>
            </a:r>
            <a:r>
              <a:rPr/>
              <a:t> </a:t>
            </a:r>
            <a:r>
              <a:rPr/>
              <a:t>do</a:t>
            </a:r>
            <a:r>
              <a:rPr/>
              <a:t> </a:t>
            </a:r>
            <a:r>
              <a:rPr/>
              <a:t>you</a:t>
            </a:r>
            <a:r>
              <a:rPr/>
              <a:t> </a:t>
            </a:r>
            <a:r>
              <a:rPr/>
              <a:t>handle</a:t>
            </a:r>
            <a:r>
              <a:rPr/>
              <a:t> </a:t>
            </a:r>
            <a:r>
              <a:rPr/>
              <a:t>a</a:t>
            </a:r>
            <a:r>
              <a:rPr/>
              <a:t> </a:t>
            </a:r>
            <a:r>
              <a:rPr/>
              <a:t>check</a:t>
            </a:r>
            <a:r>
              <a:rPr/>
              <a:t> </a:t>
            </a:r>
            <a:r>
              <a:rPr/>
              <a:t>mark.</a:t>
            </a:r>
          </a:p>
          <a:p>
            <a:pPr lvl="0" marL="0" indent="0">
              <a:buNone/>
            </a:pPr>
          </a:p>
          <a:p>
            <a:pPr lvl="0" marL="0" indent="0">
              <a:buNone/>
            </a:pPr>
            <a:r>
              <a:rPr/>
              <a:t>This</a:t>
            </a:r>
            <a:r>
              <a:rPr/>
              <a:t> </a:t>
            </a:r>
            <a:r>
              <a:rPr/>
              <a:t>is</a:t>
            </a:r>
            <a:r>
              <a:rPr/>
              <a:t> </a:t>
            </a:r>
            <a:r>
              <a:rPr/>
              <a:t>a</a:t>
            </a:r>
            <a:r>
              <a:rPr/>
              <a:t> </a:t>
            </a:r>
            <a:r>
              <a:rPr/>
              <a:t>very</a:t>
            </a:r>
            <a:r>
              <a:rPr/>
              <a:t> </a:t>
            </a:r>
            <a:r>
              <a:rPr/>
              <a:t>labor</a:t>
            </a:r>
            <a:r>
              <a:rPr/>
              <a:t> </a:t>
            </a:r>
            <a:r>
              <a:rPr/>
              <a:t>intensive</a:t>
            </a:r>
            <a:r>
              <a:rPr/>
              <a:t> </a:t>
            </a:r>
            <a:r>
              <a:rPr/>
              <a:t>data</a:t>
            </a:r>
            <a:r>
              <a:rPr/>
              <a:t> </a:t>
            </a:r>
            <a:r>
              <a:rPr/>
              <a:t>entry</a:t>
            </a:r>
            <a:r>
              <a:rPr/>
              <a:t> </a:t>
            </a:r>
            <a:r>
              <a:rPr/>
              <a:t>task.</a:t>
            </a:r>
          </a:p>
          <a:p>
            <a:pPr lvl="0" marL="0" indent="0">
              <a:buNone/>
            </a:pPr>
          </a:p>
          <a:p>
            <a:pPr lvl="0" marL="0" indent="0">
              <a:buNone/>
            </a:pPr>
            <a:r>
              <a:rPr/>
              <a:t>Note</a:t>
            </a:r>
            <a:r>
              <a:rPr/>
              <a:t> </a:t>
            </a:r>
            <a:r>
              <a:rPr/>
              <a:t>that</a:t>
            </a:r>
            <a:r>
              <a:rPr/>
              <a:t> </a:t>
            </a:r>
            <a:r>
              <a:rPr/>
              <a:t>the</a:t>
            </a:r>
            <a:r>
              <a:rPr/>
              <a:t> </a:t>
            </a:r>
            <a:r>
              <a:rPr/>
              <a:t>photocopy</a:t>
            </a:r>
            <a:r>
              <a:rPr/>
              <a:t> </a:t>
            </a:r>
            <a:r>
              <a:rPr/>
              <a:t>process</a:t>
            </a:r>
            <a:r>
              <a:rPr/>
              <a:t> </a:t>
            </a:r>
            <a:r>
              <a:rPr/>
              <a:t>can</a:t>
            </a:r>
            <a:r>
              <a:rPr/>
              <a:t> </a:t>
            </a:r>
            <a:r>
              <a:rPr/>
              <a:t>change</a:t>
            </a:r>
            <a:r>
              <a:rPr/>
              <a:t> </a:t>
            </a:r>
            <a:r>
              <a:rPr/>
              <a:t>the</a:t>
            </a:r>
            <a:r>
              <a:rPr/>
              <a:t> </a:t>
            </a:r>
            <a:r>
              <a:rPr/>
              <a:t>length</a:t>
            </a:r>
            <a:r>
              <a:rPr/>
              <a:t> </a:t>
            </a:r>
            <a:r>
              <a:rPr/>
              <a:t>of</a:t>
            </a:r>
            <a:r>
              <a:rPr/>
              <a:t> </a:t>
            </a:r>
            <a:r>
              <a:rPr/>
              <a:t>the</a:t>
            </a:r>
            <a:r>
              <a:rPr/>
              <a:t> </a:t>
            </a:r>
            <a:r>
              <a:rPr/>
              <a:t>scale</a:t>
            </a:r>
            <a:r>
              <a:rPr/>
              <a:t> </a:t>
            </a:r>
            <a:r>
              <a:rPr/>
              <a:t>(102</a:t>
            </a:r>
            <a:r>
              <a:rPr/>
              <a:t> </a:t>
            </a:r>
            <a:r>
              <a:rPr/>
              <a:t>mm</a:t>
            </a:r>
            <a:r>
              <a:rPr/>
              <a:t> </a:t>
            </a:r>
            <a:r>
              <a:rPr/>
              <a:t>versus</a:t>
            </a:r>
            <a:r>
              <a:rPr/>
              <a:t> </a:t>
            </a:r>
            <a:r>
              <a:rPr/>
              <a:t>100</a:t>
            </a:r>
            <a:r>
              <a:rPr/>
              <a:t> </a:t>
            </a:r>
            <a:r>
              <a:rPr/>
              <a:t>mm).</a:t>
            </a:r>
          </a:p>
        </p:txBody>
      </p:sp>
      <p:sp>
        <p:nvSpPr>
          <p:cNvPr id="4" name="Slide Number Placeholder 3"/>
          <p:cNvSpPr>
            <a:spLocks noGrp="1"/>
          </p:cNvSpPr>
          <p:nvPr>
            <p:ph type="sldNum" sz="quarter" idx="10"/>
          </p:nvPr>
        </p:nvSpPr>
        <p:spPr/>
        <p:txBody>
          <a:bodyPr/>
          <a:lstStyle/>
          <a:p>
            <a:fld id="{18BDFEC3-8487-43E8-A154-7C12CBC1FFF2}" type="slidenum">
              <a:rPr lang="en-US"/>
              <a:t>63</a:t>
            </a:fld>
            <a:endParaRPr lang="en-US"/>
          </a:p>
        </p:txBody>
      </p:sp>
    </p:spTree>
  </p:cSld>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a:t>Surveys</a:t>
            </a:r>
            <a:r>
              <a:rPr/>
              <a:t> </a:t>
            </a:r>
            <a:r>
              <a:rPr/>
              <a:t>–</a:t>
            </a:r>
            <a:r>
              <a:rPr/>
              <a:t> </a:t>
            </a:r>
            <a:r>
              <a:rPr/>
              <a:t>Response</a:t>
            </a:r>
            <a:r>
              <a:rPr/>
              <a:t> </a:t>
            </a:r>
            <a:r>
              <a:rPr/>
              <a:t>Options</a:t>
            </a:r>
          </a:p>
          <a:p>
            <a:pPr lvl="0" marL="0" indent="0">
              <a:buNone/>
            </a:pPr>
          </a:p>
          <a:p>
            <a:pPr lvl="2"/>
            <a:r>
              <a:rPr/>
              <a:t>Numerical</a:t>
            </a:r>
            <a:r>
              <a:rPr/>
              <a:t> </a:t>
            </a:r>
            <a:r>
              <a:rPr/>
              <a:t>Rating</a:t>
            </a:r>
            <a:r>
              <a:rPr/>
              <a:t> </a:t>
            </a:r>
            <a:r>
              <a:rPr/>
              <a:t>Scale</a:t>
            </a:r>
          </a:p>
          <a:p>
            <a:pPr lvl="0" marL="0" indent="0">
              <a:buNone/>
            </a:pPr>
          </a:p>
          <a:p>
            <a:pPr lvl="0" marL="0" indent="0">
              <a:buNone/>
            </a:pPr>
            <a:r>
              <a:rPr/>
              <a:t>Figure</a:t>
            </a:r>
            <a:r>
              <a:rPr/>
              <a:t> </a:t>
            </a:r>
            <a:r>
              <a:rPr/>
              <a:t>15.1</a:t>
            </a:r>
            <a:r>
              <a:rPr/>
              <a:t> </a:t>
            </a:r>
            <a:r>
              <a:rPr/>
              <a:t>[Sim</a:t>
            </a:r>
            <a:r>
              <a:rPr/>
              <a:t> </a:t>
            </a:r>
            <a:r>
              <a:rPr/>
              <a:t>&amp;</a:t>
            </a:r>
            <a:r>
              <a:rPr/>
              <a:t> </a:t>
            </a:r>
            <a:r>
              <a:rPr/>
              <a:t>Wright,</a:t>
            </a:r>
            <a:r>
              <a:rPr/>
              <a:t> </a:t>
            </a:r>
            <a:r>
              <a:rPr/>
              <a:t>2002]</a:t>
            </a:r>
          </a:p>
          <a:p>
            <a:pPr lvl="0" marL="0" indent="0">
              <a:buNone/>
            </a:pPr>
          </a:p>
          <a:p>
            <a:pPr lvl="0" marL="0" indent="0">
              <a:buNone/>
            </a:pPr>
            <a:r>
              <a:rPr/>
              <a:t>This</a:t>
            </a:r>
            <a:r>
              <a:rPr/>
              <a:t> </a:t>
            </a:r>
            <a:r>
              <a:rPr/>
              <a:t>scale</a:t>
            </a:r>
            <a:r>
              <a:rPr/>
              <a:t> </a:t>
            </a:r>
            <a:r>
              <a:rPr/>
              <a:t>has</a:t>
            </a:r>
            <a:r>
              <a:rPr/>
              <a:t> </a:t>
            </a:r>
            <a:r>
              <a:rPr/>
              <a:t>7</a:t>
            </a:r>
            <a:r>
              <a:rPr/>
              <a:t> </a:t>
            </a:r>
            <a:r>
              <a:rPr/>
              <a:t>numbers</a:t>
            </a:r>
            <a:r>
              <a:rPr/>
              <a:t> </a:t>
            </a:r>
            <a:r>
              <a:rPr/>
              <a:t>with</a:t>
            </a:r>
            <a:r>
              <a:rPr/>
              <a:t> </a:t>
            </a:r>
            <a:r>
              <a:rPr/>
              <a:t>anchors</a:t>
            </a:r>
            <a:r>
              <a:rPr/>
              <a:t> </a:t>
            </a:r>
            <a:r>
              <a:rPr/>
              <a:t>at</a:t>
            </a:r>
            <a:r>
              <a:rPr/>
              <a:t> </a:t>
            </a:r>
            <a:r>
              <a:rPr/>
              <a:t>each</a:t>
            </a:r>
            <a:r>
              <a:rPr/>
              <a:t> </a:t>
            </a:r>
            <a:r>
              <a:rPr/>
              <a:t>end.</a:t>
            </a:r>
          </a:p>
        </p:txBody>
      </p:sp>
      <p:sp>
        <p:nvSpPr>
          <p:cNvPr id="4" name="Slide Number Placeholder 3"/>
          <p:cNvSpPr>
            <a:spLocks noGrp="1"/>
          </p:cNvSpPr>
          <p:nvPr>
            <p:ph type="sldNum" sz="quarter" idx="10"/>
          </p:nvPr>
        </p:nvSpPr>
        <p:spPr/>
        <p:txBody>
          <a:bodyPr/>
          <a:lstStyle/>
          <a:p>
            <a:fld id="{18BDFEC3-8487-43E8-A154-7C12CBC1FFF2}" type="slidenum">
              <a:rPr lang="en-US"/>
              <a:t>64</a:t>
            </a:fld>
            <a:endParaRPr lang="en-US"/>
          </a:p>
        </p:txBody>
      </p:sp>
    </p:spTree>
  </p:cSld>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Here’s</a:t>
            </a:r>
            <a:r>
              <a:rPr/>
              <a:t> </a:t>
            </a:r>
            <a:r>
              <a:rPr/>
              <a:t>a</a:t>
            </a:r>
            <a:r>
              <a:rPr/>
              <a:t> </a:t>
            </a:r>
            <a:r>
              <a:rPr/>
              <a:t>definition</a:t>
            </a:r>
            <a:r>
              <a:rPr/>
              <a:t> </a:t>
            </a:r>
            <a:r>
              <a:rPr/>
              <a:t>of</a:t>
            </a:r>
            <a:r>
              <a:rPr/>
              <a:t> </a:t>
            </a:r>
            <a:r>
              <a:rPr/>
              <a:t>a</a:t>
            </a:r>
            <a:r>
              <a:rPr/>
              <a:t> </a:t>
            </a:r>
            <a:r>
              <a:rPr/>
              <a:t>population</a:t>
            </a:r>
            <a:r>
              <a:rPr/>
              <a:t> </a:t>
            </a:r>
            <a:r>
              <a:rPr/>
              <a:t>that</a:t>
            </a:r>
            <a:r>
              <a:rPr/>
              <a:t> </a:t>
            </a:r>
            <a:r>
              <a:rPr/>
              <a:t>I</a:t>
            </a:r>
            <a:r>
              <a:rPr/>
              <a:t> </a:t>
            </a:r>
            <a:r>
              <a:rPr/>
              <a:t>found</a:t>
            </a:r>
            <a:r>
              <a:rPr/>
              <a:t> </a:t>
            </a:r>
            <a:r>
              <a:rPr/>
              <a:t>somewhere</a:t>
            </a:r>
            <a:r>
              <a:rPr/>
              <a:t> </a:t>
            </a:r>
            <a:r>
              <a:rPr/>
              <a:t>but</a:t>
            </a:r>
            <a:r>
              <a:rPr/>
              <a:t> </a:t>
            </a:r>
            <a:r>
              <a:rPr/>
              <a:t>then</a:t>
            </a:r>
            <a:r>
              <a:rPr/>
              <a:t> </a:t>
            </a:r>
            <a:r>
              <a:rPr/>
              <a:t>I</a:t>
            </a:r>
            <a:r>
              <a:rPr/>
              <a:t> </a:t>
            </a:r>
            <a:r>
              <a:rPr/>
              <a:t>lost</a:t>
            </a:r>
            <a:r>
              <a:rPr/>
              <a:t> </a:t>
            </a:r>
            <a:r>
              <a:rPr/>
              <a:t>the</a:t>
            </a:r>
            <a:r>
              <a:rPr/>
              <a:t> </a:t>
            </a:r>
            <a:r>
              <a:rPr/>
              <a:t>link.</a:t>
            </a:r>
            <a:r>
              <a:rPr/>
              <a:t> </a:t>
            </a:r>
            <a:r>
              <a:rPr/>
              <a:t>So</a:t>
            </a:r>
            <a:r>
              <a:rPr/>
              <a:t> </a:t>
            </a:r>
            <a:r>
              <a:rPr/>
              <a:t>if</a:t>
            </a:r>
            <a:r>
              <a:rPr/>
              <a:t> </a:t>
            </a:r>
            <a:r>
              <a:rPr/>
              <a:t>anyone</a:t>
            </a:r>
            <a:r>
              <a:rPr/>
              <a:t> </a:t>
            </a:r>
            <a:r>
              <a:rPr/>
              <a:t>ever</a:t>
            </a:r>
            <a:r>
              <a:rPr/>
              <a:t> </a:t>
            </a:r>
            <a:r>
              <a:rPr/>
              <a:t>runs</a:t>
            </a:r>
            <a:r>
              <a:rPr/>
              <a:t> </a:t>
            </a:r>
            <a:r>
              <a:rPr/>
              <a:t>across</a:t>
            </a:r>
            <a:r>
              <a:rPr/>
              <a:t> </a:t>
            </a:r>
            <a:r>
              <a:rPr/>
              <a:t>this</a:t>
            </a:r>
            <a:r>
              <a:rPr/>
              <a:t> </a:t>
            </a:r>
            <a:r>
              <a:rPr/>
              <a:t>list</a:t>
            </a:r>
            <a:r>
              <a:rPr/>
              <a:t> </a:t>
            </a:r>
            <a:r>
              <a:rPr/>
              <a:t>of</a:t>
            </a:r>
            <a:r>
              <a:rPr/>
              <a:t> </a:t>
            </a:r>
            <a:r>
              <a:rPr/>
              <a:t>characteristics</a:t>
            </a:r>
            <a:r>
              <a:rPr/>
              <a:t> </a:t>
            </a:r>
            <a:r>
              <a:rPr/>
              <a:t>of</a:t>
            </a:r>
            <a:r>
              <a:rPr/>
              <a:t> </a:t>
            </a:r>
            <a:r>
              <a:rPr/>
              <a:t>a</a:t>
            </a:r>
            <a:r>
              <a:rPr/>
              <a:t> </a:t>
            </a:r>
            <a:r>
              <a:rPr/>
              <a:t>population,</a:t>
            </a:r>
            <a:r>
              <a:rPr/>
              <a:t> </a:t>
            </a:r>
            <a:r>
              <a:rPr/>
              <a:t>please</a:t>
            </a:r>
            <a:r>
              <a:rPr/>
              <a:t> </a:t>
            </a:r>
            <a:r>
              <a:rPr/>
              <a:t>let</a:t>
            </a:r>
            <a:r>
              <a:rPr/>
              <a:t> </a:t>
            </a:r>
            <a:r>
              <a:rPr/>
              <a:t>me</a:t>
            </a:r>
            <a:r>
              <a:rPr/>
              <a:t> </a:t>
            </a:r>
            <a:r>
              <a:rPr/>
              <a:t>know.</a:t>
            </a:r>
            <a:r>
              <a:rPr/>
              <a:t> </a:t>
            </a:r>
            <a:r>
              <a:rPr/>
              <a:t>It</a:t>
            </a:r>
            <a:r>
              <a:rPr/>
              <a:t> </a:t>
            </a:r>
            <a:r>
              <a:rPr/>
              <a:t>is</a:t>
            </a:r>
            <a:r>
              <a:rPr/>
              <a:t> </a:t>
            </a:r>
            <a:r>
              <a:rPr/>
              <a:t>too</a:t>
            </a:r>
            <a:r>
              <a:rPr/>
              <a:t> </a:t>
            </a:r>
            <a:r>
              <a:rPr/>
              <a:t>clever</a:t>
            </a:r>
            <a:r>
              <a:rPr/>
              <a:t> </a:t>
            </a:r>
            <a:r>
              <a:rPr/>
              <a:t>a</a:t>
            </a:r>
            <a:r>
              <a:rPr/>
              <a:t> </a:t>
            </a:r>
            <a:r>
              <a:rPr/>
              <a:t>list</a:t>
            </a:r>
            <a:r>
              <a:rPr/>
              <a:t> </a:t>
            </a:r>
            <a:r>
              <a:rPr/>
              <a:t>for</a:t>
            </a:r>
            <a:r>
              <a:rPr/>
              <a:t> </a:t>
            </a:r>
            <a:r>
              <a:rPr/>
              <a:t>me</a:t>
            </a:r>
            <a:r>
              <a:rPr/>
              <a:t> </a:t>
            </a:r>
            <a:r>
              <a:rPr/>
              <a:t>to</a:t>
            </a:r>
            <a:r>
              <a:rPr/>
              <a:t> </a:t>
            </a:r>
            <a:r>
              <a:rPr/>
              <a:t>have</a:t>
            </a:r>
            <a:r>
              <a:rPr/>
              <a:t> </a:t>
            </a:r>
            <a:r>
              <a:rPr/>
              <a:t>figured</a:t>
            </a:r>
            <a:r>
              <a:rPr/>
              <a:t> </a:t>
            </a:r>
            <a:r>
              <a:rPr/>
              <a:t>it</a:t>
            </a:r>
            <a:r>
              <a:rPr/>
              <a:t> </a:t>
            </a:r>
            <a:r>
              <a:rPr/>
              <a:t>out</a:t>
            </a:r>
            <a:r>
              <a:rPr/>
              <a:t> </a:t>
            </a:r>
            <a:r>
              <a:rPr/>
              <a:t>by</a:t>
            </a:r>
            <a:r>
              <a:rPr/>
              <a:t> </a:t>
            </a:r>
            <a:r>
              <a:rPr/>
              <a:t>myself.</a:t>
            </a:r>
          </a:p>
          <a:p>
            <a:pPr lvl="0" marL="0" indent="0">
              <a:buNone/>
            </a:pPr>
          </a:p>
          <a:p>
            <a:pPr lvl="0" marL="0" indent="0">
              <a:buNone/>
            </a:pPr>
            <a:r>
              <a:rPr/>
              <a:t>A</a:t>
            </a:r>
            <a:r>
              <a:rPr/>
              <a:t> </a:t>
            </a:r>
            <a:r>
              <a:rPr/>
              <a:t>population</a:t>
            </a:r>
            <a:r>
              <a:rPr/>
              <a:t> </a:t>
            </a:r>
            <a:r>
              <a:rPr/>
              <a:t>is</a:t>
            </a:r>
            <a:r>
              <a:rPr/>
              <a:t> </a:t>
            </a:r>
            <a:r>
              <a:rPr/>
              <a:t>a</a:t>
            </a:r>
            <a:r>
              <a:rPr/>
              <a:t> </a:t>
            </a:r>
            <a:r>
              <a:rPr/>
              <a:t>collection</a:t>
            </a:r>
            <a:r>
              <a:rPr/>
              <a:t> </a:t>
            </a:r>
            <a:r>
              <a:rPr/>
              <a:t>of</a:t>
            </a:r>
            <a:r>
              <a:rPr/>
              <a:t> </a:t>
            </a:r>
            <a:r>
              <a:rPr/>
              <a:t>items</a:t>
            </a:r>
            <a:r>
              <a:rPr/>
              <a:t> </a:t>
            </a:r>
            <a:r>
              <a:rPr/>
              <a:t>of</a:t>
            </a:r>
            <a:r>
              <a:rPr/>
              <a:t> </a:t>
            </a:r>
            <a:r>
              <a:rPr/>
              <a:t>research.</a:t>
            </a:r>
            <a:r>
              <a:rPr/>
              <a:t> </a:t>
            </a:r>
            <a:r>
              <a:rPr/>
              <a:t>In</a:t>
            </a:r>
            <a:r>
              <a:rPr/>
              <a:t> </a:t>
            </a:r>
            <a:r>
              <a:rPr/>
              <a:t>clinical</a:t>
            </a:r>
            <a:r>
              <a:rPr/>
              <a:t> </a:t>
            </a:r>
            <a:r>
              <a:rPr/>
              <a:t>research,</a:t>
            </a:r>
            <a:r>
              <a:rPr/>
              <a:t> </a:t>
            </a:r>
            <a:r>
              <a:rPr/>
              <a:t>the</a:t>
            </a:r>
            <a:r>
              <a:rPr/>
              <a:t> </a:t>
            </a:r>
            <a:r>
              <a:rPr/>
              <a:t>population</a:t>
            </a:r>
            <a:r>
              <a:rPr/>
              <a:t> </a:t>
            </a:r>
            <a:r>
              <a:rPr/>
              <a:t>is</a:t>
            </a:r>
            <a:r>
              <a:rPr/>
              <a:t> </a:t>
            </a:r>
            <a:r>
              <a:rPr/>
              <a:t>often</a:t>
            </a:r>
            <a:r>
              <a:rPr/>
              <a:t> </a:t>
            </a:r>
            <a:r>
              <a:rPr/>
              <a:t>a</a:t>
            </a:r>
            <a:r>
              <a:rPr/>
              <a:t> </a:t>
            </a:r>
            <a:r>
              <a:rPr/>
              <a:t>collection</a:t>
            </a:r>
            <a:r>
              <a:rPr/>
              <a:t> </a:t>
            </a:r>
            <a:r>
              <a:rPr/>
              <a:t>of</a:t>
            </a:r>
            <a:r>
              <a:rPr/>
              <a:t> </a:t>
            </a:r>
            <a:r>
              <a:rPr/>
              <a:t>people,</a:t>
            </a:r>
            <a:r>
              <a:rPr/>
              <a:t> </a:t>
            </a:r>
            <a:r>
              <a:rPr/>
              <a:t>sharing</a:t>
            </a:r>
            <a:r>
              <a:rPr/>
              <a:t> </a:t>
            </a:r>
            <a:r>
              <a:rPr/>
              <a:t>some</a:t>
            </a:r>
            <a:r>
              <a:rPr/>
              <a:t> </a:t>
            </a:r>
            <a:r>
              <a:rPr/>
              <a:t>commmon</a:t>
            </a:r>
            <a:r>
              <a:rPr/>
              <a:t> </a:t>
            </a:r>
            <a:r>
              <a:rPr/>
              <a:t>features.</a:t>
            </a:r>
            <a:r>
              <a:rPr/>
              <a:t> </a:t>
            </a:r>
            <a:r>
              <a:rPr/>
              <a:t>They</a:t>
            </a:r>
            <a:r>
              <a:rPr/>
              <a:t> </a:t>
            </a:r>
            <a:r>
              <a:rPr/>
              <a:t>may</a:t>
            </a:r>
            <a:r>
              <a:rPr/>
              <a:t> </a:t>
            </a:r>
            <a:r>
              <a:rPr/>
              <a:t>all</a:t>
            </a:r>
            <a:r>
              <a:rPr/>
              <a:t> </a:t>
            </a:r>
            <a:r>
              <a:rPr/>
              <a:t>be</a:t>
            </a:r>
            <a:r>
              <a:rPr/>
              <a:t> </a:t>
            </a:r>
            <a:r>
              <a:rPr/>
              <a:t>in</a:t>
            </a:r>
            <a:r>
              <a:rPr/>
              <a:t> </a:t>
            </a:r>
            <a:r>
              <a:rPr/>
              <a:t>the</a:t>
            </a:r>
            <a:r>
              <a:rPr/>
              <a:t> </a:t>
            </a:r>
            <a:r>
              <a:rPr/>
              <a:t>same</a:t>
            </a:r>
            <a:r>
              <a:rPr/>
              <a:t> </a:t>
            </a:r>
            <a:r>
              <a:rPr/>
              <a:t>demographic</a:t>
            </a:r>
            <a:r>
              <a:rPr/>
              <a:t> </a:t>
            </a:r>
            <a:r>
              <a:rPr/>
              <a:t>group,</a:t>
            </a:r>
            <a:r>
              <a:rPr/>
              <a:t> </a:t>
            </a:r>
            <a:r>
              <a:rPr/>
              <a:t>the</a:t>
            </a:r>
            <a:r>
              <a:rPr/>
              <a:t> </a:t>
            </a:r>
            <a:r>
              <a:rPr/>
              <a:t>may</a:t>
            </a:r>
            <a:r>
              <a:rPr/>
              <a:t> </a:t>
            </a:r>
            <a:r>
              <a:rPr/>
              <a:t>all</a:t>
            </a:r>
            <a:r>
              <a:rPr/>
              <a:t> </a:t>
            </a:r>
            <a:r>
              <a:rPr/>
              <a:t>come</a:t>
            </a:r>
            <a:r>
              <a:rPr/>
              <a:t> </a:t>
            </a:r>
            <a:r>
              <a:rPr/>
              <a:t>from</a:t>
            </a:r>
            <a:r>
              <a:rPr/>
              <a:t> </a:t>
            </a:r>
            <a:r>
              <a:rPr/>
              <a:t>the</a:t>
            </a:r>
            <a:r>
              <a:rPr/>
              <a:t> </a:t>
            </a:r>
            <a:r>
              <a:rPr/>
              <a:t>same</a:t>
            </a:r>
            <a:r>
              <a:rPr/>
              <a:t> </a:t>
            </a:r>
            <a:r>
              <a:rPr/>
              <a:t>area,</a:t>
            </a:r>
            <a:r>
              <a:rPr/>
              <a:t> </a:t>
            </a:r>
            <a:r>
              <a:rPr/>
              <a:t>they</a:t>
            </a:r>
            <a:r>
              <a:rPr/>
              <a:t> </a:t>
            </a:r>
            <a:r>
              <a:rPr/>
              <a:t>may</a:t>
            </a:r>
            <a:r>
              <a:rPr/>
              <a:t> </a:t>
            </a:r>
            <a:r>
              <a:rPr/>
              <a:t>all</a:t>
            </a:r>
            <a:r>
              <a:rPr/>
              <a:t> </a:t>
            </a:r>
            <a:r>
              <a:rPr/>
              <a:t>have</a:t>
            </a:r>
            <a:r>
              <a:rPr/>
              <a:t> </a:t>
            </a:r>
            <a:r>
              <a:rPr/>
              <a:t>the</a:t>
            </a:r>
            <a:r>
              <a:rPr/>
              <a:t> </a:t>
            </a:r>
            <a:r>
              <a:rPr/>
              <a:t>same</a:t>
            </a:r>
            <a:r>
              <a:rPr/>
              <a:t> </a:t>
            </a:r>
            <a:r>
              <a:rPr/>
              <a:t>job,</a:t>
            </a:r>
            <a:r>
              <a:rPr/>
              <a:t> </a:t>
            </a:r>
            <a:r>
              <a:rPr/>
              <a:t>they</a:t>
            </a:r>
            <a:r>
              <a:rPr/>
              <a:t> </a:t>
            </a:r>
            <a:r>
              <a:rPr/>
              <a:t>may</a:t>
            </a:r>
            <a:r>
              <a:rPr/>
              <a:t> </a:t>
            </a:r>
            <a:r>
              <a:rPr/>
              <a:t>be</a:t>
            </a:r>
            <a:r>
              <a:rPr/>
              <a:t> </a:t>
            </a:r>
            <a:r>
              <a:rPr/>
              <a:t>getting</a:t>
            </a:r>
            <a:r>
              <a:rPr/>
              <a:t> </a:t>
            </a:r>
            <a:r>
              <a:rPr/>
              <a:t>the</a:t>
            </a:r>
            <a:r>
              <a:rPr/>
              <a:t> </a:t>
            </a:r>
            <a:r>
              <a:rPr/>
              <a:t>same</a:t>
            </a:r>
            <a:r>
              <a:rPr/>
              <a:t> </a:t>
            </a:r>
            <a:r>
              <a:rPr/>
              <a:t>type</a:t>
            </a:r>
            <a:r>
              <a:rPr/>
              <a:t> </a:t>
            </a:r>
            <a:r>
              <a:rPr/>
              <a:t>of</a:t>
            </a:r>
            <a:r>
              <a:rPr/>
              <a:t> </a:t>
            </a:r>
            <a:r>
              <a:rPr/>
              <a:t>medical</a:t>
            </a:r>
            <a:r>
              <a:rPr/>
              <a:t> </a:t>
            </a:r>
            <a:r>
              <a:rPr/>
              <a:t>care,</a:t>
            </a:r>
            <a:r>
              <a:rPr/>
              <a:t> </a:t>
            </a:r>
            <a:r>
              <a:rPr/>
              <a:t>they</a:t>
            </a:r>
            <a:r>
              <a:rPr/>
              <a:t> </a:t>
            </a:r>
            <a:r>
              <a:rPr/>
              <a:t>may</a:t>
            </a:r>
            <a:r>
              <a:rPr/>
              <a:t> </a:t>
            </a:r>
            <a:r>
              <a:rPr/>
              <a:t>have</a:t>
            </a:r>
            <a:r>
              <a:rPr/>
              <a:t> </a:t>
            </a:r>
            <a:r>
              <a:rPr/>
              <a:t>the</a:t>
            </a:r>
            <a:r>
              <a:rPr/>
              <a:t> </a:t>
            </a:r>
            <a:r>
              <a:rPr/>
              <a:t>same</a:t>
            </a:r>
            <a:r>
              <a:rPr/>
              <a:t> </a:t>
            </a:r>
            <a:r>
              <a:rPr/>
              <a:t>diseases,</a:t>
            </a:r>
            <a:r>
              <a:rPr/>
              <a:t> </a:t>
            </a:r>
            <a:r>
              <a:rPr/>
              <a:t>or</a:t>
            </a:r>
            <a:r>
              <a:rPr/>
              <a:t> </a:t>
            </a:r>
            <a:r>
              <a:rPr/>
              <a:t>it</a:t>
            </a:r>
            <a:r>
              <a:rPr/>
              <a:t> </a:t>
            </a:r>
            <a:r>
              <a:rPr/>
              <a:t>may</a:t>
            </a:r>
            <a:r>
              <a:rPr/>
              <a:t> </a:t>
            </a:r>
            <a:r>
              <a:rPr/>
              <a:t>be</a:t>
            </a:r>
            <a:r>
              <a:rPr/>
              <a:t> </a:t>
            </a:r>
            <a:r>
              <a:rPr/>
              <a:t>a</a:t>
            </a:r>
            <a:r>
              <a:rPr/>
              <a:t> </a:t>
            </a:r>
            <a:r>
              <a:rPr/>
              <a:t>combination</a:t>
            </a:r>
            <a:r>
              <a:rPr/>
              <a:t> </a:t>
            </a:r>
            <a:r>
              <a:rPr/>
              <a:t>of</a:t>
            </a:r>
            <a:r>
              <a:rPr/>
              <a:t> </a:t>
            </a:r>
            <a:r>
              <a:rPr/>
              <a:t>these</a:t>
            </a:r>
            <a:r>
              <a:rPr/>
              <a:t> </a:t>
            </a:r>
            <a:r>
              <a:rPr/>
              <a:t>items.</a:t>
            </a:r>
          </a:p>
        </p:txBody>
      </p:sp>
      <p:sp>
        <p:nvSpPr>
          <p:cNvPr id="4" name="Slide Number Placeholder 3"/>
          <p:cNvSpPr>
            <a:spLocks noGrp="1"/>
          </p:cNvSpPr>
          <p:nvPr>
            <p:ph type="sldNum" sz="quarter" idx="10"/>
          </p:nvPr>
        </p:nvSpPr>
        <p:spPr/>
        <p:txBody>
          <a:bodyPr/>
          <a:lstStyle/>
          <a:p>
            <a:fld id="{18BDFEC3-8487-43E8-A154-7C12CBC1FFF2}" type="slidenum">
              <a:rPr lang="en-US"/>
              <a:t>4</a:t>
            </a:fld>
            <a:endParaRPr lang="en-US"/>
          </a:p>
        </p:txBody>
      </p:sp>
    </p:spTree>
  </p:cSld>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There</a:t>
            </a:r>
            <a:r>
              <a:rPr/>
              <a:t> </a:t>
            </a:r>
            <a:r>
              <a:rPr/>
              <a:t>are</a:t>
            </a:r>
            <a:r>
              <a:rPr/>
              <a:t> </a:t>
            </a:r>
            <a:r>
              <a:rPr/>
              <a:t>ways</a:t>
            </a:r>
            <a:r>
              <a:rPr/>
              <a:t> </a:t>
            </a:r>
            <a:r>
              <a:rPr/>
              <a:t>of</a:t>
            </a:r>
            <a:r>
              <a:rPr/>
              <a:t> </a:t>
            </a:r>
            <a:r>
              <a:rPr/>
              <a:t>checking</a:t>
            </a:r>
            <a:r>
              <a:rPr/>
              <a:t> </a:t>
            </a:r>
            <a:r>
              <a:rPr/>
              <a:t>the</a:t>
            </a:r>
            <a:r>
              <a:rPr/>
              <a:t> </a:t>
            </a:r>
            <a:r>
              <a:rPr/>
              <a:t>reading</a:t>
            </a:r>
            <a:r>
              <a:rPr/>
              <a:t> </a:t>
            </a:r>
            <a:r>
              <a:rPr/>
              <a:t>level</a:t>
            </a:r>
            <a:r>
              <a:rPr/>
              <a:t> </a:t>
            </a:r>
            <a:r>
              <a:rPr/>
              <a:t>of</a:t>
            </a:r>
            <a:r>
              <a:rPr/>
              <a:t> </a:t>
            </a:r>
            <a:r>
              <a:rPr/>
              <a:t>the</a:t>
            </a:r>
            <a:r>
              <a:rPr/>
              <a:t> </a:t>
            </a:r>
            <a:r>
              <a:rPr/>
              <a:t>survey.</a:t>
            </a:r>
            <a:r>
              <a:rPr/>
              <a:t> </a:t>
            </a:r>
            <a:r>
              <a:rPr/>
              <a:t>Good</a:t>
            </a:r>
            <a:r>
              <a:rPr/>
              <a:t> </a:t>
            </a:r>
            <a:r>
              <a:rPr/>
              <a:t>instructions.</a:t>
            </a:r>
            <a:r>
              <a:rPr/>
              <a:t> </a:t>
            </a:r>
            <a:r>
              <a:rPr/>
              <a:t>Branching</a:t>
            </a:r>
            <a:r>
              <a:rPr/>
              <a:t> </a:t>
            </a:r>
            <a:r>
              <a:rPr/>
              <a:t>(if</a:t>
            </a:r>
            <a:r>
              <a:rPr/>
              <a:t> </a:t>
            </a:r>
            <a:r>
              <a:rPr/>
              <a:t>“</a:t>
            </a:r>
            <a:r>
              <a:rPr/>
              <a:t>no</a:t>
            </a:r>
            <a:r>
              <a:rPr/>
              <a:t>”</a:t>
            </a:r>
            <a:r>
              <a:rPr/>
              <a:t> </a:t>
            </a:r>
            <a:r>
              <a:rPr/>
              <a:t>skip)</a:t>
            </a:r>
            <a:r>
              <a:rPr/>
              <a:t> </a:t>
            </a:r>
            <a:r>
              <a:rPr/>
              <a:t>patterns</a:t>
            </a:r>
            <a:r>
              <a:rPr/>
              <a:t> </a:t>
            </a:r>
            <a:r>
              <a:rPr/>
              <a:t>need</a:t>
            </a:r>
            <a:r>
              <a:rPr/>
              <a:t> </a:t>
            </a:r>
            <a:r>
              <a:rPr/>
              <a:t>to</a:t>
            </a:r>
            <a:r>
              <a:rPr/>
              <a:t> </a:t>
            </a:r>
            <a:r>
              <a:rPr/>
              <a:t>be</a:t>
            </a:r>
            <a:r>
              <a:rPr/>
              <a:t> </a:t>
            </a:r>
            <a:r>
              <a:rPr/>
              <a:t>laid</a:t>
            </a:r>
            <a:r>
              <a:rPr/>
              <a:t> </a:t>
            </a:r>
            <a:r>
              <a:rPr/>
              <a:t>out</a:t>
            </a:r>
            <a:r>
              <a:rPr/>
              <a:t> </a:t>
            </a:r>
            <a:r>
              <a:rPr/>
              <a:t>very</a:t>
            </a:r>
            <a:r>
              <a:rPr/>
              <a:t> </a:t>
            </a:r>
            <a:r>
              <a:rPr/>
              <a:t>clearly.</a:t>
            </a:r>
          </a:p>
        </p:txBody>
      </p:sp>
      <p:sp>
        <p:nvSpPr>
          <p:cNvPr id="4" name="Slide Number Placeholder 3"/>
          <p:cNvSpPr>
            <a:spLocks noGrp="1"/>
          </p:cNvSpPr>
          <p:nvPr>
            <p:ph type="sldNum" sz="quarter" idx="10"/>
          </p:nvPr>
        </p:nvSpPr>
        <p:spPr/>
        <p:txBody>
          <a:bodyPr/>
          <a:lstStyle/>
          <a:p>
            <a:fld id="{18BDFEC3-8487-43E8-A154-7C12CBC1FFF2}" type="slidenum">
              <a:rPr lang="en-US"/>
              <a:t>65</a:t>
            </a:fld>
            <a:endParaRPr lang="en-US"/>
          </a:p>
        </p:txBody>
      </p:sp>
    </p:spTree>
  </p:cSld>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Sim</a:t>
            </a:r>
            <a:r>
              <a:rPr/>
              <a:t> </a:t>
            </a:r>
            <a:r>
              <a:rPr/>
              <a:t>and</a:t>
            </a:r>
            <a:r>
              <a:rPr/>
              <a:t> </a:t>
            </a:r>
            <a:r>
              <a:rPr/>
              <a:t>Wright.</a:t>
            </a:r>
            <a:r>
              <a:rPr/>
              <a:t> </a:t>
            </a:r>
            <a:r>
              <a:rPr/>
              <a:t>Sources</a:t>
            </a:r>
            <a:r>
              <a:rPr/>
              <a:t> </a:t>
            </a:r>
            <a:r>
              <a:rPr/>
              <a:t>of</a:t>
            </a:r>
            <a:r>
              <a:rPr/>
              <a:t> </a:t>
            </a:r>
            <a:r>
              <a:rPr/>
              <a:t>bias</a:t>
            </a:r>
            <a:r>
              <a:rPr/>
              <a:t> </a:t>
            </a:r>
            <a:r>
              <a:rPr/>
              <a:t>in</a:t>
            </a:r>
            <a:r>
              <a:rPr/>
              <a:t> </a:t>
            </a:r>
            <a:r>
              <a:rPr/>
              <a:t>attitude</a:t>
            </a:r>
            <a:r>
              <a:rPr/>
              <a:t> </a:t>
            </a:r>
            <a:r>
              <a:rPr/>
              <a:t>measurement.</a:t>
            </a:r>
          </a:p>
          <a:p>
            <a:pPr lvl="0" marL="0" indent="0">
              <a:buNone/>
            </a:pPr>
          </a:p>
          <a:p>
            <a:pPr lvl="0" marL="0" indent="0">
              <a:buNone/>
            </a:pPr>
            <a:r>
              <a:rPr/>
              <a:t>Social</a:t>
            </a:r>
            <a:r>
              <a:rPr/>
              <a:t> </a:t>
            </a:r>
            <a:r>
              <a:rPr/>
              <a:t>desirability,</a:t>
            </a:r>
            <a:r>
              <a:rPr/>
              <a:t> </a:t>
            </a:r>
            <a:r>
              <a:rPr/>
              <a:t>conformity,</a:t>
            </a:r>
            <a:r>
              <a:rPr/>
              <a:t> </a:t>
            </a:r>
            <a:r>
              <a:rPr/>
              <a:t>denial,</a:t>
            </a:r>
            <a:r>
              <a:rPr/>
              <a:t> </a:t>
            </a:r>
            <a:r>
              <a:rPr/>
              <a:t>acquiescence.</a:t>
            </a:r>
          </a:p>
          <a:p>
            <a:pPr lvl="0" marL="0" indent="0">
              <a:buNone/>
            </a:pPr>
          </a:p>
          <a:p>
            <a:pPr lvl="0" marL="0" indent="0">
              <a:buNone/>
            </a:pPr>
            <a:r>
              <a:rPr/>
              <a:t>Leading</a:t>
            </a:r>
            <a:r>
              <a:rPr/>
              <a:t> </a:t>
            </a:r>
            <a:r>
              <a:rPr/>
              <a:t>questions,</a:t>
            </a:r>
            <a:r>
              <a:rPr/>
              <a:t> </a:t>
            </a:r>
            <a:r>
              <a:rPr/>
              <a:t>loaded</a:t>
            </a:r>
            <a:r>
              <a:rPr/>
              <a:t> </a:t>
            </a:r>
            <a:r>
              <a:rPr/>
              <a:t>terminology,</a:t>
            </a:r>
            <a:r>
              <a:rPr/>
              <a:t> </a:t>
            </a:r>
            <a:r>
              <a:rPr/>
              <a:t>presumptive</a:t>
            </a:r>
            <a:r>
              <a:rPr/>
              <a:t> </a:t>
            </a:r>
            <a:r>
              <a:rPr/>
              <a:t>(wife-beating)</a:t>
            </a:r>
          </a:p>
          <a:p>
            <a:pPr lvl="0" marL="0" indent="0">
              <a:buNone/>
            </a:pPr>
          </a:p>
          <a:p>
            <a:pPr lvl="0" marL="0" indent="0">
              <a:buNone/>
            </a:pPr>
            <a:r>
              <a:rPr/>
              <a:t>Response</a:t>
            </a:r>
            <a:r>
              <a:rPr/>
              <a:t> </a:t>
            </a:r>
            <a:r>
              <a:rPr/>
              <a:t>set</a:t>
            </a:r>
            <a:r>
              <a:rPr/>
              <a:t> </a:t>
            </a:r>
            <a:r>
              <a:rPr/>
              <a:t>(stuck</a:t>
            </a:r>
            <a:r>
              <a:rPr/>
              <a:t> </a:t>
            </a:r>
            <a:r>
              <a:rPr/>
              <a:t>on</a:t>
            </a:r>
            <a:r>
              <a:rPr/>
              <a:t> </a:t>
            </a:r>
            <a:r>
              <a:rPr/>
              <a:t>the</a:t>
            </a:r>
            <a:r>
              <a:rPr/>
              <a:t> </a:t>
            </a:r>
            <a:r>
              <a:rPr/>
              <a:t>same</a:t>
            </a:r>
            <a:r>
              <a:rPr/>
              <a:t> </a:t>
            </a:r>
            <a:r>
              <a:rPr/>
              <a:t>value),</a:t>
            </a:r>
            <a:r>
              <a:rPr/>
              <a:t> </a:t>
            </a:r>
            <a:r>
              <a:rPr/>
              <a:t>or</a:t>
            </a:r>
            <a:r>
              <a:rPr/>
              <a:t> </a:t>
            </a:r>
            <a:r>
              <a:rPr/>
              <a:t>tendency</a:t>
            </a:r>
            <a:r>
              <a:rPr/>
              <a:t> </a:t>
            </a:r>
            <a:r>
              <a:rPr/>
              <a:t>to</a:t>
            </a:r>
            <a:r>
              <a:rPr/>
              <a:t> </a:t>
            </a:r>
            <a:r>
              <a:rPr/>
              <a:t>extremes.</a:t>
            </a:r>
          </a:p>
          <a:p>
            <a:pPr lvl="0" marL="0" indent="0">
              <a:buNone/>
            </a:pPr>
          </a:p>
          <a:p>
            <a:pPr lvl="0" marL="0" indent="0">
              <a:buNone/>
            </a:pPr>
            <a:r>
              <a:rPr/>
              <a:t>Example</a:t>
            </a:r>
            <a:r>
              <a:rPr/>
              <a:t> </a:t>
            </a:r>
            <a:r>
              <a:rPr/>
              <a:t>of</a:t>
            </a:r>
            <a:r>
              <a:rPr/>
              <a:t> </a:t>
            </a:r>
            <a:r>
              <a:rPr/>
              <a:t>“</a:t>
            </a:r>
            <a:r>
              <a:rPr/>
              <a:t>push</a:t>
            </a:r>
            <a:r>
              <a:rPr/>
              <a:t> </a:t>
            </a:r>
            <a:r>
              <a:rPr/>
              <a:t>polling.</a:t>
            </a:r>
            <a:r>
              <a:rPr/>
              <a:t>”</a:t>
            </a:r>
          </a:p>
          <a:p>
            <a:pPr lvl="0" marL="0" indent="0">
              <a:buNone/>
            </a:pPr>
          </a:p>
          <a:p>
            <a:pPr lvl="0" marL="0" indent="0">
              <a:buNone/>
            </a:pPr>
            <a:r>
              <a:rPr/>
              <a:t>“</a:t>
            </a:r>
            <a:r>
              <a:rPr/>
              <a:t>Any</a:t>
            </a:r>
            <a:r>
              <a:rPr/>
              <a:t> </a:t>
            </a:r>
            <a:r>
              <a:rPr/>
              <a:t>other</a:t>
            </a:r>
            <a:r>
              <a:rPr/>
              <a:t> </a:t>
            </a:r>
            <a:r>
              <a:rPr/>
              <a:t>comments?</a:t>
            </a:r>
            <a:r>
              <a:rPr/>
              <a:t>”</a:t>
            </a:r>
            <a:r>
              <a:rPr/>
              <a:t> </a:t>
            </a:r>
            <a:r>
              <a:rPr/>
              <a:t>http://www.biomedcentral.com/1471-2288/4/25</a:t>
            </a:r>
            <a:r>
              <a:rPr/>
              <a:t>.</a:t>
            </a:r>
          </a:p>
          <a:p>
            <a:pPr lvl="0" marL="0" indent="0">
              <a:buNone/>
            </a:pPr>
          </a:p>
          <a:p>
            <a:pPr lvl="0" marL="0" indent="0">
              <a:buNone/>
            </a:pPr>
            <a:r>
              <a:rPr/>
              <a:t>http://www.pmean.com/04/DesigningQuestionnaire.html</a:t>
            </a:r>
          </a:p>
        </p:txBody>
      </p:sp>
      <p:sp>
        <p:nvSpPr>
          <p:cNvPr id="4" name="Slide Number Placeholder 3"/>
          <p:cNvSpPr>
            <a:spLocks noGrp="1"/>
          </p:cNvSpPr>
          <p:nvPr>
            <p:ph type="sldNum" sz="quarter" idx="10"/>
          </p:nvPr>
        </p:nvSpPr>
        <p:spPr/>
        <p:txBody>
          <a:bodyPr/>
          <a:lstStyle/>
          <a:p>
            <a:fld id="{18BDFEC3-8487-43E8-A154-7C12CBC1FFF2}" type="slidenum">
              <a:rPr lang="en-US"/>
              <a:t>66</a:t>
            </a:fld>
            <a:endParaRPr lang="en-US"/>
          </a:p>
        </p:txBody>
      </p:sp>
    </p:spTree>
  </p:cSld>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Medical</a:t>
            </a:r>
            <a:r>
              <a:rPr/>
              <a:t> </a:t>
            </a:r>
            <a:r>
              <a:rPr/>
              <a:t>history</a:t>
            </a:r>
            <a:r>
              <a:rPr/>
              <a:t> </a:t>
            </a:r>
            <a:r>
              <a:rPr/>
              <a:t>interview.</a:t>
            </a:r>
            <a:r>
              <a:rPr/>
              <a:t> </a:t>
            </a:r>
            <a:r>
              <a:rPr/>
              <a:t>Anti-retroviral</a:t>
            </a:r>
            <a:r>
              <a:rPr/>
              <a:t> </a:t>
            </a:r>
            <a:r>
              <a:rPr/>
              <a:t>medication,</a:t>
            </a:r>
            <a:r>
              <a:rPr/>
              <a:t> </a:t>
            </a:r>
            <a:r>
              <a:rPr/>
              <a:t>but</a:t>
            </a:r>
            <a:r>
              <a:rPr/>
              <a:t> </a:t>
            </a:r>
            <a:r>
              <a:rPr/>
              <a:t>some</a:t>
            </a:r>
            <a:r>
              <a:rPr/>
              <a:t> </a:t>
            </a:r>
            <a:r>
              <a:rPr/>
              <a:t>had</a:t>
            </a:r>
            <a:r>
              <a:rPr/>
              <a:t> </a:t>
            </a:r>
            <a:r>
              <a:rPr/>
              <a:t>no</a:t>
            </a:r>
            <a:r>
              <a:rPr/>
              <a:t> </a:t>
            </a:r>
            <a:r>
              <a:rPr/>
              <a:t>history</a:t>
            </a:r>
            <a:r>
              <a:rPr/>
              <a:t> </a:t>
            </a:r>
            <a:r>
              <a:rPr/>
              <a:t>yet,</a:t>
            </a:r>
            <a:r>
              <a:rPr/>
              <a:t> </a:t>
            </a:r>
            <a:r>
              <a:rPr/>
              <a:t>so</a:t>
            </a:r>
            <a:r>
              <a:rPr/>
              <a:t> </a:t>
            </a:r>
            <a:r>
              <a:rPr/>
              <a:t>used</a:t>
            </a:r>
            <a:r>
              <a:rPr/>
              <a:t> </a:t>
            </a:r>
            <a:r>
              <a:rPr/>
              <a:t>adherence</a:t>
            </a:r>
            <a:r>
              <a:rPr/>
              <a:t> </a:t>
            </a:r>
            <a:r>
              <a:rPr/>
              <a:t>in</a:t>
            </a:r>
            <a:r>
              <a:rPr/>
              <a:t> </a:t>
            </a:r>
            <a:r>
              <a:rPr/>
              <a:t>general.</a:t>
            </a:r>
            <a:r>
              <a:rPr/>
              <a:t> </a:t>
            </a:r>
            <a:r>
              <a:rPr/>
              <a:t>This</a:t>
            </a:r>
            <a:r>
              <a:rPr/>
              <a:t> </a:t>
            </a:r>
            <a:r>
              <a:rPr/>
              <a:t>gets</a:t>
            </a:r>
            <a:r>
              <a:rPr/>
              <a:t> </a:t>
            </a:r>
            <a:r>
              <a:rPr/>
              <a:t>tricky</a:t>
            </a:r>
            <a:r>
              <a:rPr/>
              <a:t> </a:t>
            </a:r>
            <a:r>
              <a:rPr/>
              <a:t>with</a:t>
            </a:r>
            <a:r>
              <a:rPr/>
              <a:t> </a:t>
            </a:r>
            <a:r>
              <a:rPr/>
              <a:t>multiple</a:t>
            </a:r>
            <a:r>
              <a:rPr/>
              <a:t> </a:t>
            </a:r>
            <a:r>
              <a:rPr/>
              <a:t>medications.</a:t>
            </a:r>
          </a:p>
          <a:p>
            <a:pPr lvl="0" marL="0" indent="0">
              <a:buNone/>
            </a:pPr>
          </a:p>
          <a:p>
            <a:pPr lvl="0" marL="0" indent="0">
              <a:buNone/>
            </a:pPr>
            <a:r>
              <a:rPr/>
              <a:t>There’s</a:t>
            </a:r>
            <a:r>
              <a:rPr/>
              <a:t> </a:t>
            </a:r>
            <a:r>
              <a:rPr/>
              <a:t>an</a:t>
            </a:r>
            <a:r>
              <a:rPr/>
              <a:t> </a:t>
            </a:r>
            <a:r>
              <a:rPr/>
              <a:t>issue</a:t>
            </a:r>
            <a:r>
              <a:rPr/>
              <a:t> </a:t>
            </a:r>
            <a:r>
              <a:rPr/>
              <a:t>that</a:t>
            </a:r>
            <a:r>
              <a:rPr/>
              <a:t> </a:t>
            </a:r>
            <a:r>
              <a:rPr/>
              <a:t>came</a:t>
            </a:r>
            <a:r>
              <a:rPr/>
              <a:t> </a:t>
            </a:r>
            <a:r>
              <a:rPr/>
              <a:t>up</a:t>
            </a:r>
            <a:r>
              <a:rPr/>
              <a:t> </a:t>
            </a:r>
            <a:r>
              <a:rPr/>
              <a:t>when</a:t>
            </a:r>
            <a:r>
              <a:rPr/>
              <a:t> </a:t>
            </a:r>
            <a:r>
              <a:rPr/>
              <a:t>using</a:t>
            </a:r>
            <a:r>
              <a:rPr/>
              <a:t> </a:t>
            </a:r>
            <a:r>
              <a:rPr/>
              <a:t>this</a:t>
            </a:r>
            <a:r>
              <a:rPr/>
              <a:t> </a:t>
            </a:r>
            <a:r>
              <a:rPr/>
              <a:t>study,</a:t>
            </a:r>
            <a:r>
              <a:rPr/>
              <a:t> </a:t>
            </a:r>
            <a:r>
              <a:rPr/>
              <a:t>which</a:t>
            </a:r>
            <a:r>
              <a:rPr/>
              <a:t> </a:t>
            </a:r>
            <a:r>
              <a:rPr/>
              <a:t>will</a:t>
            </a:r>
            <a:r>
              <a:rPr/>
              <a:t> </a:t>
            </a:r>
            <a:r>
              <a:rPr/>
              <a:t>be</a:t>
            </a:r>
            <a:r>
              <a:rPr/>
              <a:t> </a:t>
            </a:r>
            <a:r>
              <a:rPr/>
              <a:t>discussed</a:t>
            </a:r>
            <a:r>
              <a:rPr/>
              <a:t> </a:t>
            </a:r>
            <a:r>
              <a:rPr/>
              <a:t>in</a:t>
            </a:r>
            <a:r>
              <a:rPr/>
              <a:t> </a:t>
            </a:r>
            <a:r>
              <a:rPr/>
              <a:t>the</a:t>
            </a:r>
            <a:r>
              <a:rPr/>
              <a:t> </a:t>
            </a:r>
            <a:r>
              <a:rPr/>
              <a:t>discussion</a:t>
            </a:r>
            <a:r>
              <a:rPr/>
              <a:t> </a:t>
            </a:r>
            <a:r>
              <a:rPr/>
              <a:t>board.</a:t>
            </a:r>
            <a:r>
              <a:rPr/>
              <a:t> </a:t>
            </a:r>
            <a:r>
              <a:rPr/>
              <a:t>Answer</a:t>
            </a:r>
            <a:r>
              <a:rPr/>
              <a:t> </a:t>
            </a:r>
            <a:r>
              <a:rPr/>
              <a:t>these</a:t>
            </a:r>
            <a:r>
              <a:rPr/>
              <a:t> </a:t>
            </a:r>
            <a:r>
              <a:rPr/>
              <a:t>questions</a:t>
            </a:r>
            <a:r>
              <a:rPr/>
              <a:t> </a:t>
            </a:r>
            <a:r>
              <a:rPr/>
              <a:t>yourself,</a:t>
            </a:r>
            <a:r>
              <a:rPr/>
              <a:t> </a:t>
            </a:r>
            <a:r>
              <a:rPr/>
              <a:t>and</a:t>
            </a:r>
            <a:r>
              <a:rPr/>
              <a:t> </a:t>
            </a:r>
            <a:r>
              <a:rPr/>
              <a:t>how</a:t>
            </a:r>
            <a:r>
              <a:rPr/>
              <a:t> </a:t>
            </a:r>
            <a:r>
              <a:rPr/>
              <a:t>you</a:t>
            </a:r>
            <a:r>
              <a:rPr/>
              <a:t> </a:t>
            </a:r>
            <a:r>
              <a:rPr/>
              <a:t>based</a:t>
            </a:r>
            <a:r>
              <a:rPr/>
              <a:t> </a:t>
            </a:r>
            <a:r>
              <a:rPr/>
              <a:t>your</a:t>
            </a:r>
            <a:r>
              <a:rPr/>
              <a:t> </a:t>
            </a:r>
            <a:r>
              <a:rPr/>
              <a:t>response</a:t>
            </a:r>
            <a:r>
              <a:rPr/>
              <a:t> </a:t>
            </a:r>
            <a:r>
              <a:rPr/>
              <a:t>to</a:t>
            </a:r>
            <a:r>
              <a:rPr/>
              <a:t> </a:t>
            </a:r>
            <a:r>
              <a:rPr/>
              <a:t>the</a:t>
            </a:r>
            <a:r>
              <a:rPr/>
              <a:t> </a:t>
            </a:r>
            <a:r>
              <a:rPr/>
              <a:t>second</a:t>
            </a:r>
            <a:r>
              <a:rPr/>
              <a:t> </a:t>
            </a:r>
            <a:r>
              <a:rPr/>
              <a:t>through</a:t>
            </a:r>
            <a:r>
              <a:rPr/>
              <a:t> </a:t>
            </a:r>
            <a:r>
              <a:rPr/>
              <a:t>fourth</a:t>
            </a:r>
            <a:r>
              <a:rPr/>
              <a:t> </a:t>
            </a:r>
            <a:r>
              <a:rPr/>
              <a:t>items.</a:t>
            </a:r>
          </a:p>
        </p:txBody>
      </p:sp>
      <p:sp>
        <p:nvSpPr>
          <p:cNvPr id="4" name="Slide Number Placeholder 3"/>
          <p:cNvSpPr>
            <a:spLocks noGrp="1"/>
          </p:cNvSpPr>
          <p:nvPr>
            <p:ph type="sldNum" sz="quarter" idx="10"/>
          </p:nvPr>
        </p:nvSpPr>
        <p:spPr/>
        <p:txBody>
          <a:bodyPr/>
          <a:lstStyle/>
          <a:p>
            <a:fld id="{18BDFEC3-8487-43E8-A154-7C12CBC1FFF2}" type="slidenum">
              <a:rPr lang="en-US"/>
              <a:t>67</a:t>
            </a:fld>
            <a:endParaRPr lang="en-US"/>
          </a:p>
        </p:txBody>
      </p:sp>
    </p:spTree>
  </p:cSld>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Figure</a:t>
            </a:r>
            <a:r>
              <a:rPr/>
              <a:t> </a:t>
            </a:r>
            <a:r>
              <a:rPr/>
              <a:t>2.1</a:t>
            </a:r>
            <a:r>
              <a:rPr/>
              <a:t> </a:t>
            </a:r>
            <a:r>
              <a:rPr/>
              <a:t>from</a:t>
            </a:r>
            <a:r>
              <a:rPr/>
              <a:t> </a:t>
            </a:r>
            <a:r>
              <a:rPr/>
              <a:t>your</a:t>
            </a:r>
            <a:r>
              <a:rPr/>
              <a:t> </a:t>
            </a:r>
            <a:r>
              <a:rPr/>
              <a:t>book.</a:t>
            </a:r>
            <a:r>
              <a:rPr/>
              <a:t> </a:t>
            </a:r>
            <a:r>
              <a:rPr/>
              <a:t>This</a:t>
            </a:r>
            <a:r>
              <a:rPr/>
              <a:t> </a:t>
            </a:r>
            <a:r>
              <a:rPr/>
              <a:t>is</a:t>
            </a:r>
            <a:r>
              <a:rPr/>
              <a:t> </a:t>
            </a:r>
            <a:r>
              <a:rPr/>
              <a:t>back</a:t>
            </a:r>
            <a:r>
              <a:rPr/>
              <a:t> </a:t>
            </a:r>
            <a:r>
              <a:rPr/>
              <a:t>from</a:t>
            </a:r>
            <a:r>
              <a:rPr/>
              <a:t> </a:t>
            </a:r>
            <a:r>
              <a:rPr/>
              <a:t>Chapter</a:t>
            </a:r>
            <a:r>
              <a:rPr/>
              <a:t> </a:t>
            </a:r>
            <a:r>
              <a:rPr/>
              <a:t>2,</a:t>
            </a:r>
            <a:r>
              <a:rPr/>
              <a:t> </a:t>
            </a:r>
            <a:r>
              <a:rPr/>
              <a:t>and</a:t>
            </a:r>
            <a:r>
              <a:rPr/>
              <a:t> </a:t>
            </a:r>
            <a:r>
              <a:rPr/>
              <a:t>keep</a:t>
            </a:r>
            <a:r>
              <a:rPr/>
              <a:t> </a:t>
            </a:r>
            <a:r>
              <a:rPr/>
              <a:t>this</a:t>
            </a:r>
            <a:r>
              <a:rPr/>
              <a:t> </a:t>
            </a:r>
            <a:r>
              <a:rPr/>
              <a:t>in</a:t>
            </a:r>
            <a:r>
              <a:rPr/>
              <a:t> </a:t>
            </a:r>
            <a:r>
              <a:rPr/>
              <a:t>mind</a:t>
            </a:r>
            <a:r>
              <a:rPr/>
              <a:t> </a:t>
            </a:r>
            <a:r>
              <a:rPr/>
              <a:t>when</a:t>
            </a:r>
            <a:r>
              <a:rPr/>
              <a:t> </a:t>
            </a:r>
            <a:r>
              <a:rPr/>
              <a:t>you</a:t>
            </a:r>
            <a:r>
              <a:rPr/>
              <a:t> </a:t>
            </a:r>
            <a:r>
              <a:rPr/>
              <a:t>are</a:t>
            </a:r>
            <a:r>
              <a:rPr/>
              <a:t> </a:t>
            </a:r>
            <a:r>
              <a:rPr/>
              <a:t>designing</a:t>
            </a:r>
            <a:r>
              <a:rPr/>
              <a:t> </a:t>
            </a:r>
            <a:r>
              <a:rPr/>
              <a:t>your</a:t>
            </a:r>
            <a:r>
              <a:rPr/>
              <a:t> </a:t>
            </a:r>
            <a:r>
              <a:rPr/>
              <a:t>data</a:t>
            </a:r>
            <a:r>
              <a:rPr/>
              <a:t> </a:t>
            </a:r>
            <a:r>
              <a:rPr/>
              <a:t>collection.</a:t>
            </a:r>
          </a:p>
        </p:txBody>
      </p:sp>
      <p:sp>
        <p:nvSpPr>
          <p:cNvPr id="4" name="Slide Number Placeholder 3"/>
          <p:cNvSpPr>
            <a:spLocks noGrp="1"/>
          </p:cNvSpPr>
          <p:nvPr>
            <p:ph type="sldNum" sz="quarter" idx="10"/>
          </p:nvPr>
        </p:nvSpPr>
        <p:spPr/>
        <p:txBody>
          <a:bodyPr/>
          <a:lstStyle/>
          <a:p>
            <a:fld id="{18BDFEC3-8487-43E8-A154-7C12CBC1FFF2}" type="slidenum">
              <a:rPr lang="en-US"/>
              <a:t>68</a:t>
            </a:fld>
            <a:endParaRPr lang="en-US"/>
          </a:p>
        </p:txBody>
      </p:sp>
    </p:spTree>
  </p:cSld>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How</a:t>
            </a:r>
            <a:r>
              <a:rPr/>
              <a:t> </a:t>
            </a:r>
            <a:r>
              <a:rPr/>
              <a:t>things</a:t>
            </a:r>
            <a:r>
              <a:rPr/>
              <a:t> </a:t>
            </a:r>
            <a:r>
              <a:rPr/>
              <a:t>are</a:t>
            </a:r>
            <a:r>
              <a:rPr/>
              <a:t> </a:t>
            </a:r>
            <a:r>
              <a:rPr/>
              <a:t>working,</a:t>
            </a:r>
            <a:r>
              <a:rPr/>
              <a:t> </a:t>
            </a:r>
            <a:r>
              <a:rPr/>
              <a:t>where</a:t>
            </a:r>
            <a:r>
              <a:rPr/>
              <a:t> </a:t>
            </a:r>
            <a:r>
              <a:rPr/>
              <a:t>there</a:t>
            </a:r>
            <a:r>
              <a:rPr/>
              <a:t> </a:t>
            </a:r>
            <a:r>
              <a:rPr/>
              <a:t>is</a:t>
            </a:r>
            <a:r>
              <a:rPr/>
              <a:t> </a:t>
            </a:r>
            <a:r>
              <a:rPr/>
              <a:t>lack</a:t>
            </a:r>
            <a:r>
              <a:rPr/>
              <a:t> </a:t>
            </a:r>
            <a:r>
              <a:rPr/>
              <a:t>of</a:t>
            </a:r>
            <a:r>
              <a:rPr/>
              <a:t> </a:t>
            </a:r>
            <a:r>
              <a:rPr/>
              <a:t>clarity,</a:t>
            </a:r>
            <a:r>
              <a:rPr/>
              <a:t> </a:t>
            </a:r>
            <a:r>
              <a:rPr/>
              <a:t>how</a:t>
            </a:r>
            <a:r>
              <a:rPr/>
              <a:t> </a:t>
            </a:r>
            <a:r>
              <a:rPr/>
              <a:t>long</a:t>
            </a:r>
            <a:r>
              <a:rPr/>
              <a:t> </a:t>
            </a:r>
            <a:r>
              <a:rPr/>
              <a:t>does</a:t>
            </a:r>
            <a:r>
              <a:rPr/>
              <a:t> </a:t>
            </a:r>
            <a:r>
              <a:rPr/>
              <a:t>it</a:t>
            </a:r>
            <a:r>
              <a:rPr/>
              <a:t> </a:t>
            </a:r>
            <a:r>
              <a:rPr/>
              <a:t>take,</a:t>
            </a:r>
            <a:r>
              <a:rPr/>
              <a:t> </a:t>
            </a:r>
            <a:r>
              <a:rPr/>
              <a:t>where</a:t>
            </a:r>
            <a:r>
              <a:rPr/>
              <a:t> </a:t>
            </a:r>
            <a:r>
              <a:rPr/>
              <a:t>the</a:t>
            </a:r>
            <a:r>
              <a:rPr/>
              <a:t> </a:t>
            </a:r>
            <a:r>
              <a:rPr/>
              <a:t>systems</a:t>
            </a:r>
            <a:r>
              <a:rPr/>
              <a:t> </a:t>
            </a:r>
            <a:r>
              <a:rPr/>
              <a:t>don’t</a:t>
            </a:r>
            <a:r>
              <a:rPr/>
              <a:t> </a:t>
            </a:r>
            <a:r>
              <a:rPr/>
              <a:t>work.</a:t>
            </a:r>
          </a:p>
          <a:p>
            <a:pPr lvl="0" marL="0" indent="0">
              <a:buNone/>
            </a:pPr>
          </a:p>
          <a:p>
            <a:pPr lvl="0" marL="0" indent="0">
              <a:buNone/>
            </a:pPr>
            <a:r>
              <a:rPr/>
              <a:t>Make</a:t>
            </a:r>
            <a:r>
              <a:rPr/>
              <a:t> </a:t>
            </a:r>
            <a:r>
              <a:rPr/>
              <a:t>sure</a:t>
            </a:r>
            <a:r>
              <a:rPr/>
              <a:t> </a:t>
            </a:r>
            <a:r>
              <a:rPr/>
              <a:t>that</a:t>
            </a:r>
            <a:r>
              <a:rPr/>
              <a:t> </a:t>
            </a:r>
            <a:r>
              <a:rPr/>
              <a:t>your</a:t>
            </a:r>
            <a:r>
              <a:rPr/>
              <a:t> </a:t>
            </a:r>
            <a:r>
              <a:rPr/>
              <a:t>extraction</a:t>
            </a:r>
            <a:r>
              <a:rPr/>
              <a:t> </a:t>
            </a:r>
            <a:r>
              <a:rPr/>
              <a:t>process</a:t>
            </a:r>
            <a:r>
              <a:rPr/>
              <a:t> </a:t>
            </a:r>
            <a:r>
              <a:rPr/>
              <a:t>is</a:t>
            </a:r>
            <a:r>
              <a:rPr/>
              <a:t> </a:t>
            </a:r>
            <a:r>
              <a:rPr/>
              <a:t>complete</a:t>
            </a:r>
            <a:r>
              <a:rPr/>
              <a:t> </a:t>
            </a:r>
            <a:r>
              <a:rPr/>
              <a:t>as</a:t>
            </a:r>
            <a:r>
              <a:rPr/>
              <a:t> </a:t>
            </a:r>
            <a:r>
              <a:rPr/>
              <a:t>possible</a:t>
            </a:r>
            <a:r>
              <a:rPr/>
              <a:t> </a:t>
            </a:r>
            <a:r>
              <a:rPr/>
              <a:t>for</a:t>
            </a:r>
            <a:r>
              <a:rPr/>
              <a:t> </a:t>
            </a:r>
            <a:r>
              <a:rPr/>
              <a:t>secondary</a:t>
            </a:r>
            <a:r>
              <a:rPr/>
              <a:t> </a:t>
            </a:r>
            <a:r>
              <a:rPr/>
              <a:t>data.</a:t>
            </a:r>
            <a:r>
              <a:rPr/>
              <a:t> </a:t>
            </a:r>
            <a:r>
              <a:rPr/>
              <a:t>For</a:t>
            </a:r>
            <a:r>
              <a:rPr/>
              <a:t> </a:t>
            </a:r>
            <a:r>
              <a:rPr/>
              <a:t>prospective</a:t>
            </a:r>
            <a:r>
              <a:rPr/>
              <a:t> </a:t>
            </a:r>
            <a:r>
              <a:rPr/>
              <a:t>surveys,</a:t>
            </a:r>
            <a:r>
              <a:rPr/>
              <a:t> </a:t>
            </a:r>
            <a:r>
              <a:rPr/>
              <a:t>flip</a:t>
            </a:r>
            <a:r>
              <a:rPr/>
              <a:t> </a:t>
            </a:r>
            <a:r>
              <a:rPr/>
              <a:t>through</a:t>
            </a:r>
            <a:r>
              <a:rPr/>
              <a:t> </a:t>
            </a:r>
            <a:r>
              <a:rPr/>
              <a:t>a</a:t>
            </a:r>
            <a:r>
              <a:rPr/>
              <a:t> </a:t>
            </a:r>
            <a:r>
              <a:rPr/>
              <a:t>survey</a:t>
            </a:r>
            <a:r>
              <a:rPr/>
              <a:t> </a:t>
            </a:r>
            <a:r>
              <a:rPr/>
              <a:t>upside</a:t>
            </a:r>
            <a:r>
              <a:rPr/>
              <a:t> </a:t>
            </a:r>
            <a:r>
              <a:rPr/>
              <a:t>down</a:t>
            </a:r>
            <a:r>
              <a:rPr/>
              <a:t> </a:t>
            </a:r>
            <a:r>
              <a:rPr/>
              <a:t>to</a:t>
            </a:r>
            <a:r>
              <a:rPr/>
              <a:t> </a:t>
            </a:r>
            <a:r>
              <a:rPr/>
              <a:t>see</a:t>
            </a:r>
            <a:r>
              <a:rPr/>
              <a:t> </a:t>
            </a:r>
            <a:r>
              <a:rPr/>
              <a:t>if</a:t>
            </a:r>
            <a:r>
              <a:rPr/>
              <a:t> </a:t>
            </a:r>
            <a:r>
              <a:rPr/>
              <a:t>items</a:t>
            </a:r>
            <a:r>
              <a:rPr/>
              <a:t> </a:t>
            </a:r>
            <a:r>
              <a:rPr/>
              <a:t>are</a:t>
            </a:r>
            <a:r>
              <a:rPr/>
              <a:t> </a:t>
            </a:r>
            <a:r>
              <a:rPr/>
              <a:t>all</a:t>
            </a:r>
            <a:r>
              <a:rPr/>
              <a:t> </a:t>
            </a:r>
            <a:r>
              <a:rPr/>
              <a:t>filled</a:t>
            </a:r>
            <a:r>
              <a:rPr/>
              <a:t> </a:t>
            </a:r>
            <a:r>
              <a:rPr/>
              <a:t>in.</a:t>
            </a:r>
            <a:r>
              <a:rPr/>
              <a:t> </a:t>
            </a:r>
            <a:r>
              <a:rPr/>
              <a:t>Hope</a:t>
            </a:r>
            <a:r>
              <a:rPr/>
              <a:t> </a:t>
            </a:r>
            <a:r>
              <a:rPr/>
              <a:t>that</a:t>
            </a:r>
            <a:r>
              <a:rPr/>
              <a:t> </a:t>
            </a:r>
            <a:r>
              <a:rPr/>
              <a:t>you</a:t>
            </a:r>
            <a:r>
              <a:rPr/>
              <a:t> </a:t>
            </a:r>
            <a:r>
              <a:rPr/>
              <a:t>haven’t</a:t>
            </a:r>
            <a:r>
              <a:rPr/>
              <a:t> </a:t>
            </a:r>
            <a:r>
              <a:rPr/>
              <a:t>missed</a:t>
            </a:r>
            <a:r>
              <a:rPr/>
              <a:t> </a:t>
            </a:r>
            <a:r>
              <a:rPr/>
              <a:t>a</a:t>
            </a:r>
            <a:r>
              <a:rPr/>
              <a:t> </a:t>
            </a:r>
            <a:r>
              <a:rPr/>
              <a:t>page.</a:t>
            </a:r>
            <a:r>
              <a:rPr/>
              <a:t> </a:t>
            </a:r>
            <a:r>
              <a:rPr/>
              <a:t>Electronic</a:t>
            </a:r>
            <a:r>
              <a:rPr/>
              <a:t> </a:t>
            </a:r>
            <a:r>
              <a:rPr/>
              <a:t>collection</a:t>
            </a:r>
            <a:r>
              <a:rPr/>
              <a:t> </a:t>
            </a:r>
            <a:r>
              <a:rPr/>
              <a:t>can</a:t>
            </a:r>
            <a:r>
              <a:rPr/>
              <a:t> </a:t>
            </a:r>
            <a:r>
              <a:rPr/>
              <a:t>force</a:t>
            </a:r>
            <a:r>
              <a:rPr/>
              <a:t> </a:t>
            </a:r>
            <a:r>
              <a:rPr/>
              <a:t>someone</a:t>
            </a:r>
            <a:r>
              <a:rPr/>
              <a:t> </a:t>
            </a:r>
            <a:r>
              <a:rPr/>
              <a:t>to</a:t>
            </a:r>
            <a:r>
              <a:rPr/>
              <a:t> </a:t>
            </a:r>
            <a:r>
              <a:rPr/>
              <a:t>respond</a:t>
            </a:r>
            <a:r>
              <a:rPr/>
              <a:t> </a:t>
            </a:r>
            <a:r>
              <a:rPr/>
              <a:t>before</a:t>
            </a:r>
            <a:r>
              <a:rPr/>
              <a:t> </a:t>
            </a:r>
            <a:r>
              <a:rPr/>
              <a:t>they</a:t>
            </a:r>
            <a:r>
              <a:rPr/>
              <a:t> </a:t>
            </a:r>
            <a:r>
              <a:rPr/>
              <a:t>answer</a:t>
            </a:r>
            <a:r>
              <a:rPr/>
              <a:t> </a:t>
            </a:r>
            <a:r>
              <a:rPr/>
              <a:t>the</a:t>
            </a:r>
            <a:r>
              <a:rPr/>
              <a:t> </a:t>
            </a:r>
            <a:r>
              <a:rPr/>
              <a:t>next</a:t>
            </a:r>
            <a:r>
              <a:rPr/>
              <a:t> </a:t>
            </a:r>
            <a:r>
              <a:rPr/>
              <a:t>question.</a:t>
            </a:r>
          </a:p>
          <a:p>
            <a:pPr lvl="0" marL="0" indent="0">
              <a:buNone/>
            </a:pPr>
          </a:p>
          <a:p>
            <a:pPr lvl="0" marL="0" indent="0">
              <a:buNone/>
            </a:pPr>
            <a:r>
              <a:rPr/>
              <a:t>[[Ethically</a:t>
            </a:r>
            <a:r>
              <a:rPr/>
              <a:t> </a:t>
            </a:r>
            <a:r>
              <a:rPr/>
              <a:t>can’t</a:t>
            </a:r>
            <a:r>
              <a:rPr/>
              <a:t> </a:t>
            </a:r>
            <a:r>
              <a:rPr/>
              <a:t>force</a:t>
            </a:r>
            <a:r>
              <a:rPr/>
              <a:t> </a:t>
            </a:r>
            <a:r>
              <a:rPr/>
              <a:t>someone</a:t>
            </a:r>
            <a:r>
              <a:rPr/>
              <a:t> </a:t>
            </a:r>
            <a:r>
              <a:rPr/>
              <a:t>to</a:t>
            </a:r>
            <a:r>
              <a:rPr/>
              <a:t> </a:t>
            </a:r>
            <a:r>
              <a:rPr/>
              <a:t>complete</a:t>
            </a:r>
            <a:r>
              <a:rPr/>
              <a:t> </a:t>
            </a:r>
            <a:r>
              <a:rPr/>
              <a:t>a</a:t>
            </a:r>
            <a:r>
              <a:rPr/>
              <a:t> </a:t>
            </a:r>
            <a:r>
              <a:rPr/>
              <a:t>questionnaire.]]</a:t>
            </a:r>
          </a:p>
          <a:p>
            <a:pPr lvl="0" marL="0" indent="0">
              <a:buNone/>
            </a:pPr>
          </a:p>
          <a:p>
            <a:pPr lvl="0" marL="0" indent="0">
              <a:buNone/>
            </a:pPr>
            <a:r>
              <a:rPr/>
              <a:t>How</a:t>
            </a:r>
            <a:r>
              <a:rPr/>
              <a:t> </a:t>
            </a:r>
            <a:r>
              <a:rPr/>
              <a:t>do</a:t>
            </a:r>
            <a:r>
              <a:rPr/>
              <a:t> </a:t>
            </a:r>
            <a:r>
              <a:rPr/>
              <a:t>you</a:t>
            </a:r>
            <a:r>
              <a:rPr/>
              <a:t> </a:t>
            </a:r>
            <a:r>
              <a:rPr/>
              <a:t>handle</a:t>
            </a:r>
            <a:r>
              <a:rPr/>
              <a:t> </a:t>
            </a:r>
            <a:r>
              <a:rPr/>
              <a:t>multiple</a:t>
            </a:r>
            <a:r>
              <a:rPr/>
              <a:t> </a:t>
            </a:r>
            <a:r>
              <a:rPr/>
              <a:t>responses.</a:t>
            </a:r>
          </a:p>
          <a:p>
            <a:pPr lvl="0" marL="0" indent="0">
              <a:buNone/>
            </a:pPr>
          </a:p>
          <a:p>
            <a:pPr lvl="0" marL="0" indent="0">
              <a:buNone/>
            </a:pPr>
            <a:r>
              <a:rPr/>
              <a:t>Code</a:t>
            </a:r>
            <a:r>
              <a:rPr/>
              <a:t> </a:t>
            </a:r>
            <a:r>
              <a:rPr/>
              <a:t>the</a:t>
            </a:r>
            <a:r>
              <a:rPr/>
              <a:t> </a:t>
            </a:r>
            <a:r>
              <a:rPr/>
              <a:t>maximal</a:t>
            </a:r>
            <a:r>
              <a:rPr/>
              <a:t> </a:t>
            </a:r>
            <a:r>
              <a:rPr/>
              <a:t>detail</a:t>
            </a:r>
            <a:r>
              <a:rPr/>
              <a:t> </a:t>
            </a:r>
            <a:r>
              <a:rPr/>
              <a:t>of</a:t>
            </a:r>
            <a:r>
              <a:rPr/>
              <a:t> </a:t>
            </a:r>
            <a:r>
              <a:rPr/>
              <a:t>variables</a:t>
            </a:r>
            <a:r>
              <a:rPr/>
              <a:t> </a:t>
            </a:r>
            <a:r>
              <a:rPr/>
              <a:t>like</a:t>
            </a:r>
            <a:r>
              <a:rPr/>
              <a:t> </a:t>
            </a:r>
            <a:r>
              <a:rPr/>
              <a:t>age</a:t>
            </a:r>
            <a:r>
              <a:rPr/>
              <a:t> </a:t>
            </a:r>
            <a:r>
              <a:rPr/>
              <a:t>so</a:t>
            </a:r>
            <a:r>
              <a:rPr/>
              <a:t> </a:t>
            </a:r>
            <a:r>
              <a:rPr/>
              <a:t>you</a:t>
            </a:r>
            <a:r>
              <a:rPr/>
              <a:t> </a:t>
            </a:r>
            <a:r>
              <a:rPr/>
              <a:t>can</a:t>
            </a:r>
            <a:r>
              <a:rPr/>
              <a:t> </a:t>
            </a:r>
            <a:r>
              <a:rPr/>
              <a:t>collapse</a:t>
            </a:r>
            <a:r>
              <a:rPr/>
              <a:t> </a:t>
            </a:r>
            <a:r>
              <a:rPr/>
              <a:t>as</a:t>
            </a:r>
            <a:r>
              <a:rPr/>
              <a:t> </a:t>
            </a:r>
            <a:r>
              <a:rPr/>
              <a:t>you</a:t>
            </a:r>
            <a:r>
              <a:rPr/>
              <a:t> </a:t>
            </a:r>
            <a:r>
              <a:rPr/>
              <a:t>see</a:t>
            </a:r>
            <a:r>
              <a:rPr/>
              <a:t> </a:t>
            </a:r>
            <a:r>
              <a:rPr/>
              <a:t>fit.</a:t>
            </a:r>
            <a:r>
              <a:rPr/>
              <a:t> </a:t>
            </a:r>
            <a:r>
              <a:rPr/>
              <a:t>Make</a:t>
            </a:r>
            <a:r>
              <a:rPr/>
              <a:t> </a:t>
            </a:r>
            <a:r>
              <a:rPr/>
              <a:t>sure</a:t>
            </a:r>
            <a:r>
              <a:rPr/>
              <a:t> </a:t>
            </a:r>
            <a:r>
              <a:rPr/>
              <a:t>that</a:t>
            </a:r>
            <a:r>
              <a:rPr/>
              <a:t> </a:t>
            </a:r>
            <a:r>
              <a:rPr/>
              <a:t>you</a:t>
            </a:r>
            <a:r>
              <a:rPr/>
              <a:t> </a:t>
            </a:r>
            <a:r>
              <a:rPr/>
              <a:t>code</a:t>
            </a:r>
            <a:r>
              <a:rPr/>
              <a:t> </a:t>
            </a:r>
            <a:r>
              <a:rPr/>
              <a:t>missing</a:t>
            </a:r>
            <a:r>
              <a:rPr/>
              <a:t> </a:t>
            </a:r>
            <a:r>
              <a:rPr/>
              <a:t>or</a:t>
            </a:r>
            <a:r>
              <a:rPr/>
              <a:t> </a:t>
            </a:r>
            <a:r>
              <a:rPr/>
              <a:t>ambiguous</a:t>
            </a:r>
            <a:r>
              <a:rPr/>
              <a:t> </a:t>
            </a:r>
            <a:r>
              <a:rPr/>
              <a:t>responses</a:t>
            </a:r>
            <a:r>
              <a:rPr/>
              <a:t> </a:t>
            </a:r>
            <a:r>
              <a:rPr/>
              <a:t>consistently.</a:t>
            </a:r>
          </a:p>
          <a:p>
            <a:pPr lvl="0" marL="0" indent="0">
              <a:buNone/>
            </a:pPr>
          </a:p>
          <a:p>
            <a:pPr lvl="0" marL="0" indent="0">
              <a:buNone/>
            </a:pPr>
            <a:r>
              <a:rPr/>
              <a:t>REDCap</a:t>
            </a:r>
            <a:r>
              <a:rPr/>
              <a:t> </a:t>
            </a:r>
            <a:r>
              <a:rPr/>
              <a:t>is</a:t>
            </a:r>
            <a:r>
              <a:rPr/>
              <a:t> </a:t>
            </a:r>
            <a:r>
              <a:rPr/>
              <a:t>great!</a:t>
            </a:r>
          </a:p>
          <a:p>
            <a:pPr lvl="0" marL="0" indent="0">
              <a:buNone/>
            </a:pPr>
          </a:p>
          <a:p>
            <a:pPr lvl="0" marL="0" indent="0">
              <a:buNone/>
            </a:pPr>
            <a:r>
              <a:rPr/>
              <a:t>[[Double</a:t>
            </a:r>
            <a:r>
              <a:rPr/>
              <a:t> </a:t>
            </a:r>
            <a:r>
              <a:rPr/>
              <a:t>entry</a:t>
            </a:r>
            <a:r>
              <a:rPr/>
              <a:t> </a:t>
            </a:r>
            <a:r>
              <a:rPr/>
              <a:t>coding]]</a:t>
            </a:r>
          </a:p>
        </p:txBody>
      </p:sp>
      <p:sp>
        <p:nvSpPr>
          <p:cNvPr id="4" name="Slide Number Placeholder 3"/>
          <p:cNvSpPr>
            <a:spLocks noGrp="1"/>
          </p:cNvSpPr>
          <p:nvPr>
            <p:ph type="sldNum" sz="quarter" idx="10"/>
          </p:nvPr>
        </p:nvSpPr>
        <p:spPr/>
        <p:txBody>
          <a:bodyPr/>
          <a:lstStyle/>
          <a:p>
            <a:fld id="{18BDFEC3-8487-43E8-A154-7C12CBC1FFF2}" type="slidenum">
              <a:rPr lang="en-US"/>
              <a:t>69</a:t>
            </a:fld>
            <a:endParaRPr lang="en-US"/>
          </a:p>
        </p:txBody>
      </p:sp>
    </p:spTree>
  </p:cSld>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Figure</a:t>
            </a:r>
            <a:r>
              <a:rPr/>
              <a:t> </a:t>
            </a:r>
            <a:r>
              <a:rPr/>
              <a:t>15.2.</a:t>
            </a:r>
            <a:r>
              <a:rPr/>
              <a:t> </a:t>
            </a:r>
            <a:r>
              <a:rPr/>
              <a:t>Completed</a:t>
            </a:r>
            <a:r>
              <a:rPr/>
              <a:t> </a:t>
            </a:r>
            <a:r>
              <a:rPr/>
              <a:t>survey</a:t>
            </a:r>
            <a:r>
              <a:rPr/>
              <a:t> </a:t>
            </a:r>
            <a:r>
              <a:rPr/>
              <a:t>with</a:t>
            </a:r>
            <a:r>
              <a:rPr/>
              <a:t> </a:t>
            </a:r>
            <a:r>
              <a:rPr/>
              <a:t>callout</a:t>
            </a:r>
            <a:r>
              <a:rPr/>
              <a:t> </a:t>
            </a:r>
            <a:r>
              <a:rPr/>
              <a:t>boxes</a:t>
            </a:r>
            <a:r>
              <a:rPr/>
              <a:t> </a:t>
            </a:r>
            <a:r>
              <a:rPr/>
              <a:t>showing</a:t>
            </a:r>
            <a:r>
              <a:rPr/>
              <a:t> </a:t>
            </a:r>
            <a:r>
              <a:rPr/>
              <a:t>how</a:t>
            </a:r>
            <a:r>
              <a:rPr/>
              <a:t> </a:t>
            </a:r>
            <a:r>
              <a:rPr/>
              <a:t>we</a:t>
            </a:r>
            <a:r>
              <a:rPr/>
              <a:t> </a:t>
            </a:r>
            <a:r>
              <a:rPr/>
              <a:t>handled</a:t>
            </a:r>
            <a:r>
              <a:rPr/>
              <a:t> </a:t>
            </a:r>
            <a:r>
              <a:rPr/>
              <a:t>problem</a:t>
            </a:r>
            <a:r>
              <a:rPr/>
              <a:t> </a:t>
            </a:r>
            <a:r>
              <a:rPr/>
              <a:t>responses.</a:t>
            </a:r>
          </a:p>
        </p:txBody>
      </p:sp>
      <p:sp>
        <p:nvSpPr>
          <p:cNvPr id="4" name="Slide Number Placeholder 3"/>
          <p:cNvSpPr>
            <a:spLocks noGrp="1"/>
          </p:cNvSpPr>
          <p:nvPr>
            <p:ph type="sldNum" sz="quarter" idx="10"/>
          </p:nvPr>
        </p:nvSpPr>
        <p:spPr/>
        <p:txBody>
          <a:bodyPr/>
          <a:lstStyle/>
          <a:p>
            <a:fld id="{18BDFEC3-8487-43E8-A154-7C12CBC1FFF2}" type="slidenum">
              <a:rPr lang="en-US"/>
              <a:t>71</a:t>
            </a:fld>
            <a:endParaRPr lang="en-US"/>
          </a:p>
        </p:txBody>
      </p:sp>
    </p:spTree>
  </p:cSld>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[[See</a:t>
            </a:r>
            <a:r>
              <a:rPr/>
              <a:t> </a:t>
            </a:r>
            <a:r>
              <a:rPr/>
              <a:t>Intro</a:t>
            </a:r>
            <a:r>
              <a:rPr/>
              <a:t> </a:t>
            </a:r>
            <a:r>
              <a:rPr/>
              <a:t>to</a:t>
            </a:r>
            <a:r>
              <a:rPr/>
              <a:t> </a:t>
            </a:r>
            <a:r>
              <a:rPr/>
              <a:t>SAS/R</a:t>
            </a:r>
            <a:r>
              <a:rPr/>
              <a:t> </a:t>
            </a:r>
            <a:r>
              <a:rPr/>
              <a:t>material]]</a:t>
            </a:r>
          </a:p>
          <a:p>
            <a:pPr lvl="0" marL="0" indent="0">
              <a:buNone/>
            </a:pPr>
          </a:p>
          <a:p>
            <a:pPr lvl="0" marL="0" indent="0">
              <a:buNone/>
            </a:pPr>
            <a:r>
              <a:rPr/>
              <a:t>By</a:t>
            </a:r>
            <a:r>
              <a:rPr/>
              <a:t> </a:t>
            </a:r>
            <a:r>
              <a:rPr/>
              <a:t>thinking</a:t>
            </a:r>
            <a:r>
              <a:rPr/>
              <a:t> </a:t>
            </a:r>
            <a:r>
              <a:rPr/>
              <a:t>about</a:t>
            </a:r>
            <a:r>
              <a:rPr/>
              <a:t> </a:t>
            </a:r>
            <a:r>
              <a:rPr/>
              <a:t>the</a:t>
            </a:r>
            <a:r>
              <a:rPr/>
              <a:t> </a:t>
            </a:r>
            <a:r>
              <a:rPr/>
              <a:t>backend</a:t>
            </a:r>
            <a:r>
              <a:rPr/>
              <a:t> </a:t>
            </a:r>
            <a:r>
              <a:rPr/>
              <a:t>process,</a:t>
            </a:r>
            <a:r>
              <a:rPr/>
              <a:t> </a:t>
            </a:r>
            <a:r>
              <a:rPr/>
              <a:t>you</a:t>
            </a:r>
            <a:r>
              <a:rPr/>
              <a:t> </a:t>
            </a:r>
            <a:r>
              <a:rPr/>
              <a:t>can</a:t>
            </a:r>
            <a:r>
              <a:rPr/>
              <a:t> </a:t>
            </a:r>
            <a:r>
              <a:rPr/>
              <a:t>sometimes</a:t>
            </a:r>
            <a:r>
              <a:rPr/>
              <a:t> </a:t>
            </a:r>
            <a:r>
              <a:rPr/>
              <a:t>fix</a:t>
            </a:r>
            <a:r>
              <a:rPr/>
              <a:t> </a:t>
            </a:r>
            <a:r>
              <a:rPr/>
              <a:t>things</a:t>
            </a:r>
            <a:r>
              <a:rPr/>
              <a:t> </a:t>
            </a:r>
            <a:r>
              <a:rPr/>
              <a:t>before</a:t>
            </a:r>
            <a:r>
              <a:rPr/>
              <a:t> </a:t>
            </a:r>
            <a:r>
              <a:rPr/>
              <a:t>you</a:t>
            </a:r>
            <a:r>
              <a:rPr/>
              <a:t> </a:t>
            </a:r>
            <a:r>
              <a:rPr/>
              <a:t>collect</a:t>
            </a:r>
            <a:r>
              <a:rPr/>
              <a:t> </a:t>
            </a:r>
            <a:r>
              <a:rPr/>
              <a:t>the</a:t>
            </a:r>
            <a:r>
              <a:rPr/>
              <a:t> </a:t>
            </a:r>
            <a:r>
              <a:rPr/>
              <a:t>data.</a:t>
            </a:r>
          </a:p>
          <a:p>
            <a:pPr lvl="0" marL="0" indent="0">
              <a:buNone/>
            </a:pPr>
          </a:p>
          <a:p>
            <a:pPr lvl="0" marL="0" indent="0">
              <a:buNone/>
            </a:pPr>
            <a:r>
              <a:rPr/>
              <a:t>Mary</a:t>
            </a:r>
            <a:r>
              <a:rPr/>
              <a:t> </a:t>
            </a:r>
            <a:r>
              <a:rPr/>
              <a:t>uses</a:t>
            </a:r>
            <a:r>
              <a:rPr/>
              <a:t> </a:t>
            </a:r>
            <a:r>
              <a:rPr/>
              <a:t>Excel</a:t>
            </a:r>
            <a:r>
              <a:rPr/>
              <a:t> </a:t>
            </a:r>
            <a:r>
              <a:rPr/>
              <a:t>for</a:t>
            </a:r>
            <a:r>
              <a:rPr/>
              <a:t> </a:t>
            </a:r>
            <a:r>
              <a:rPr/>
              <a:t>documentation,</a:t>
            </a:r>
            <a:r>
              <a:rPr/>
              <a:t> </a:t>
            </a:r>
            <a:r>
              <a:rPr/>
              <a:t>but</a:t>
            </a:r>
            <a:r>
              <a:rPr/>
              <a:t> </a:t>
            </a:r>
            <a:r>
              <a:rPr/>
              <a:t>never</a:t>
            </a:r>
            <a:r>
              <a:rPr/>
              <a:t> </a:t>
            </a:r>
            <a:r>
              <a:rPr/>
              <a:t>for</a:t>
            </a:r>
            <a:r>
              <a:rPr/>
              <a:t> </a:t>
            </a:r>
            <a:r>
              <a:rPr/>
              <a:t>analysis,</a:t>
            </a:r>
            <a:r>
              <a:rPr/>
              <a:t> </a:t>
            </a:r>
            <a:r>
              <a:rPr/>
              <a:t>rarely</a:t>
            </a:r>
            <a:r>
              <a:rPr/>
              <a:t> </a:t>
            </a:r>
            <a:r>
              <a:rPr/>
              <a:t>for</a:t>
            </a:r>
            <a:r>
              <a:rPr/>
              <a:t> </a:t>
            </a:r>
            <a:r>
              <a:rPr/>
              <a:t>data</a:t>
            </a:r>
            <a:r>
              <a:rPr/>
              <a:t> </a:t>
            </a:r>
            <a:r>
              <a:rPr/>
              <a:t>entry.</a:t>
            </a:r>
          </a:p>
          <a:p>
            <a:pPr lvl="0" marL="0" indent="0">
              <a:buNone/>
            </a:pPr>
          </a:p>
          <a:p>
            <a:pPr lvl="0" marL="0" indent="0">
              <a:buNone/>
            </a:pPr>
            <a:r>
              <a:rPr/>
              <a:t>Summarizes</a:t>
            </a:r>
            <a:r>
              <a:rPr/>
              <a:t> </a:t>
            </a:r>
            <a:r>
              <a:rPr/>
              <a:t>factor</a:t>
            </a:r>
            <a:r>
              <a:rPr/>
              <a:t> </a:t>
            </a:r>
            <a:r>
              <a:rPr/>
              <a:t>analysis,</a:t>
            </a:r>
            <a:r>
              <a:rPr/>
              <a:t> </a:t>
            </a:r>
            <a:r>
              <a:rPr/>
              <a:t>Cronbach’s</a:t>
            </a:r>
            <a:r>
              <a:rPr/>
              <a:t> </a:t>
            </a:r>
            <a:r>
              <a:rPr/>
              <a:t>alpha.</a:t>
            </a:r>
            <a:r>
              <a:rPr/>
              <a:t> </a:t>
            </a:r>
            <a:r>
              <a:rPr/>
              <a:t>Note</a:t>
            </a:r>
            <a:r>
              <a:rPr/>
              <a:t> </a:t>
            </a:r>
            <a:r>
              <a:rPr/>
              <a:t>whether</a:t>
            </a:r>
            <a:r>
              <a:rPr/>
              <a:t> </a:t>
            </a:r>
            <a:r>
              <a:rPr/>
              <a:t>better</a:t>
            </a:r>
            <a:r>
              <a:rPr/>
              <a:t> </a:t>
            </a:r>
            <a:r>
              <a:rPr/>
              <a:t>to</a:t>
            </a:r>
            <a:r>
              <a:rPr/>
              <a:t> </a:t>
            </a:r>
            <a:r>
              <a:rPr/>
              <a:t>have</a:t>
            </a:r>
            <a:r>
              <a:rPr/>
              <a:t> </a:t>
            </a:r>
            <a:r>
              <a:rPr/>
              <a:t>high</a:t>
            </a:r>
            <a:r>
              <a:rPr/>
              <a:t> </a:t>
            </a:r>
            <a:r>
              <a:rPr/>
              <a:t>score</a:t>
            </a:r>
            <a:r>
              <a:rPr/>
              <a:t> </a:t>
            </a:r>
            <a:r>
              <a:rPr/>
              <a:t>or</a:t>
            </a:r>
            <a:r>
              <a:rPr/>
              <a:t> </a:t>
            </a:r>
            <a:r>
              <a:rPr/>
              <a:t>better</a:t>
            </a:r>
            <a:r>
              <a:rPr/>
              <a:t> </a:t>
            </a:r>
            <a:r>
              <a:rPr/>
              <a:t>to</a:t>
            </a:r>
            <a:r>
              <a:rPr/>
              <a:t> </a:t>
            </a:r>
            <a:r>
              <a:rPr/>
              <a:t>have</a:t>
            </a:r>
            <a:r>
              <a:rPr/>
              <a:t> </a:t>
            </a:r>
            <a:r>
              <a:rPr/>
              <a:t>low</a:t>
            </a:r>
            <a:r>
              <a:rPr/>
              <a:t> </a:t>
            </a:r>
            <a:r>
              <a:rPr/>
              <a:t>score.</a:t>
            </a:r>
          </a:p>
          <a:p>
            <a:pPr lvl="0" marL="0" indent="0">
              <a:buNone/>
            </a:pPr>
          </a:p>
          <a:p>
            <a:pPr lvl="0" marL="0" indent="0">
              <a:buNone/>
            </a:pPr>
            <a:r>
              <a:rPr/>
              <a:t>[[EUSpRIG</a:t>
            </a:r>
            <a:r>
              <a:rPr/>
              <a:t> </a:t>
            </a:r>
            <a:r>
              <a:rPr/>
              <a:t>site]]</a:t>
            </a:r>
          </a:p>
        </p:txBody>
      </p:sp>
      <p:sp>
        <p:nvSpPr>
          <p:cNvPr id="4" name="Slide Number Placeholder 3"/>
          <p:cNvSpPr>
            <a:spLocks noGrp="1"/>
          </p:cNvSpPr>
          <p:nvPr>
            <p:ph type="sldNum" sz="quarter" idx="10"/>
          </p:nvPr>
        </p:nvSpPr>
        <p:spPr/>
        <p:txBody>
          <a:bodyPr/>
          <a:lstStyle/>
          <a:p>
            <a:fld id="{18BDFEC3-8487-43E8-A154-7C12CBC1FFF2}" type="slidenum">
              <a:rPr lang="en-US"/>
              <a:t>72</a:t>
            </a:fld>
            <a:endParaRPr lang="en-US"/>
          </a:p>
        </p:txBody>
      </p:sp>
    </p:spTree>
  </p:cSld>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Look</a:t>
            </a:r>
            <a:r>
              <a:rPr/>
              <a:t> </a:t>
            </a:r>
            <a:r>
              <a:rPr/>
              <a:t>for</a:t>
            </a:r>
            <a:r>
              <a:rPr/>
              <a:t> </a:t>
            </a:r>
            <a:r>
              <a:rPr/>
              <a:t>inconsistent</a:t>
            </a:r>
            <a:r>
              <a:rPr/>
              <a:t> </a:t>
            </a:r>
            <a:r>
              <a:rPr/>
              <a:t>values,</a:t>
            </a:r>
            <a:r>
              <a:rPr/>
              <a:t> </a:t>
            </a:r>
            <a:r>
              <a:rPr/>
              <a:t>outliers,</a:t>
            </a:r>
            <a:r>
              <a:rPr/>
              <a:t> </a:t>
            </a:r>
            <a:r>
              <a:rPr/>
              <a:t>invalid</a:t>
            </a:r>
            <a:r>
              <a:rPr/>
              <a:t> </a:t>
            </a:r>
            <a:r>
              <a:rPr/>
              <a:t>values.</a:t>
            </a:r>
          </a:p>
          <a:p>
            <a:pPr lvl="0" marL="0" indent="0">
              <a:buNone/>
            </a:pPr>
          </a:p>
          <a:p>
            <a:pPr lvl="0" marL="0" indent="0">
              <a:buNone/>
            </a:pPr>
            <a:r>
              <a:rPr/>
              <a:t>Note</a:t>
            </a:r>
            <a:r>
              <a:rPr/>
              <a:t> </a:t>
            </a:r>
            <a:r>
              <a:rPr/>
              <a:t>that</a:t>
            </a:r>
            <a:r>
              <a:rPr/>
              <a:t> </a:t>
            </a:r>
            <a:r>
              <a:rPr/>
              <a:t>certain</a:t>
            </a:r>
            <a:r>
              <a:rPr/>
              <a:t> </a:t>
            </a:r>
            <a:r>
              <a:rPr/>
              <a:t>responses</a:t>
            </a:r>
            <a:r>
              <a:rPr/>
              <a:t> </a:t>
            </a:r>
            <a:r>
              <a:rPr/>
              <a:t>on</a:t>
            </a:r>
            <a:r>
              <a:rPr/>
              <a:t> </a:t>
            </a:r>
            <a:r>
              <a:rPr/>
              <a:t>one</a:t>
            </a:r>
            <a:r>
              <a:rPr/>
              <a:t> </a:t>
            </a:r>
            <a:r>
              <a:rPr/>
              <a:t>question</a:t>
            </a:r>
            <a:r>
              <a:rPr/>
              <a:t> </a:t>
            </a:r>
            <a:r>
              <a:rPr/>
              <a:t>might</a:t>
            </a:r>
            <a:r>
              <a:rPr/>
              <a:t> </a:t>
            </a:r>
            <a:r>
              <a:rPr/>
              <a:t>lead</a:t>
            </a:r>
            <a:r>
              <a:rPr/>
              <a:t> </a:t>
            </a:r>
            <a:r>
              <a:rPr/>
              <a:t>to</a:t>
            </a:r>
            <a:r>
              <a:rPr/>
              <a:t> </a:t>
            </a:r>
            <a:r>
              <a:rPr/>
              <a:t>limits</a:t>
            </a:r>
            <a:r>
              <a:rPr/>
              <a:t> </a:t>
            </a:r>
            <a:r>
              <a:rPr/>
              <a:t>on</a:t>
            </a:r>
            <a:r>
              <a:rPr/>
              <a:t> </a:t>
            </a:r>
            <a:r>
              <a:rPr/>
              <a:t>the</a:t>
            </a:r>
            <a:r>
              <a:rPr/>
              <a:t> </a:t>
            </a:r>
            <a:r>
              <a:rPr/>
              <a:t>responses</a:t>
            </a:r>
            <a:r>
              <a:rPr/>
              <a:t> </a:t>
            </a:r>
            <a:r>
              <a:rPr/>
              <a:t>to</a:t>
            </a:r>
            <a:r>
              <a:rPr/>
              <a:t> </a:t>
            </a:r>
            <a:r>
              <a:rPr/>
              <a:t>other</a:t>
            </a:r>
            <a:r>
              <a:rPr/>
              <a:t> </a:t>
            </a:r>
            <a:r>
              <a:rPr/>
              <a:t>questions.</a:t>
            </a:r>
            <a:r>
              <a:rPr/>
              <a:t> </a:t>
            </a:r>
            <a:r>
              <a:rPr/>
              <a:t>Example,</a:t>
            </a:r>
            <a:r>
              <a:rPr/>
              <a:t> </a:t>
            </a:r>
            <a:r>
              <a:rPr/>
              <a:t>ever</a:t>
            </a:r>
            <a:r>
              <a:rPr/>
              <a:t> </a:t>
            </a:r>
            <a:r>
              <a:rPr/>
              <a:t>smoked?</a:t>
            </a:r>
            <a:r>
              <a:rPr/>
              <a:t> </a:t>
            </a:r>
            <a:r>
              <a:rPr/>
              <a:t>versus</a:t>
            </a:r>
            <a:r>
              <a:rPr/>
              <a:t> </a:t>
            </a:r>
            <a:r>
              <a:rPr/>
              <a:t>How</a:t>
            </a:r>
            <a:r>
              <a:rPr/>
              <a:t> </a:t>
            </a:r>
            <a:r>
              <a:rPr/>
              <a:t>many</a:t>
            </a:r>
            <a:r>
              <a:rPr/>
              <a:t> </a:t>
            </a:r>
            <a:r>
              <a:rPr/>
              <a:t>years?</a:t>
            </a:r>
          </a:p>
        </p:txBody>
      </p:sp>
      <p:sp>
        <p:nvSpPr>
          <p:cNvPr id="4" name="Slide Number Placeholder 3"/>
          <p:cNvSpPr>
            <a:spLocks noGrp="1"/>
          </p:cNvSpPr>
          <p:nvPr>
            <p:ph type="sldNum" sz="quarter" idx="10"/>
          </p:nvPr>
        </p:nvSpPr>
        <p:spPr/>
        <p:txBody>
          <a:bodyPr/>
          <a:lstStyle/>
          <a:p>
            <a:fld id="{18BDFEC3-8487-43E8-A154-7C12CBC1FFF2}" type="slidenum">
              <a:rPr lang="en-US"/>
              <a:t>73</a:t>
            </a:fld>
            <a:endParaRPr lang="en-US"/>
          </a:p>
        </p:txBody>
      </p:sp>
    </p:spTree>
  </p:cSld>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Figure</a:t>
            </a:r>
            <a:r>
              <a:rPr/>
              <a:t> </a:t>
            </a:r>
            <a:r>
              <a:rPr/>
              <a:t>15.4</a:t>
            </a:r>
            <a:r>
              <a:rPr/>
              <a:t> </a:t>
            </a:r>
            <a:r>
              <a:rPr/>
              <a:t>shows</a:t>
            </a:r>
            <a:r>
              <a:rPr/>
              <a:t> </a:t>
            </a:r>
            <a:r>
              <a:rPr/>
              <a:t>SPSS</a:t>
            </a:r>
            <a:r>
              <a:rPr/>
              <a:t> </a:t>
            </a:r>
            <a:r>
              <a:rPr/>
              <a:t>output</a:t>
            </a:r>
            <a:r>
              <a:rPr/>
              <a:t> </a:t>
            </a:r>
            <a:r>
              <a:rPr/>
              <a:t>using</a:t>
            </a:r>
            <a:r>
              <a:rPr/>
              <a:t> </a:t>
            </a:r>
            <a:r>
              <a:rPr/>
              <a:t>descriptive</a:t>
            </a:r>
            <a:r>
              <a:rPr/>
              <a:t> </a:t>
            </a:r>
            <a:r>
              <a:rPr/>
              <a:t>statisticis</a:t>
            </a:r>
            <a:r>
              <a:rPr/>
              <a:t> </a:t>
            </a:r>
            <a:r>
              <a:rPr/>
              <a:t>to</a:t>
            </a:r>
            <a:r>
              <a:rPr/>
              <a:t> </a:t>
            </a:r>
            <a:r>
              <a:rPr/>
              <a:t>check</a:t>
            </a:r>
            <a:r>
              <a:rPr/>
              <a:t> </a:t>
            </a:r>
            <a:r>
              <a:rPr/>
              <a:t>data</a:t>
            </a:r>
            <a:r>
              <a:rPr/>
              <a:t> </a:t>
            </a:r>
            <a:r>
              <a:rPr/>
              <a:t>entry.</a:t>
            </a:r>
            <a:r>
              <a:rPr/>
              <a:t> </a:t>
            </a:r>
            <a:r>
              <a:rPr/>
              <a:t>Example</a:t>
            </a:r>
            <a:r>
              <a:rPr/>
              <a:t> </a:t>
            </a:r>
            <a:r>
              <a:rPr/>
              <a:t>of</a:t>
            </a:r>
            <a:r>
              <a:rPr/>
              <a:t> </a:t>
            </a:r>
            <a:r>
              <a:rPr/>
              <a:t>Likert</a:t>
            </a:r>
            <a:r>
              <a:rPr/>
              <a:t> </a:t>
            </a:r>
            <a:r>
              <a:rPr/>
              <a:t>scale</a:t>
            </a:r>
            <a:r>
              <a:rPr/>
              <a:t> </a:t>
            </a:r>
            <a:r>
              <a:rPr/>
              <a:t>where</a:t>
            </a:r>
            <a:r>
              <a:rPr/>
              <a:t> </a:t>
            </a:r>
            <a:r>
              <a:rPr/>
              <a:t>everyone</a:t>
            </a:r>
            <a:r>
              <a:rPr/>
              <a:t> </a:t>
            </a:r>
            <a:r>
              <a:rPr/>
              <a:t>responded</a:t>
            </a:r>
            <a:r>
              <a:rPr/>
              <a:t> </a:t>
            </a:r>
            <a:r>
              <a:rPr/>
              <a:t>5.</a:t>
            </a:r>
            <a:r>
              <a:rPr/>
              <a:t> </a:t>
            </a:r>
            <a:r>
              <a:rPr/>
              <a:t>Note</a:t>
            </a:r>
            <a:r>
              <a:rPr/>
              <a:t> </a:t>
            </a:r>
            <a:r>
              <a:rPr/>
              <a:t>the</a:t>
            </a:r>
            <a:r>
              <a:rPr/>
              <a:t> </a:t>
            </a:r>
            <a:r>
              <a:rPr/>
              <a:t>number</a:t>
            </a:r>
            <a:r>
              <a:rPr/>
              <a:t> </a:t>
            </a:r>
            <a:r>
              <a:rPr/>
              <a:t>of</a:t>
            </a:r>
            <a:r>
              <a:rPr/>
              <a:t> </a:t>
            </a:r>
            <a:r>
              <a:rPr/>
              <a:t>responses/missing</a:t>
            </a:r>
            <a:r>
              <a:rPr/>
              <a:t> </a:t>
            </a:r>
            <a:r>
              <a:rPr/>
              <a:t>responses.</a:t>
            </a:r>
          </a:p>
          <a:p>
            <a:pPr lvl="0" marL="0" indent="0">
              <a:buNone/>
            </a:pPr>
          </a:p>
          <a:p>
            <a:pPr lvl="0" marL="0" indent="0">
              <a:buNone/>
            </a:pPr>
            <a:r>
              <a:rPr/>
              <a:t>Hopefully,</a:t>
            </a:r>
            <a:r>
              <a:rPr/>
              <a:t> </a:t>
            </a:r>
            <a:r>
              <a:rPr/>
              <a:t>you’ve</a:t>
            </a:r>
            <a:r>
              <a:rPr/>
              <a:t> </a:t>
            </a:r>
            <a:r>
              <a:rPr/>
              <a:t>done</a:t>
            </a:r>
            <a:r>
              <a:rPr/>
              <a:t> </a:t>
            </a:r>
            <a:r>
              <a:rPr/>
              <a:t>such</a:t>
            </a:r>
            <a:r>
              <a:rPr/>
              <a:t> </a:t>
            </a:r>
            <a:r>
              <a:rPr/>
              <a:t>a</a:t>
            </a:r>
            <a:r>
              <a:rPr/>
              <a:t> </a:t>
            </a:r>
            <a:r>
              <a:rPr/>
              <a:t>good</a:t>
            </a:r>
            <a:r>
              <a:rPr/>
              <a:t> </a:t>
            </a:r>
            <a:r>
              <a:rPr/>
              <a:t>job</a:t>
            </a:r>
            <a:r>
              <a:rPr/>
              <a:t> </a:t>
            </a:r>
            <a:r>
              <a:rPr/>
              <a:t>planning</a:t>
            </a:r>
            <a:r>
              <a:rPr/>
              <a:t> </a:t>
            </a:r>
            <a:r>
              <a:rPr/>
              <a:t>that</a:t>
            </a:r>
            <a:r>
              <a:rPr/>
              <a:t> </a:t>
            </a:r>
            <a:r>
              <a:rPr/>
              <a:t>these</a:t>
            </a:r>
            <a:r>
              <a:rPr/>
              <a:t> </a:t>
            </a:r>
            <a:r>
              <a:rPr/>
              <a:t>issues</a:t>
            </a:r>
            <a:r>
              <a:rPr/>
              <a:t> </a:t>
            </a:r>
            <a:r>
              <a:rPr/>
              <a:t>don’t</a:t>
            </a:r>
            <a:r>
              <a:rPr/>
              <a:t> </a:t>
            </a:r>
            <a:r>
              <a:rPr/>
              <a:t>arise</a:t>
            </a:r>
            <a:r>
              <a:rPr/>
              <a:t> </a:t>
            </a:r>
            <a:r>
              <a:rPr/>
              <a:t>after</a:t>
            </a:r>
            <a:r>
              <a:rPr/>
              <a:t> </a:t>
            </a:r>
            <a:r>
              <a:rPr/>
              <a:t>the</a:t>
            </a:r>
            <a:r>
              <a:rPr/>
              <a:t> </a:t>
            </a:r>
            <a:r>
              <a:rPr/>
              <a:t>data</a:t>
            </a:r>
            <a:r>
              <a:rPr/>
              <a:t> </a:t>
            </a:r>
            <a:r>
              <a:rPr/>
              <a:t>is</a:t>
            </a:r>
            <a:r>
              <a:rPr/>
              <a:t> </a:t>
            </a:r>
            <a:r>
              <a:rPr/>
              <a:t>collected.</a:t>
            </a:r>
            <a:r>
              <a:rPr/>
              <a:t> </a:t>
            </a:r>
            <a:r>
              <a:rPr/>
              <a:t>[[Ha!]]</a:t>
            </a:r>
          </a:p>
        </p:txBody>
      </p:sp>
      <p:sp>
        <p:nvSpPr>
          <p:cNvPr id="4" name="Slide Number Placeholder 3"/>
          <p:cNvSpPr>
            <a:spLocks noGrp="1"/>
          </p:cNvSpPr>
          <p:nvPr>
            <p:ph type="sldNum" sz="quarter" idx="10"/>
          </p:nvPr>
        </p:nvSpPr>
        <p:spPr/>
        <p:txBody>
          <a:bodyPr/>
          <a:lstStyle/>
          <a:p>
            <a:fld id="{18BDFEC3-8487-43E8-A154-7C12CBC1FFF2}" type="slidenum">
              <a:rPr lang="en-US"/>
              <a:t>74</a:t>
            </a:fld>
            <a:endParaRPr lang="en-US"/>
          </a:p>
        </p:txBody>
      </p:sp>
    </p:spTree>
  </p:cSld>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Keep</a:t>
            </a:r>
            <a:r>
              <a:rPr/>
              <a:t> </a:t>
            </a:r>
            <a:r>
              <a:rPr/>
              <a:t>alert</a:t>
            </a:r>
            <a:r>
              <a:rPr/>
              <a:t> </a:t>
            </a:r>
            <a:r>
              <a:rPr/>
              <a:t>and</a:t>
            </a:r>
            <a:r>
              <a:rPr/>
              <a:t> </a:t>
            </a:r>
            <a:r>
              <a:rPr/>
              <a:t>look</a:t>
            </a:r>
            <a:r>
              <a:rPr/>
              <a:t> </a:t>
            </a:r>
            <a:r>
              <a:rPr/>
              <a:t>for</a:t>
            </a:r>
            <a:r>
              <a:rPr/>
              <a:t> </a:t>
            </a:r>
            <a:r>
              <a:rPr/>
              <a:t>things</a:t>
            </a:r>
            <a:r>
              <a:rPr/>
              <a:t> </a:t>
            </a:r>
            <a:r>
              <a:rPr/>
              <a:t>that</a:t>
            </a:r>
            <a:r>
              <a:rPr/>
              <a:t> </a:t>
            </a:r>
            <a:r>
              <a:rPr/>
              <a:t>come</a:t>
            </a:r>
            <a:r>
              <a:rPr/>
              <a:t> </a:t>
            </a:r>
            <a:r>
              <a:rPr/>
              <a:t>out</a:t>
            </a:r>
            <a:r>
              <a:rPr/>
              <a:t> </a:t>
            </a:r>
            <a:r>
              <a:rPr/>
              <a:t>in</a:t>
            </a:r>
            <a:r>
              <a:rPr/>
              <a:t> </a:t>
            </a:r>
            <a:r>
              <a:rPr/>
              <a:t>the</a:t>
            </a:r>
            <a:r>
              <a:rPr/>
              <a:t> </a:t>
            </a:r>
            <a:r>
              <a:rPr/>
              <a:t>material</a:t>
            </a:r>
            <a:r>
              <a:rPr/>
              <a:t> </a:t>
            </a:r>
            <a:r>
              <a:rPr/>
              <a:t>that</a:t>
            </a:r>
            <a:r>
              <a:rPr/>
              <a:t> </a:t>
            </a:r>
            <a:r>
              <a:rPr/>
              <a:t>you</a:t>
            </a:r>
            <a:r>
              <a:rPr/>
              <a:t> </a:t>
            </a:r>
            <a:r>
              <a:rPr/>
              <a:t>were</a:t>
            </a:r>
            <a:r>
              <a:rPr/>
              <a:t> </a:t>
            </a:r>
            <a:r>
              <a:rPr/>
              <a:t>not</a:t>
            </a:r>
            <a:r>
              <a:rPr/>
              <a:t> </a:t>
            </a:r>
            <a:r>
              <a:rPr/>
              <a:t>anticipating.</a:t>
            </a:r>
            <a:r>
              <a:rPr/>
              <a:t> </a:t>
            </a:r>
            <a:r>
              <a:rPr/>
              <a:t>As</a:t>
            </a:r>
            <a:r>
              <a:rPr/>
              <a:t> </a:t>
            </a:r>
            <a:r>
              <a:rPr/>
              <a:t>your</a:t>
            </a:r>
            <a:r>
              <a:rPr/>
              <a:t> </a:t>
            </a:r>
            <a:r>
              <a:rPr/>
              <a:t>categories,</a:t>
            </a:r>
            <a:r>
              <a:rPr/>
              <a:t> </a:t>
            </a:r>
            <a:r>
              <a:rPr/>
              <a:t>go</a:t>
            </a:r>
            <a:r>
              <a:rPr/>
              <a:t> </a:t>
            </a:r>
            <a:r>
              <a:rPr/>
              <a:t>back</a:t>
            </a:r>
            <a:r>
              <a:rPr/>
              <a:t> </a:t>
            </a:r>
            <a:r>
              <a:rPr/>
              <a:t>and</a:t>
            </a:r>
            <a:r>
              <a:rPr/>
              <a:t> </a:t>
            </a:r>
            <a:r>
              <a:rPr/>
              <a:t>compare</a:t>
            </a:r>
            <a:r>
              <a:rPr/>
              <a:t> </a:t>
            </a:r>
            <a:r>
              <a:rPr/>
              <a:t>them</a:t>
            </a:r>
            <a:r>
              <a:rPr/>
              <a:t> </a:t>
            </a:r>
            <a:r>
              <a:rPr/>
              <a:t>against</a:t>
            </a:r>
            <a:r>
              <a:rPr/>
              <a:t> </a:t>
            </a:r>
            <a:r>
              <a:rPr/>
              <a:t>the</a:t>
            </a:r>
            <a:r>
              <a:rPr/>
              <a:t> </a:t>
            </a:r>
            <a:r>
              <a:rPr/>
              <a:t>raw</a:t>
            </a:r>
            <a:r>
              <a:rPr/>
              <a:t> </a:t>
            </a:r>
            <a:r>
              <a:rPr/>
              <a:t>data.</a:t>
            </a:r>
            <a:r>
              <a:rPr/>
              <a:t> </a:t>
            </a:r>
            <a:r>
              <a:rPr/>
              <a:t>Make</a:t>
            </a:r>
            <a:r>
              <a:rPr/>
              <a:t> </a:t>
            </a:r>
            <a:r>
              <a:rPr/>
              <a:t>sure</a:t>
            </a:r>
            <a:r>
              <a:rPr/>
              <a:t> </a:t>
            </a:r>
            <a:r>
              <a:rPr/>
              <a:t>that</a:t>
            </a:r>
            <a:r>
              <a:rPr/>
              <a:t> </a:t>
            </a:r>
            <a:r>
              <a:rPr/>
              <a:t>you</a:t>
            </a:r>
            <a:r>
              <a:rPr/>
              <a:t> </a:t>
            </a:r>
            <a:r>
              <a:rPr/>
              <a:t>allow</a:t>
            </a:r>
            <a:r>
              <a:rPr/>
              <a:t> </a:t>
            </a:r>
            <a:r>
              <a:rPr/>
              <a:t>the</a:t>
            </a:r>
            <a:r>
              <a:rPr/>
              <a:t> </a:t>
            </a:r>
            <a:r>
              <a:rPr/>
              <a:t>data</a:t>
            </a:r>
            <a:r>
              <a:rPr/>
              <a:t> </a:t>
            </a:r>
            <a:r>
              <a:rPr/>
              <a:t>to</a:t>
            </a:r>
            <a:r>
              <a:rPr/>
              <a:t> </a:t>
            </a:r>
            <a:r>
              <a:rPr/>
              <a:t>guide</a:t>
            </a:r>
            <a:r>
              <a:rPr/>
              <a:t> </a:t>
            </a:r>
            <a:r>
              <a:rPr/>
              <a:t>you.</a:t>
            </a:r>
            <a:r>
              <a:rPr/>
              <a:t> </a:t>
            </a:r>
            <a:r>
              <a:rPr/>
              <a:t>Often</a:t>
            </a:r>
            <a:r>
              <a:rPr/>
              <a:t> </a:t>
            </a:r>
            <a:r>
              <a:rPr/>
              <a:t>coding</a:t>
            </a:r>
            <a:r>
              <a:rPr/>
              <a:t> </a:t>
            </a:r>
            <a:r>
              <a:rPr/>
              <a:t>from</a:t>
            </a:r>
            <a:r>
              <a:rPr/>
              <a:t> </a:t>
            </a:r>
            <a:r>
              <a:rPr/>
              <a:t>transcripts.</a:t>
            </a:r>
            <a:r>
              <a:rPr/>
              <a:t> </a:t>
            </a:r>
            <a:r>
              <a:rPr/>
              <a:t>But</a:t>
            </a:r>
            <a:r>
              <a:rPr/>
              <a:t> </a:t>
            </a:r>
            <a:r>
              <a:rPr/>
              <a:t>it</a:t>
            </a:r>
            <a:r>
              <a:rPr/>
              <a:t> </a:t>
            </a:r>
            <a:r>
              <a:rPr/>
              <a:t>is</a:t>
            </a:r>
            <a:r>
              <a:rPr/>
              <a:t> </a:t>
            </a:r>
            <a:r>
              <a:rPr/>
              <a:t>also</a:t>
            </a:r>
            <a:r>
              <a:rPr/>
              <a:t> </a:t>
            </a:r>
            <a:r>
              <a:rPr/>
              <a:t>good</a:t>
            </a:r>
            <a:r>
              <a:rPr/>
              <a:t> </a:t>
            </a:r>
            <a:r>
              <a:rPr/>
              <a:t>to</a:t>
            </a:r>
            <a:r>
              <a:rPr/>
              <a:t> </a:t>
            </a:r>
            <a:r>
              <a:rPr/>
              <a:t>have</a:t>
            </a:r>
            <a:r>
              <a:rPr/>
              <a:t> </a:t>
            </a:r>
            <a:r>
              <a:rPr/>
              <a:t>access</a:t>
            </a:r>
            <a:r>
              <a:rPr/>
              <a:t> </a:t>
            </a:r>
            <a:r>
              <a:rPr/>
              <a:t>to</a:t>
            </a:r>
            <a:r>
              <a:rPr/>
              <a:t> </a:t>
            </a:r>
            <a:r>
              <a:rPr/>
              <a:t>the</a:t>
            </a:r>
            <a:r>
              <a:rPr/>
              <a:t> </a:t>
            </a:r>
            <a:r>
              <a:rPr/>
              <a:t>original</a:t>
            </a:r>
            <a:r>
              <a:rPr/>
              <a:t> </a:t>
            </a:r>
            <a:r>
              <a:rPr/>
              <a:t>recordings.</a:t>
            </a:r>
            <a:r>
              <a:rPr/>
              <a:t> </a:t>
            </a:r>
            <a:r>
              <a:rPr/>
              <a:t>Sometimes</a:t>
            </a:r>
            <a:r>
              <a:rPr/>
              <a:t> </a:t>
            </a:r>
            <a:r>
              <a:rPr/>
              <a:t>there</a:t>
            </a:r>
            <a:r>
              <a:rPr/>
              <a:t> </a:t>
            </a:r>
            <a:r>
              <a:rPr/>
              <a:t>is</a:t>
            </a:r>
            <a:r>
              <a:rPr/>
              <a:t> </a:t>
            </a:r>
            <a:r>
              <a:rPr/>
              <a:t>a</a:t>
            </a:r>
            <a:r>
              <a:rPr/>
              <a:t> </a:t>
            </a:r>
            <a:r>
              <a:rPr/>
              <a:t>doubt</a:t>
            </a:r>
            <a:r>
              <a:rPr/>
              <a:t> </a:t>
            </a:r>
            <a:r>
              <a:rPr/>
              <a:t>about</a:t>
            </a:r>
            <a:r>
              <a:rPr/>
              <a:t> </a:t>
            </a:r>
            <a:r>
              <a:rPr/>
              <a:t>what</a:t>
            </a:r>
            <a:r>
              <a:rPr/>
              <a:t> </a:t>
            </a:r>
            <a:r>
              <a:rPr/>
              <a:t>some</a:t>
            </a:r>
            <a:r>
              <a:rPr/>
              <a:t> </a:t>
            </a:r>
            <a:r>
              <a:rPr/>
              <a:t>was</a:t>
            </a:r>
            <a:r>
              <a:rPr/>
              <a:t> </a:t>
            </a:r>
            <a:r>
              <a:rPr/>
              <a:t>saying</a:t>
            </a:r>
            <a:r>
              <a:rPr/>
              <a:t> </a:t>
            </a:r>
            <a:r>
              <a:rPr/>
              <a:t>(joking</a:t>
            </a:r>
            <a:r>
              <a:rPr/>
              <a:t> </a:t>
            </a:r>
            <a:r>
              <a:rPr/>
              <a:t>or</a:t>
            </a:r>
            <a:r>
              <a:rPr/>
              <a:t> </a:t>
            </a:r>
            <a:r>
              <a:rPr/>
              <a:t>sarcasm).</a:t>
            </a:r>
            <a:r>
              <a:rPr/>
              <a:t> </a:t>
            </a:r>
            <a:r>
              <a:rPr/>
              <a:t>Look</a:t>
            </a:r>
            <a:r>
              <a:rPr/>
              <a:t> </a:t>
            </a:r>
            <a:r>
              <a:rPr/>
              <a:t>for</a:t>
            </a:r>
            <a:r>
              <a:rPr/>
              <a:t> </a:t>
            </a:r>
            <a:r>
              <a:rPr/>
              <a:t>tone</a:t>
            </a:r>
            <a:r>
              <a:rPr/>
              <a:t> </a:t>
            </a:r>
            <a:r>
              <a:rPr/>
              <a:t>of</a:t>
            </a:r>
            <a:r>
              <a:rPr/>
              <a:t> </a:t>
            </a:r>
            <a:r>
              <a:rPr/>
              <a:t>voice</a:t>
            </a:r>
            <a:r>
              <a:rPr/>
              <a:t> </a:t>
            </a:r>
            <a:r>
              <a:rPr/>
              <a:t>and</a:t>
            </a:r>
            <a:r>
              <a:rPr/>
              <a:t> </a:t>
            </a:r>
            <a:r>
              <a:rPr/>
              <a:t>non-verbal</a:t>
            </a:r>
            <a:r>
              <a:rPr/>
              <a:t> </a:t>
            </a:r>
            <a:r>
              <a:rPr/>
              <a:t>cues.</a:t>
            </a:r>
          </a:p>
          <a:p>
            <a:pPr lvl="0" marL="0" indent="0">
              <a:buNone/>
            </a:pPr>
          </a:p>
          <a:p>
            <a:pPr lvl="0" marL="0" indent="0">
              <a:buNone/>
            </a:pPr>
            <a:r>
              <a:rPr/>
              <a:t>Content</a:t>
            </a:r>
            <a:r>
              <a:rPr/>
              <a:t> </a:t>
            </a:r>
            <a:r>
              <a:rPr/>
              <a:t>analysis</a:t>
            </a:r>
            <a:r>
              <a:rPr/>
              <a:t> </a:t>
            </a:r>
            <a:r>
              <a:rPr/>
              <a:t>is</a:t>
            </a:r>
            <a:r>
              <a:rPr/>
              <a:t> </a:t>
            </a:r>
            <a:r>
              <a:rPr/>
              <a:t>a</a:t>
            </a:r>
            <a:r>
              <a:rPr/>
              <a:t> </a:t>
            </a:r>
            <a:r>
              <a:rPr/>
              <a:t>generic</a:t>
            </a:r>
            <a:r>
              <a:rPr/>
              <a:t> </a:t>
            </a:r>
            <a:r>
              <a:rPr/>
              <a:t>term,</a:t>
            </a:r>
            <a:r>
              <a:rPr/>
              <a:t> </a:t>
            </a:r>
            <a:r>
              <a:rPr/>
              <a:t>but</a:t>
            </a:r>
            <a:r>
              <a:rPr/>
              <a:t> </a:t>
            </a:r>
            <a:r>
              <a:rPr/>
              <a:t>you</a:t>
            </a:r>
            <a:r>
              <a:rPr/>
              <a:t> </a:t>
            </a:r>
            <a:r>
              <a:rPr/>
              <a:t>can</a:t>
            </a:r>
            <a:r>
              <a:rPr/>
              <a:t> </a:t>
            </a:r>
            <a:r>
              <a:rPr/>
              <a:t>look</a:t>
            </a:r>
            <a:r>
              <a:rPr/>
              <a:t> </a:t>
            </a:r>
            <a:r>
              <a:rPr/>
              <a:t>at</a:t>
            </a:r>
            <a:r>
              <a:rPr/>
              <a:t> </a:t>
            </a:r>
            <a:r>
              <a:rPr/>
              <a:t>things</a:t>
            </a:r>
            <a:r>
              <a:rPr/>
              <a:t> </a:t>
            </a:r>
            <a:r>
              <a:rPr/>
              <a:t>like</a:t>
            </a:r>
            <a:r>
              <a:rPr/>
              <a:t> </a:t>
            </a:r>
            <a:r>
              <a:rPr/>
              <a:t>ad</a:t>
            </a:r>
            <a:r>
              <a:rPr/>
              <a:t> </a:t>
            </a:r>
            <a:r>
              <a:rPr/>
              <a:t>messages</a:t>
            </a:r>
            <a:r>
              <a:rPr/>
              <a:t> </a:t>
            </a:r>
            <a:r>
              <a:rPr/>
              <a:t>in</a:t>
            </a:r>
            <a:r>
              <a:rPr/>
              <a:t> </a:t>
            </a:r>
            <a:r>
              <a:rPr/>
              <a:t>magazines</a:t>
            </a:r>
            <a:r>
              <a:rPr/>
              <a:t> </a:t>
            </a:r>
            <a:r>
              <a:rPr/>
              <a:t>that</a:t>
            </a:r>
            <a:r>
              <a:rPr/>
              <a:t> </a:t>
            </a:r>
            <a:r>
              <a:rPr/>
              <a:t>appeal</a:t>
            </a:r>
            <a:r>
              <a:rPr/>
              <a:t> </a:t>
            </a:r>
            <a:r>
              <a:rPr/>
              <a:t>to</a:t>
            </a:r>
            <a:r>
              <a:rPr/>
              <a:t> </a:t>
            </a:r>
            <a:r>
              <a:rPr/>
              <a:t>young</a:t>
            </a:r>
            <a:r>
              <a:rPr/>
              <a:t> </a:t>
            </a:r>
            <a:r>
              <a:rPr/>
              <a:t>adults.</a:t>
            </a:r>
          </a:p>
          <a:p>
            <a:pPr lvl="0" marL="0" indent="0">
              <a:buNone/>
            </a:pPr>
          </a:p>
          <a:p>
            <a:pPr lvl="0" marL="0" indent="0">
              <a:buNone/>
            </a:pPr>
            <a:r>
              <a:rPr/>
              <a:t>Thematic</a:t>
            </a:r>
            <a:r>
              <a:rPr/>
              <a:t> </a:t>
            </a:r>
            <a:r>
              <a:rPr/>
              <a:t>analysis</a:t>
            </a:r>
            <a:r>
              <a:rPr/>
              <a:t> </a:t>
            </a:r>
            <a:r>
              <a:rPr/>
              <a:t>is</a:t>
            </a:r>
            <a:r>
              <a:rPr/>
              <a:t> </a:t>
            </a:r>
            <a:r>
              <a:rPr/>
              <a:t>looking</a:t>
            </a:r>
            <a:r>
              <a:rPr/>
              <a:t> </a:t>
            </a:r>
            <a:r>
              <a:rPr/>
              <a:t>for</a:t>
            </a:r>
            <a:r>
              <a:rPr/>
              <a:t> </a:t>
            </a:r>
            <a:r>
              <a:rPr/>
              <a:t>patterns.</a:t>
            </a:r>
          </a:p>
        </p:txBody>
      </p:sp>
      <p:sp>
        <p:nvSpPr>
          <p:cNvPr id="4" name="Slide Number Placeholder 3"/>
          <p:cNvSpPr>
            <a:spLocks noGrp="1"/>
          </p:cNvSpPr>
          <p:nvPr>
            <p:ph type="sldNum" sz="quarter" idx="10"/>
          </p:nvPr>
        </p:nvSpPr>
        <p:spPr/>
        <p:txBody>
          <a:bodyPr/>
          <a:lstStyle/>
          <a:p>
            <a:fld id="{18BDFEC3-8487-43E8-A154-7C12CBC1FFF2}" type="slidenum">
              <a:rPr lang="en-US"/>
              <a:t>83</a:t>
            </a:fld>
            <a:endParaRPr lang="en-US"/>
          </a:p>
        </p:txBody>
      </p:sp>
    </p:spTree>
  </p:cSld>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Here’s</a:t>
            </a:r>
            <a:r>
              <a:rPr/>
              <a:t> </a:t>
            </a:r>
            <a:r>
              <a:rPr/>
              <a:t>an</a:t>
            </a:r>
            <a:r>
              <a:rPr/>
              <a:t> </a:t>
            </a:r>
            <a:r>
              <a:rPr/>
              <a:t>example</a:t>
            </a:r>
            <a:r>
              <a:rPr/>
              <a:t> </a:t>
            </a:r>
            <a:r>
              <a:rPr/>
              <a:t>that</a:t>
            </a:r>
            <a:r>
              <a:rPr/>
              <a:t> </a:t>
            </a:r>
            <a:r>
              <a:rPr/>
              <a:t>hits</a:t>
            </a:r>
            <a:r>
              <a:rPr/>
              <a:t> </a:t>
            </a:r>
            <a:r>
              <a:rPr/>
              <a:t>on</a:t>
            </a:r>
            <a:r>
              <a:rPr/>
              <a:t> </a:t>
            </a:r>
            <a:r>
              <a:rPr/>
              <a:t>about</a:t>
            </a:r>
            <a:r>
              <a:rPr/>
              <a:t> </a:t>
            </a:r>
            <a:r>
              <a:rPr/>
              <a:t>all</a:t>
            </a:r>
            <a:r>
              <a:rPr/>
              <a:t> </a:t>
            </a:r>
            <a:r>
              <a:rPr/>
              <a:t>these.</a:t>
            </a:r>
          </a:p>
          <a:p>
            <a:pPr lvl="0" marL="0" indent="0">
              <a:buNone/>
            </a:pPr>
          </a:p>
          <a:p>
            <a:pPr lvl="0" marL="0" indent="0">
              <a:buNone/>
            </a:pPr>
            <a:r>
              <a:rPr/>
              <a:t>All</a:t>
            </a:r>
            <a:r>
              <a:rPr/>
              <a:t> </a:t>
            </a:r>
            <a:r>
              <a:rPr/>
              <a:t>infants</a:t>
            </a:r>
            <a:r>
              <a:rPr/>
              <a:t> </a:t>
            </a:r>
            <a:r>
              <a:rPr/>
              <a:t>(demography)</a:t>
            </a:r>
          </a:p>
          <a:p>
            <a:pPr lvl="0" marL="0" indent="0">
              <a:buNone/>
            </a:pPr>
          </a:p>
          <a:p>
            <a:pPr lvl="0" marL="0" indent="0">
              <a:buNone/>
            </a:pPr>
            <a:r>
              <a:rPr/>
              <a:t>born</a:t>
            </a:r>
            <a:r>
              <a:rPr/>
              <a:t> </a:t>
            </a:r>
            <a:r>
              <a:rPr/>
              <a:t>in</a:t>
            </a:r>
            <a:r>
              <a:rPr/>
              <a:t> </a:t>
            </a:r>
            <a:r>
              <a:rPr/>
              <a:t>the</a:t>
            </a:r>
            <a:r>
              <a:rPr/>
              <a:t> </a:t>
            </a:r>
            <a:r>
              <a:rPr/>
              <a:t>state</a:t>
            </a:r>
            <a:r>
              <a:rPr/>
              <a:t> </a:t>
            </a:r>
            <a:r>
              <a:rPr/>
              <a:t>of</a:t>
            </a:r>
            <a:r>
              <a:rPr/>
              <a:t> </a:t>
            </a:r>
            <a:r>
              <a:rPr/>
              <a:t>Missouri</a:t>
            </a:r>
            <a:r>
              <a:rPr/>
              <a:t> </a:t>
            </a:r>
            <a:r>
              <a:rPr/>
              <a:t>(geography)</a:t>
            </a:r>
          </a:p>
          <a:p>
            <a:pPr lvl="0" marL="0" indent="0">
              <a:buNone/>
            </a:pPr>
          </a:p>
          <a:p>
            <a:pPr lvl="0" marL="0" indent="0">
              <a:buNone/>
            </a:pPr>
            <a:r>
              <a:rPr/>
              <a:t>during</a:t>
            </a:r>
            <a:r>
              <a:rPr/>
              <a:t> </a:t>
            </a:r>
            <a:r>
              <a:rPr/>
              <a:t>the</a:t>
            </a:r>
            <a:r>
              <a:rPr/>
              <a:t> </a:t>
            </a:r>
            <a:r>
              <a:rPr/>
              <a:t>1995</a:t>
            </a:r>
            <a:r>
              <a:rPr/>
              <a:t> </a:t>
            </a:r>
            <a:r>
              <a:rPr/>
              <a:t>calendar</a:t>
            </a:r>
            <a:r>
              <a:rPr/>
              <a:t> </a:t>
            </a:r>
            <a:r>
              <a:rPr/>
              <a:t>year</a:t>
            </a:r>
            <a:r>
              <a:rPr/>
              <a:t> </a:t>
            </a:r>
            <a:r>
              <a:rPr/>
              <a:t>(time)</a:t>
            </a:r>
          </a:p>
          <a:p>
            <a:pPr lvl="0" marL="0" indent="0">
              <a:buNone/>
            </a:pPr>
          </a:p>
          <a:p>
            <a:pPr lvl="0" marL="0" indent="0">
              <a:buNone/>
            </a:pPr>
            <a:r>
              <a:rPr/>
              <a:t>who</a:t>
            </a:r>
            <a:r>
              <a:rPr/>
              <a:t> </a:t>
            </a:r>
            <a:r>
              <a:rPr/>
              <a:t>have</a:t>
            </a:r>
            <a:r>
              <a:rPr/>
              <a:t> </a:t>
            </a:r>
            <a:r>
              <a:rPr/>
              <a:t>one</a:t>
            </a:r>
            <a:r>
              <a:rPr/>
              <a:t> </a:t>
            </a:r>
            <a:r>
              <a:rPr/>
              <a:t>or</a:t>
            </a:r>
            <a:r>
              <a:rPr/>
              <a:t> </a:t>
            </a:r>
            <a:r>
              <a:rPr/>
              <a:t>more</a:t>
            </a:r>
            <a:r>
              <a:rPr/>
              <a:t> </a:t>
            </a:r>
            <a:r>
              <a:rPr/>
              <a:t>visits</a:t>
            </a:r>
            <a:r>
              <a:rPr/>
              <a:t> </a:t>
            </a:r>
            <a:r>
              <a:rPr/>
              <a:t>to</a:t>
            </a:r>
            <a:r>
              <a:rPr/>
              <a:t> </a:t>
            </a:r>
            <a:r>
              <a:rPr/>
              <a:t>the</a:t>
            </a:r>
            <a:r>
              <a:rPr/>
              <a:t> </a:t>
            </a:r>
            <a:r>
              <a:rPr/>
              <a:t>Emergency</a:t>
            </a:r>
            <a:r>
              <a:rPr/>
              <a:t> </a:t>
            </a:r>
            <a:r>
              <a:rPr/>
              <a:t>Room</a:t>
            </a:r>
            <a:r>
              <a:rPr/>
              <a:t> </a:t>
            </a:r>
            <a:r>
              <a:rPr/>
              <a:t>(care</a:t>
            </a:r>
            <a:r>
              <a:rPr/>
              <a:t> </a:t>
            </a:r>
            <a:r>
              <a:rPr/>
              <a:t>requirements)</a:t>
            </a:r>
          </a:p>
          <a:p>
            <a:pPr lvl="0" marL="0" indent="0">
              <a:buNone/>
            </a:pPr>
          </a:p>
          <a:p>
            <a:pPr lvl="0" marL="0" indent="0">
              <a:buNone/>
            </a:pPr>
            <a:r>
              <a:rPr/>
              <a:t>during</a:t>
            </a:r>
            <a:r>
              <a:rPr/>
              <a:t> </a:t>
            </a:r>
            <a:r>
              <a:rPr/>
              <a:t>their</a:t>
            </a:r>
            <a:r>
              <a:rPr/>
              <a:t> </a:t>
            </a:r>
            <a:r>
              <a:rPr/>
              <a:t>first</a:t>
            </a:r>
            <a:r>
              <a:rPr/>
              <a:t> </a:t>
            </a:r>
            <a:r>
              <a:rPr/>
              <a:t>year</a:t>
            </a:r>
            <a:r>
              <a:rPr/>
              <a:t> </a:t>
            </a:r>
            <a:r>
              <a:rPr/>
              <a:t>of</a:t>
            </a:r>
            <a:r>
              <a:rPr/>
              <a:t> </a:t>
            </a:r>
            <a:r>
              <a:rPr/>
              <a:t>life</a:t>
            </a:r>
            <a:r>
              <a:rPr/>
              <a:t> </a:t>
            </a:r>
            <a:r>
              <a:rPr/>
              <a:t>(time,</a:t>
            </a:r>
            <a:r>
              <a:rPr/>
              <a:t> </a:t>
            </a:r>
            <a:r>
              <a:rPr/>
              <a:t>again)</a:t>
            </a:r>
          </a:p>
        </p:txBody>
      </p:sp>
      <p:sp>
        <p:nvSpPr>
          <p:cNvPr id="4" name="Slide Number Placeholder 3"/>
          <p:cNvSpPr>
            <a:spLocks noGrp="1"/>
          </p:cNvSpPr>
          <p:nvPr>
            <p:ph type="sldNum" sz="quarter" idx="10"/>
          </p:nvPr>
        </p:nvSpPr>
        <p:spPr/>
        <p:txBody>
          <a:bodyPr/>
          <a:lstStyle/>
          <a:p>
            <a:fld id="{18BDFEC3-8487-43E8-A154-7C12CBC1FFF2}" type="slidenum">
              <a:rPr lang="en-US"/>
              <a:t>5</a:t>
            </a:fld>
            <a:endParaRPr lang="en-US"/>
          </a:p>
        </p:txBody>
      </p:sp>
    </p:spTree>
  </p:cSld>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Break</a:t>
            </a:r>
            <a:r>
              <a:rPr/>
              <a:t> </a:t>
            </a:r>
            <a:r>
              <a:rPr/>
              <a:t>up</a:t>
            </a:r>
            <a:r>
              <a:rPr/>
              <a:t> </a:t>
            </a:r>
            <a:r>
              <a:rPr/>
              <a:t>the</a:t>
            </a:r>
            <a:r>
              <a:rPr/>
              <a:t> </a:t>
            </a:r>
            <a:r>
              <a:rPr/>
              <a:t>text</a:t>
            </a:r>
            <a:r>
              <a:rPr/>
              <a:t> </a:t>
            </a:r>
            <a:r>
              <a:rPr/>
              <a:t>into</a:t>
            </a:r>
            <a:r>
              <a:rPr/>
              <a:t> </a:t>
            </a:r>
            <a:r>
              <a:rPr/>
              <a:t>“</a:t>
            </a:r>
            <a:r>
              <a:rPr/>
              <a:t>bits</a:t>
            </a:r>
            <a:r>
              <a:rPr/>
              <a:t>”</a:t>
            </a:r>
            <a:r>
              <a:rPr/>
              <a:t> </a:t>
            </a:r>
            <a:r>
              <a:rPr/>
              <a:t>that</a:t>
            </a:r>
            <a:r>
              <a:rPr/>
              <a:t> </a:t>
            </a:r>
            <a:r>
              <a:rPr/>
              <a:t>represent</a:t>
            </a:r>
            <a:r>
              <a:rPr/>
              <a:t> </a:t>
            </a:r>
            <a:r>
              <a:rPr/>
              <a:t>specific</a:t>
            </a:r>
            <a:r>
              <a:rPr/>
              <a:t> </a:t>
            </a:r>
            <a:r>
              <a:rPr/>
              <a:t>thoughts.</a:t>
            </a:r>
            <a:r>
              <a:rPr/>
              <a:t> </a:t>
            </a:r>
            <a:r>
              <a:rPr/>
              <a:t>Open</a:t>
            </a:r>
            <a:r>
              <a:rPr/>
              <a:t> </a:t>
            </a:r>
            <a:r>
              <a:rPr/>
              <a:t>coding</a:t>
            </a:r>
            <a:r>
              <a:rPr/>
              <a:t> </a:t>
            </a:r>
            <a:r>
              <a:rPr/>
              <a:t>lots</a:t>
            </a:r>
            <a:r>
              <a:rPr/>
              <a:t> </a:t>
            </a:r>
            <a:r>
              <a:rPr/>
              <a:t>of</a:t>
            </a:r>
            <a:r>
              <a:rPr/>
              <a:t> </a:t>
            </a:r>
            <a:r>
              <a:rPr/>
              <a:t>themes.</a:t>
            </a:r>
            <a:r>
              <a:rPr/>
              <a:t> </a:t>
            </a:r>
            <a:r>
              <a:rPr/>
              <a:t>Axial</a:t>
            </a:r>
            <a:r>
              <a:rPr/>
              <a:t> </a:t>
            </a:r>
            <a:r>
              <a:rPr/>
              <a:t>coding</a:t>
            </a:r>
            <a:r>
              <a:rPr/>
              <a:t> </a:t>
            </a:r>
            <a:r>
              <a:rPr/>
              <a:t>looks</a:t>
            </a:r>
            <a:r>
              <a:rPr/>
              <a:t> </a:t>
            </a:r>
            <a:r>
              <a:rPr/>
              <a:t>at</a:t>
            </a:r>
            <a:r>
              <a:rPr/>
              <a:t> </a:t>
            </a:r>
            <a:r>
              <a:rPr/>
              <a:t>the</a:t>
            </a:r>
            <a:r>
              <a:rPr/>
              <a:t> </a:t>
            </a:r>
            <a:r>
              <a:rPr/>
              <a:t>relationships</a:t>
            </a:r>
            <a:r>
              <a:rPr/>
              <a:t> </a:t>
            </a:r>
            <a:r>
              <a:rPr/>
              <a:t>between</a:t>
            </a:r>
            <a:r>
              <a:rPr/>
              <a:t> </a:t>
            </a:r>
            <a:r>
              <a:rPr/>
              <a:t>themes,</a:t>
            </a:r>
            <a:r>
              <a:rPr/>
              <a:t> </a:t>
            </a:r>
            <a:r>
              <a:rPr/>
              <a:t>builds</a:t>
            </a:r>
            <a:r>
              <a:rPr/>
              <a:t> </a:t>
            </a:r>
            <a:r>
              <a:rPr/>
              <a:t>a</a:t>
            </a:r>
            <a:r>
              <a:rPr/>
              <a:t> </a:t>
            </a:r>
            <a:r>
              <a:rPr/>
              <a:t>superstructure</a:t>
            </a:r>
            <a:r>
              <a:rPr/>
              <a:t> </a:t>
            </a:r>
            <a:r>
              <a:rPr/>
              <a:t>of</a:t>
            </a:r>
            <a:r>
              <a:rPr/>
              <a:t> </a:t>
            </a:r>
            <a:r>
              <a:rPr/>
              <a:t>ideas.</a:t>
            </a:r>
          </a:p>
        </p:txBody>
      </p:sp>
      <p:sp>
        <p:nvSpPr>
          <p:cNvPr id="4" name="Slide Number Placeholder 3"/>
          <p:cNvSpPr>
            <a:spLocks noGrp="1"/>
          </p:cNvSpPr>
          <p:nvPr>
            <p:ph type="sldNum" sz="quarter" idx="10"/>
          </p:nvPr>
        </p:nvSpPr>
        <p:spPr/>
        <p:txBody>
          <a:bodyPr/>
          <a:lstStyle/>
          <a:p>
            <a:fld id="{18BDFEC3-8487-43E8-A154-7C12CBC1FFF2}" type="slidenum">
              <a:rPr lang="en-US"/>
              <a:t>84</a:t>
            </a:fld>
            <a:endParaRPr lang="en-US"/>
          </a:p>
        </p:txBody>
      </p:sp>
    </p:spTree>
  </p:cSld>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Software</a:t>
            </a:r>
            <a:r>
              <a:rPr/>
              <a:t> </a:t>
            </a:r>
            <a:r>
              <a:rPr/>
              <a:t>allows</a:t>
            </a:r>
            <a:r>
              <a:rPr/>
              <a:t> </a:t>
            </a:r>
            <a:r>
              <a:rPr/>
              <a:t>you</a:t>
            </a:r>
            <a:r>
              <a:rPr/>
              <a:t> </a:t>
            </a:r>
            <a:r>
              <a:rPr/>
              <a:t>to</a:t>
            </a:r>
            <a:r>
              <a:rPr/>
              <a:t> </a:t>
            </a:r>
            <a:r>
              <a:rPr/>
              <a:t>go</a:t>
            </a:r>
            <a:r>
              <a:rPr/>
              <a:t> </a:t>
            </a:r>
            <a:r>
              <a:rPr/>
              <a:t>back</a:t>
            </a:r>
            <a:r>
              <a:rPr/>
              <a:t> </a:t>
            </a:r>
            <a:r>
              <a:rPr/>
              <a:t>and</a:t>
            </a:r>
            <a:r>
              <a:rPr/>
              <a:t> </a:t>
            </a:r>
            <a:r>
              <a:rPr/>
              <a:t>forth</a:t>
            </a:r>
            <a:r>
              <a:rPr/>
              <a:t> </a:t>
            </a:r>
            <a:r>
              <a:rPr/>
              <a:t>between</a:t>
            </a:r>
            <a:r>
              <a:rPr/>
              <a:t> </a:t>
            </a:r>
            <a:r>
              <a:rPr/>
              <a:t>themes</a:t>
            </a:r>
            <a:r>
              <a:rPr/>
              <a:t> </a:t>
            </a:r>
            <a:r>
              <a:rPr/>
              <a:t>and</a:t>
            </a:r>
            <a:r>
              <a:rPr/>
              <a:t> </a:t>
            </a:r>
            <a:r>
              <a:rPr/>
              <a:t>the</a:t>
            </a:r>
            <a:r>
              <a:rPr/>
              <a:t> </a:t>
            </a:r>
            <a:r>
              <a:rPr/>
              <a:t>original</a:t>
            </a:r>
            <a:r>
              <a:rPr/>
              <a:t> </a:t>
            </a:r>
            <a:r>
              <a:rPr/>
              <a:t>text.</a:t>
            </a:r>
            <a:r>
              <a:rPr/>
              <a:t> </a:t>
            </a:r>
            <a:r>
              <a:rPr/>
              <a:t>Cross-referencing</a:t>
            </a:r>
            <a:r>
              <a:rPr/>
              <a:t> </a:t>
            </a:r>
            <a:r>
              <a:rPr/>
              <a:t>is</a:t>
            </a:r>
            <a:r>
              <a:rPr/>
              <a:t> </a:t>
            </a:r>
            <a:r>
              <a:rPr/>
              <a:t>important.</a:t>
            </a:r>
            <a:r>
              <a:rPr/>
              <a:t> </a:t>
            </a:r>
            <a:r>
              <a:rPr/>
              <a:t>Find</a:t>
            </a:r>
            <a:r>
              <a:rPr/>
              <a:t> </a:t>
            </a:r>
            <a:r>
              <a:rPr/>
              <a:t>examples</a:t>
            </a:r>
            <a:r>
              <a:rPr/>
              <a:t> </a:t>
            </a:r>
            <a:r>
              <a:rPr/>
              <a:t>easily.</a:t>
            </a:r>
            <a:r>
              <a:rPr/>
              <a:t> </a:t>
            </a:r>
            <a:r>
              <a:rPr/>
              <a:t>It</a:t>
            </a:r>
            <a:r>
              <a:rPr/>
              <a:t> </a:t>
            </a:r>
            <a:r>
              <a:rPr/>
              <a:t>helps</a:t>
            </a:r>
            <a:r>
              <a:rPr/>
              <a:t> </a:t>
            </a:r>
            <a:r>
              <a:rPr/>
              <a:t>provide</a:t>
            </a:r>
            <a:r>
              <a:rPr/>
              <a:t> </a:t>
            </a:r>
            <a:r>
              <a:rPr/>
              <a:t>validity</a:t>
            </a:r>
            <a:r>
              <a:rPr/>
              <a:t> </a:t>
            </a:r>
            <a:r>
              <a:rPr/>
              <a:t>checks.</a:t>
            </a:r>
            <a:r>
              <a:rPr/>
              <a:t> </a:t>
            </a:r>
            <a:r>
              <a:rPr/>
              <a:t>Does</a:t>
            </a:r>
            <a:r>
              <a:rPr/>
              <a:t> </a:t>
            </a:r>
            <a:r>
              <a:rPr/>
              <a:t>someone</a:t>
            </a:r>
            <a:r>
              <a:rPr/>
              <a:t> </a:t>
            </a:r>
            <a:r>
              <a:rPr/>
              <a:t>agree</a:t>
            </a:r>
            <a:r>
              <a:rPr/>
              <a:t> </a:t>
            </a:r>
            <a:r>
              <a:rPr/>
              <a:t>with</a:t>
            </a:r>
            <a:r>
              <a:rPr/>
              <a:t> </a:t>
            </a:r>
            <a:r>
              <a:rPr/>
              <a:t>your</a:t>
            </a:r>
            <a:r>
              <a:rPr/>
              <a:t> </a:t>
            </a:r>
            <a:r>
              <a:rPr/>
              <a:t>categorization.</a:t>
            </a:r>
          </a:p>
          <a:p>
            <a:pPr lvl="0" marL="0" indent="0">
              <a:buNone/>
            </a:pPr>
          </a:p>
          <a:p>
            <a:pPr lvl="0" marL="0" indent="0">
              <a:buNone/>
            </a:pPr>
            <a:r>
              <a:rPr/>
              <a:t>Categories</a:t>
            </a:r>
            <a:r>
              <a:rPr/>
              <a:t> </a:t>
            </a:r>
            <a:r>
              <a:rPr/>
              <a:t>need</a:t>
            </a:r>
            <a:r>
              <a:rPr/>
              <a:t> </a:t>
            </a:r>
            <a:r>
              <a:rPr/>
              <a:t>to</a:t>
            </a:r>
            <a:r>
              <a:rPr/>
              <a:t> </a:t>
            </a:r>
            <a:r>
              <a:rPr/>
              <a:t>be</a:t>
            </a:r>
            <a:r>
              <a:rPr/>
              <a:t> </a:t>
            </a:r>
            <a:r>
              <a:rPr/>
              <a:t>faithful</a:t>
            </a:r>
            <a:r>
              <a:rPr/>
              <a:t> </a:t>
            </a:r>
            <a:r>
              <a:rPr/>
              <a:t>to</a:t>
            </a:r>
            <a:r>
              <a:rPr/>
              <a:t> </a:t>
            </a:r>
            <a:r>
              <a:rPr/>
              <a:t>the</a:t>
            </a:r>
            <a:r>
              <a:rPr/>
              <a:t> </a:t>
            </a:r>
            <a:r>
              <a:rPr/>
              <a:t>data.</a:t>
            </a:r>
            <a:r>
              <a:rPr/>
              <a:t> </a:t>
            </a:r>
            <a:r>
              <a:rPr/>
              <a:t>This</a:t>
            </a:r>
            <a:r>
              <a:rPr/>
              <a:t> </a:t>
            </a:r>
            <a:r>
              <a:rPr/>
              <a:t>is</a:t>
            </a:r>
            <a:r>
              <a:rPr/>
              <a:t> </a:t>
            </a:r>
            <a:r>
              <a:rPr/>
              <a:t>internal</a:t>
            </a:r>
            <a:r>
              <a:rPr/>
              <a:t> </a:t>
            </a:r>
            <a:r>
              <a:rPr/>
              <a:t>validity.</a:t>
            </a:r>
            <a:r>
              <a:rPr/>
              <a:t> </a:t>
            </a:r>
            <a:r>
              <a:rPr/>
              <a:t>But</a:t>
            </a:r>
            <a:r>
              <a:rPr/>
              <a:t> </a:t>
            </a:r>
            <a:r>
              <a:rPr/>
              <a:t>you</a:t>
            </a:r>
            <a:r>
              <a:rPr/>
              <a:t> </a:t>
            </a:r>
            <a:r>
              <a:rPr/>
              <a:t>need</a:t>
            </a:r>
            <a:r>
              <a:rPr/>
              <a:t> </a:t>
            </a:r>
            <a:r>
              <a:rPr/>
              <a:t>to</a:t>
            </a:r>
            <a:r>
              <a:rPr/>
              <a:t> </a:t>
            </a:r>
            <a:r>
              <a:rPr/>
              <a:t>place</a:t>
            </a:r>
            <a:r>
              <a:rPr/>
              <a:t> </a:t>
            </a:r>
            <a:r>
              <a:rPr/>
              <a:t>this</a:t>
            </a:r>
            <a:r>
              <a:rPr/>
              <a:t> </a:t>
            </a:r>
            <a:r>
              <a:rPr/>
              <a:t>in</a:t>
            </a:r>
            <a:r>
              <a:rPr/>
              <a:t> </a:t>
            </a:r>
            <a:r>
              <a:rPr/>
              <a:t>a</a:t>
            </a:r>
            <a:r>
              <a:rPr/>
              <a:t> </a:t>
            </a:r>
            <a:r>
              <a:rPr/>
              <a:t>broader</a:t>
            </a:r>
            <a:r>
              <a:rPr/>
              <a:t> </a:t>
            </a:r>
            <a:r>
              <a:rPr/>
              <a:t>understanding.</a:t>
            </a:r>
          </a:p>
          <a:p>
            <a:pPr lvl="0" marL="0" indent="0">
              <a:buNone/>
            </a:pPr>
          </a:p>
          <a:p>
            <a:pPr lvl="0" marL="0" indent="0">
              <a:buNone/>
            </a:pPr>
            <a:r>
              <a:rPr/>
              <a:t>You</a:t>
            </a:r>
            <a:r>
              <a:rPr/>
              <a:t> </a:t>
            </a:r>
            <a:r>
              <a:rPr/>
              <a:t>need</a:t>
            </a:r>
            <a:r>
              <a:rPr/>
              <a:t> </a:t>
            </a:r>
            <a:r>
              <a:rPr/>
              <a:t>to</a:t>
            </a:r>
            <a:r>
              <a:rPr/>
              <a:t> </a:t>
            </a:r>
            <a:r>
              <a:rPr/>
              <a:t>be</a:t>
            </a:r>
            <a:r>
              <a:rPr/>
              <a:t> </a:t>
            </a:r>
            <a:r>
              <a:rPr/>
              <a:t>careful</a:t>
            </a:r>
            <a:r>
              <a:rPr/>
              <a:t> </a:t>
            </a:r>
            <a:r>
              <a:rPr/>
              <a:t>about</a:t>
            </a:r>
            <a:r>
              <a:rPr/>
              <a:t> </a:t>
            </a:r>
            <a:r>
              <a:rPr/>
              <a:t>trying</a:t>
            </a:r>
            <a:r>
              <a:rPr/>
              <a:t> </a:t>
            </a:r>
            <a:r>
              <a:rPr/>
              <a:t>to</a:t>
            </a:r>
            <a:r>
              <a:rPr/>
              <a:t> </a:t>
            </a:r>
            <a:r>
              <a:rPr/>
              <a:t>quantify</a:t>
            </a:r>
            <a:r>
              <a:rPr/>
              <a:t> </a:t>
            </a:r>
            <a:r>
              <a:rPr/>
              <a:t>this</a:t>
            </a:r>
            <a:r>
              <a:rPr/>
              <a:t> </a:t>
            </a:r>
            <a:r>
              <a:rPr/>
              <a:t>too</a:t>
            </a:r>
            <a:r>
              <a:rPr/>
              <a:t> </a:t>
            </a:r>
            <a:r>
              <a:rPr/>
              <a:t>much.</a:t>
            </a:r>
            <a:r>
              <a:rPr/>
              <a:t> </a:t>
            </a:r>
            <a:r>
              <a:rPr/>
              <a:t>Keep</a:t>
            </a:r>
            <a:r>
              <a:rPr/>
              <a:t> </a:t>
            </a:r>
            <a:r>
              <a:rPr/>
              <a:t>in</a:t>
            </a:r>
            <a:r>
              <a:rPr/>
              <a:t> </a:t>
            </a:r>
            <a:r>
              <a:rPr/>
              <a:t>mind</a:t>
            </a:r>
            <a:r>
              <a:rPr/>
              <a:t> </a:t>
            </a:r>
            <a:r>
              <a:rPr/>
              <a:t>that</a:t>
            </a:r>
            <a:r>
              <a:rPr/>
              <a:t> </a:t>
            </a:r>
            <a:r>
              <a:rPr/>
              <a:t>just</a:t>
            </a:r>
            <a:r>
              <a:rPr/>
              <a:t> </a:t>
            </a:r>
            <a:r>
              <a:rPr/>
              <a:t>because</a:t>
            </a:r>
            <a:r>
              <a:rPr/>
              <a:t> </a:t>
            </a:r>
            <a:r>
              <a:rPr/>
              <a:t>someone</a:t>
            </a:r>
            <a:r>
              <a:rPr/>
              <a:t> </a:t>
            </a:r>
            <a:r>
              <a:rPr/>
              <a:t>talks</a:t>
            </a:r>
            <a:r>
              <a:rPr/>
              <a:t> </a:t>
            </a:r>
            <a:r>
              <a:rPr/>
              <a:t>about</a:t>
            </a:r>
            <a:r>
              <a:rPr/>
              <a:t> </a:t>
            </a:r>
            <a:r>
              <a:rPr/>
              <a:t>something</a:t>
            </a:r>
            <a:r>
              <a:rPr/>
              <a:t> </a:t>
            </a:r>
            <a:r>
              <a:rPr/>
              <a:t>a</a:t>
            </a:r>
            <a:r>
              <a:rPr/>
              <a:t> </a:t>
            </a:r>
            <a:r>
              <a:rPr/>
              <a:t>lot</a:t>
            </a:r>
            <a:r>
              <a:rPr/>
              <a:t> </a:t>
            </a:r>
            <a:r>
              <a:rPr/>
              <a:t>does</a:t>
            </a:r>
            <a:r>
              <a:rPr/>
              <a:t> </a:t>
            </a:r>
            <a:r>
              <a:rPr/>
              <a:t>not</a:t>
            </a:r>
            <a:r>
              <a:rPr/>
              <a:t> </a:t>
            </a:r>
            <a:r>
              <a:rPr/>
              <a:t>mean</a:t>
            </a:r>
            <a:r>
              <a:rPr/>
              <a:t> </a:t>
            </a:r>
            <a:r>
              <a:rPr/>
              <a:t>that</a:t>
            </a:r>
            <a:r>
              <a:rPr/>
              <a:t> </a:t>
            </a:r>
            <a:r>
              <a:rPr/>
              <a:t>this</a:t>
            </a:r>
            <a:r>
              <a:rPr/>
              <a:t> </a:t>
            </a:r>
            <a:r>
              <a:rPr/>
              <a:t>is</a:t>
            </a:r>
            <a:r>
              <a:rPr/>
              <a:t> </a:t>
            </a:r>
            <a:r>
              <a:rPr/>
              <a:t>the</a:t>
            </a:r>
            <a:r>
              <a:rPr/>
              <a:t> </a:t>
            </a:r>
            <a:r>
              <a:rPr/>
              <a:t>most</a:t>
            </a:r>
            <a:r>
              <a:rPr/>
              <a:t> </a:t>
            </a:r>
            <a:r>
              <a:rPr/>
              <a:t>important</a:t>
            </a:r>
            <a:r>
              <a:rPr/>
              <a:t> </a:t>
            </a:r>
            <a:r>
              <a:rPr/>
              <a:t>thing</a:t>
            </a:r>
            <a:r>
              <a:rPr/>
              <a:t> </a:t>
            </a:r>
            <a:r>
              <a:rPr/>
              <a:t>to</a:t>
            </a:r>
            <a:r>
              <a:rPr/>
              <a:t> </a:t>
            </a:r>
            <a:r>
              <a:rPr/>
              <a:t>them.</a:t>
            </a:r>
            <a:r>
              <a:rPr/>
              <a:t> </a:t>
            </a:r>
            <a:r>
              <a:rPr/>
              <a:t>The</a:t>
            </a:r>
            <a:r>
              <a:rPr/>
              <a:t> </a:t>
            </a:r>
            <a:r>
              <a:rPr/>
              <a:t>most</a:t>
            </a:r>
            <a:r>
              <a:rPr/>
              <a:t> </a:t>
            </a:r>
            <a:r>
              <a:rPr/>
              <a:t>important</a:t>
            </a:r>
            <a:r>
              <a:rPr/>
              <a:t> </a:t>
            </a:r>
            <a:r>
              <a:rPr/>
              <a:t>thing</a:t>
            </a:r>
            <a:r>
              <a:rPr/>
              <a:t> </a:t>
            </a:r>
            <a:r>
              <a:rPr/>
              <a:t>might</a:t>
            </a:r>
            <a:r>
              <a:rPr/>
              <a:t> </a:t>
            </a:r>
            <a:r>
              <a:rPr/>
              <a:t>be</a:t>
            </a:r>
            <a:r>
              <a:rPr/>
              <a:t> </a:t>
            </a:r>
            <a:r>
              <a:rPr/>
              <a:t>something</a:t>
            </a:r>
            <a:r>
              <a:rPr/>
              <a:t> </a:t>
            </a:r>
            <a:r>
              <a:rPr/>
              <a:t>that</a:t>
            </a:r>
            <a:r>
              <a:rPr/>
              <a:t> </a:t>
            </a:r>
            <a:r>
              <a:rPr/>
              <a:t>people</a:t>
            </a:r>
            <a:r>
              <a:rPr/>
              <a:t> </a:t>
            </a:r>
            <a:r>
              <a:rPr/>
              <a:t>are</a:t>
            </a:r>
            <a:r>
              <a:rPr/>
              <a:t> </a:t>
            </a:r>
            <a:r>
              <a:rPr/>
              <a:t>uncomfortable</a:t>
            </a:r>
            <a:r>
              <a:rPr/>
              <a:t> </a:t>
            </a:r>
            <a:r>
              <a:rPr/>
              <a:t>talking</a:t>
            </a:r>
            <a:r>
              <a:rPr/>
              <a:t> </a:t>
            </a:r>
            <a:r>
              <a:rPr/>
              <a:t>about.</a:t>
            </a:r>
          </a:p>
        </p:txBody>
      </p:sp>
      <p:sp>
        <p:nvSpPr>
          <p:cNvPr id="4" name="Slide Number Placeholder 3"/>
          <p:cNvSpPr>
            <a:spLocks noGrp="1"/>
          </p:cNvSpPr>
          <p:nvPr>
            <p:ph type="sldNum" sz="quarter" idx="10"/>
          </p:nvPr>
        </p:nvSpPr>
        <p:spPr/>
        <p:txBody>
          <a:bodyPr/>
          <a:lstStyle/>
          <a:p>
            <a:fld id="{18BDFEC3-8487-43E8-A154-7C12CBC1FFF2}" type="slidenum">
              <a:rPr lang="en-US"/>
              <a:t>85</a:t>
            </a:fld>
            <a:endParaRPr lang="en-US"/>
          </a:p>
        </p:txBody>
      </p:sp>
    </p:spTree>
  </p:cSld>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Phrasing</a:t>
            </a:r>
            <a:r>
              <a:rPr/>
              <a:t> </a:t>
            </a:r>
            <a:r>
              <a:rPr/>
              <a:t>of</a:t>
            </a:r>
            <a:r>
              <a:rPr/>
              <a:t> </a:t>
            </a:r>
            <a:r>
              <a:rPr/>
              <a:t>the</a:t>
            </a:r>
            <a:r>
              <a:rPr/>
              <a:t> </a:t>
            </a:r>
            <a:r>
              <a:rPr/>
              <a:t>person</a:t>
            </a:r>
            <a:r>
              <a:rPr/>
              <a:t> </a:t>
            </a:r>
            <a:r>
              <a:rPr/>
              <a:t>versus</a:t>
            </a:r>
            <a:r>
              <a:rPr/>
              <a:t> </a:t>
            </a:r>
            <a:r>
              <a:rPr/>
              <a:t>observations</a:t>
            </a:r>
            <a:r>
              <a:rPr/>
              <a:t> </a:t>
            </a:r>
            <a:r>
              <a:rPr/>
              <a:t>generated</a:t>
            </a:r>
            <a:r>
              <a:rPr/>
              <a:t> </a:t>
            </a:r>
            <a:r>
              <a:rPr/>
              <a:t>by</a:t>
            </a:r>
            <a:r>
              <a:rPr/>
              <a:t> </a:t>
            </a:r>
            <a:r>
              <a:rPr/>
              <a:t>the</a:t>
            </a:r>
            <a:r>
              <a:rPr/>
              <a:t> </a:t>
            </a:r>
            <a:r>
              <a:rPr/>
              <a:t>researcher.</a:t>
            </a:r>
            <a:r>
              <a:rPr/>
              <a:t> </a:t>
            </a:r>
            <a:r>
              <a:rPr/>
              <a:t>Labels</a:t>
            </a:r>
            <a:r>
              <a:rPr/>
              <a:t> </a:t>
            </a:r>
            <a:r>
              <a:rPr/>
              <a:t>should</a:t>
            </a:r>
            <a:r>
              <a:rPr/>
              <a:t> </a:t>
            </a:r>
            <a:r>
              <a:rPr/>
              <a:t>be</a:t>
            </a:r>
            <a:r>
              <a:rPr/>
              <a:t> </a:t>
            </a:r>
            <a:r>
              <a:rPr/>
              <a:t>considered</a:t>
            </a:r>
            <a:r>
              <a:rPr/>
              <a:t> </a:t>
            </a:r>
            <a:r>
              <a:rPr/>
              <a:t>as</a:t>
            </a:r>
            <a:r>
              <a:rPr/>
              <a:t> </a:t>
            </a:r>
            <a:r>
              <a:rPr/>
              <a:t>provisional</a:t>
            </a:r>
            <a:r>
              <a:rPr/>
              <a:t> </a:t>
            </a:r>
            <a:r>
              <a:rPr/>
              <a:t>as</a:t>
            </a:r>
            <a:r>
              <a:rPr/>
              <a:t> </a:t>
            </a:r>
            <a:r>
              <a:rPr/>
              <a:t>you</a:t>
            </a:r>
            <a:r>
              <a:rPr/>
              <a:t> </a:t>
            </a:r>
            <a:r>
              <a:rPr/>
              <a:t>work</a:t>
            </a:r>
            <a:r>
              <a:rPr/>
              <a:t> </a:t>
            </a:r>
            <a:r>
              <a:rPr/>
              <a:t>with</a:t>
            </a:r>
            <a:r>
              <a:rPr/>
              <a:t> </a:t>
            </a:r>
            <a:r>
              <a:rPr/>
              <a:t>more</a:t>
            </a:r>
            <a:r>
              <a:rPr/>
              <a:t> </a:t>
            </a:r>
            <a:r>
              <a:rPr/>
              <a:t>complete</a:t>
            </a:r>
            <a:r>
              <a:rPr/>
              <a:t> </a:t>
            </a:r>
            <a:r>
              <a:rPr/>
              <a:t>information.</a:t>
            </a:r>
            <a:r>
              <a:rPr/>
              <a:t> </a:t>
            </a:r>
            <a:r>
              <a:rPr/>
              <a:t>It</a:t>
            </a:r>
            <a:r>
              <a:rPr/>
              <a:t> </a:t>
            </a:r>
            <a:r>
              <a:rPr/>
              <a:t>is</a:t>
            </a:r>
            <a:r>
              <a:rPr/>
              <a:t> </a:t>
            </a:r>
            <a:r>
              <a:rPr/>
              <a:t>an</a:t>
            </a:r>
            <a:r>
              <a:rPr/>
              <a:t> </a:t>
            </a:r>
            <a:r>
              <a:rPr/>
              <a:t>iterative</a:t>
            </a:r>
            <a:r>
              <a:rPr/>
              <a:t> </a:t>
            </a:r>
            <a:r>
              <a:rPr/>
              <a:t>process.</a:t>
            </a:r>
            <a:r>
              <a:rPr/>
              <a:t> </a:t>
            </a:r>
            <a:r>
              <a:rPr/>
              <a:t>Go</a:t>
            </a:r>
            <a:r>
              <a:rPr/>
              <a:t> </a:t>
            </a:r>
            <a:r>
              <a:rPr/>
              <a:t>back</a:t>
            </a:r>
            <a:r>
              <a:rPr/>
              <a:t> </a:t>
            </a:r>
            <a:r>
              <a:rPr/>
              <a:t>to</a:t>
            </a:r>
            <a:r>
              <a:rPr/>
              <a:t> </a:t>
            </a:r>
            <a:r>
              <a:rPr/>
              <a:t>original</a:t>
            </a:r>
            <a:r>
              <a:rPr/>
              <a:t> </a:t>
            </a:r>
            <a:r>
              <a:rPr/>
              <a:t>data.</a:t>
            </a:r>
            <a:r>
              <a:rPr/>
              <a:t> </a:t>
            </a:r>
            <a:r>
              <a:rPr/>
              <a:t>You’re</a:t>
            </a:r>
            <a:r>
              <a:rPr/>
              <a:t> </a:t>
            </a:r>
            <a:r>
              <a:rPr/>
              <a:t>looking</a:t>
            </a:r>
            <a:r>
              <a:rPr/>
              <a:t> </a:t>
            </a:r>
            <a:r>
              <a:rPr/>
              <a:t>at</a:t>
            </a:r>
            <a:r>
              <a:rPr/>
              <a:t> </a:t>
            </a:r>
            <a:r>
              <a:rPr/>
              <a:t>the</a:t>
            </a:r>
            <a:r>
              <a:rPr/>
              <a:t> </a:t>
            </a:r>
            <a:r>
              <a:rPr/>
              <a:t>specific</a:t>
            </a:r>
            <a:r>
              <a:rPr/>
              <a:t> </a:t>
            </a:r>
            <a:r>
              <a:rPr/>
              <a:t>of</a:t>
            </a:r>
            <a:r>
              <a:rPr/>
              <a:t> </a:t>
            </a:r>
            <a:r>
              <a:rPr/>
              <a:t>what’s</a:t>
            </a:r>
            <a:r>
              <a:rPr/>
              <a:t> </a:t>
            </a:r>
            <a:r>
              <a:rPr/>
              <a:t>been</a:t>
            </a:r>
            <a:r>
              <a:rPr/>
              <a:t> </a:t>
            </a:r>
            <a:r>
              <a:rPr/>
              <a:t>told</a:t>
            </a:r>
            <a:r>
              <a:rPr/>
              <a:t> </a:t>
            </a:r>
            <a:r>
              <a:rPr/>
              <a:t>versus</a:t>
            </a:r>
            <a:r>
              <a:rPr/>
              <a:t> </a:t>
            </a:r>
            <a:r>
              <a:rPr/>
              <a:t>a</a:t>
            </a:r>
            <a:r>
              <a:rPr/>
              <a:t> </a:t>
            </a:r>
            <a:r>
              <a:rPr/>
              <a:t>broader</a:t>
            </a:r>
            <a:r>
              <a:rPr/>
              <a:t> </a:t>
            </a:r>
            <a:r>
              <a:rPr/>
              <a:t>understanding.</a:t>
            </a:r>
          </a:p>
          <a:p>
            <a:pPr lvl="0" marL="0" indent="0">
              <a:buNone/>
            </a:pPr>
          </a:p>
          <a:p>
            <a:pPr lvl="0" marL="0" indent="0">
              <a:buNone/>
            </a:pPr>
            <a:r>
              <a:rPr/>
              <a:t>Establishing</a:t>
            </a:r>
            <a:r>
              <a:rPr/>
              <a:t> </a:t>
            </a:r>
            <a:r>
              <a:rPr/>
              <a:t>the</a:t>
            </a:r>
            <a:r>
              <a:rPr/>
              <a:t> </a:t>
            </a:r>
            <a:r>
              <a:rPr/>
              <a:t>criteria</a:t>
            </a:r>
            <a:r>
              <a:rPr/>
              <a:t> </a:t>
            </a:r>
            <a:r>
              <a:rPr/>
              <a:t>may</a:t>
            </a:r>
            <a:r>
              <a:rPr/>
              <a:t> </a:t>
            </a:r>
            <a:r>
              <a:rPr/>
              <a:t>depend</a:t>
            </a:r>
            <a:r>
              <a:rPr/>
              <a:t> </a:t>
            </a:r>
            <a:r>
              <a:rPr/>
              <a:t>on</a:t>
            </a:r>
            <a:r>
              <a:rPr/>
              <a:t> </a:t>
            </a:r>
            <a:r>
              <a:rPr/>
              <a:t>how</a:t>
            </a:r>
            <a:r>
              <a:rPr/>
              <a:t> </a:t>
            </a:r>
            <a:r>
              <a:rPr/>
              <a:t>many</a:t>
            </a:r>
            <a:r>
              <a:rPr/>
              <a:t> </a:t>
            </a:r>
            <a:r>
              <a:rPr/>
              <a:t>people</a:t>
            </a:r>
            <a:r>
              <a:rPr/>
              <a:t> </a:t>
            </a:r>
            <a:r>
              <a:rPr/>
              <a:t>are</a:t>
            </a:r>
            <a:r>
              <a:rPr/>
              <a:t> </a:t>
            </a:r>
            <a:r>
              <a:rPr/>
              <a:t>doing</a:t>
            </a:r>
            <a:r>
              <a:rPr/>
              <a:t> </a:t>
            </a:r>
            <a:r>
              <a:rPr/>
              <a:t>the</a:t>
            </a:r>
            <a:r>
              <a:rPr/>
              <a:t> </a:t>
            </a:r>
            <a:r>
              <a:rPr/>
              <a:t>coding.</a:t>
            </a:r>
            <a:r>
              <a:rPr/>
              <a:t> </a:t>
            </a:r>
            <a:r>
              <a:rPr/>
              <a:t>If</a:t>
            </a:r>
            <a:r>
              <a:rPr/>
              <a:t> </a:t>
            </a:r>
            <a:r>
              <a:rPr/>
              <a:t>you</a:t>
            </a:r>
            <a:r>
              <a:rPr/>
              <a:t> </a:t>
            </a:r>
            <a:r>
              <a:rPr/>
              <a:t>don’t</a:t>
            </a:r>
            <a:r>
              <a:rPr/>
              <a:t> </a:t>
            </a:r>
            <a:r>
              <a:rPr/>
              <a:t>have</a:t>
            </a:r>
            <a:r>
              <a:rPr/>
              <a:t> </a:t>
            </a:r>
            <a:r>
              <a:rPr/>
              <a:t>a</a:t>
            </a:r>
            <a:r>
              <a:rPr/>
              <a:t> </a:t>
            </a:r>
            <a:r>
              <a:rPr/>
              <a:t>pre-existing</a:t>
            </a:r>
            <a:r>
              <a:rPr/>
              <a:t> </a:t>
            </a:r>
            <a:r>
              <a:rPr/>
              <a:t>structure,</a:t>
            </a:r>
            <a:r>
              <a:rPr/>
              <a:t> </a:t>
            </a:r>
            <a:r>
              <a:rPr/>
              <a:t>the</a:t>
            </a:r>
            <a:r>
              <a:rPr/>
              <a:t> </a:t>
            </a:r>
            <a:r>
              <a:rPr/>
              <a:t>coding</a:t>
            </a:r>
            <a:r>
              <a:rPr/>
              <a:t> </a:t>
            </a:r>
            <a:r>
              <a:rPr/>
              <a:t>may</a:t>
            </a:r>
            <a:r>
              <a:rPr/>
              <a:t> </a:t>
            </a:r>
            <a:r>
              <a:rPr/>
              <a:t>evolve</a:t>
            </a:r>
            <a:r>
              <a:rPr/>
              <a:t> </a:t>
            </a:r>
            <a:r>
              <a:rPr/>
              <a:t>and</a:t>
            </a:r>
            <a:r>
              <a:rPr/>
              <a:t> </a:t>
            </a:r>
            <a:r>
              <a:rPr/>
              <a:t>may</a:t>
            </a:r>
            <a:r>
              <a:rPr/>
              <a:t> </a:t>
            </a:r>
            <a:r>
              <a:rPr/>
              <a:t>involve</a:t>
            </a:r>
            <a:r>
              <a:rPr/>
              <a:t> </a:t>
            </a:r>
            <a:r>
              <a:rPr/>
              <a:t>100%</a:t>
            </a:r>
            <a:r>
              <a:rPr/>
              <a:t> </a:t>
            </a:r>
            <a:r>
              <a:rPr/>
              <a:t>review</a:t>
            </a:r>
            <a:r>
              <a:rPr/>
              <a:t> </a:t>
            </a:r>
            <a:r>
              <a:rPr/>
              <a:t>(both</a:t>
            </a:r>
            <a:r>
              <a:rPr/>
              <a:t> </a:t>
            </a:r>
            <a:r>
              <a:rPr/>
              <a:t>raters</a:t>
            </a:r>
            <a:r>
              <a:rPr/>
              <a:t> </a:t>
            </a:r>
            <a:r>
              <a:rPr/>
              <a:t>review</a:t>
            </a:r>
            <a:r>
              <a:rPr/>
              <a:t> </a:t>
            </a:r>
            <a:r>
              <a:rPr/>
              <a:t>everything</a:t>
            </a:r>
            <a:r>
              <a:rPr/>
              <a:t> </a:t>
            </a:r>
            <a:r>
              <a:rPr/>
              <a:t>and</a:t>
            </a:r>
            <a:r>
              <a:rPr/>
              <a:t> </a:t>
            </a:r>
            <a:r>
              <a:rPr/>
              <a:t>resolve</a:t>
            </a:r>
            <a:r>
              <a:rPr/>
              <a:t> </a:t>
            </a:r>
            <a:r>
              <a:rPr/>
              <a:t>discrepancy).</a:t>
            </a:r>
            <a:r>
              <a:rPr/>
              <a:t> </a:t>
            </a:r>
            <a:r>
              <a:rPr/>
              <a:t>Then</a:t>
            </a:r>
            <a:r>
              <a:rPr/>
              <a:t> </a:t>
            </a:r>
            <a:r>
              <a:rPr/>
              <a:t>a</a:t>
            </a:r>
            <a:r>
              <a:rPr/>
              <a:t> </a:t>
            </a:r>
            <a:r>
              <a:rPr/>
              <a:t>third</a:t>
            </a:r>
            <a:r>
              <a:rPr/>
              <a:t> </a:t>
            </a:r>
            <a:r>
              <a:rPr/>
              <a:t>person</a:t>
            </a:r>
            <a:r>
              <a:rPr/>
              <a:t> </a:t>
            </a:r>
            <a:r>
              <a:rPr/>
              <a:t>does</a:t>
            </a:r>
            <a:r>
              <a:rPr/>
              <a:t> </a:t>
            </a:r>
            <a:r>
              <a:rPr/>
              <a:t>an</a:t>
            </a:r>
            <a:r>
              <a:rPr/>
              <a:t> </a:t>
            </a:r>
            <a:r>
              <a:rPr/>
              <a:t>audit.</a:t>
            </a:r>
          </a:p>
        </p:txBody>
      </p:sp>
      <p:sp>
        <p:nvSpPr>
          <p:cNvPr id="4" name="Slide Number Placeholder 3"/>
          <p:cNvSpPr>
            <a:spLocks noGrp="1"/>
          </p:cNvSpPr>
          <p:nvPr>
            <p:ph type="sldNum" sz="quarter" idx="10"/>
          </p:nvPr>
        </p:nvSpPr>
        <p:spPr/>
        <p:txBody>
          <a:bodyPr/>
          <a:lstStyle/>
          <a:p>
            <a:fld id="{18BDFEC3-8487-43E8-A154-7C12CBC1FFF2}" type="slidenum">
              <a:rPr lang="en-US"/>
              <a:t>87</a:t>
            </a:fld>
            <a:endParaRPr lang="en-US"/>
          </a:p>
        </p:txBody>
      </p:sp>
    </p:spTree>
  </p:cSld>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Saturation</a:t>
            </a:r>
            <a:r>
              <a:rPr/>
              <a:t> </a:t>
            </a:r>
            <a:r>
              <a:rPr/>
              <a:t>is</a:t>
            </a:r>
            <a:r>
              <a:rPr/>
              <a:t> </a:t>
            </a:r>
            <a:r>
              <a:rPr/>
              <a:t>a</a:t>
            </a:r>
            <a:r>
              <a:rPr/>
              <a:t> </a:t>
            </a:r>
            <a:r>
              <a:rPr/>
              <a:t>way</a:t>
            </a:r>
            <a:r>
              <a:rPr/>
              <a:t> </a:t>
            </a:r>
            <a:r>
              <a:rPr/>
              <a:t>to</a:t>
            </a:r>
            <a:r>
              <a:rPr/>
              <a:t> </a:t>
            </a:r>
            <a:r>
              <a:rPr/>
              <a:t>assess</a:t>
            </a:r>
            <a:r>
              <a:rPr/>
              <a:t> </a:t>
            </a:r>
            <a:r>
              <a:rPr/>
              <a:t>your</a:t>
            </a:r>
            <a:r>
              <a:rPr/>
              <a:t> </a:t>
            </a:r>
            <a:r>
              <a:rPr/>
              <a:t>sample</a:t>
            </a:r>
            <a:r>
              <a:rPr/>
              <a:t> </a:t>
            </a:r>
            <a:r>
              <a:rPr/>
              <a:t>size.</a:t>
            </a:r>
            <a:r>
              <a:rPr/>
              <a:t> </a:t>
            </a:r>
            <a:r>
              <a:rPr/>
              <a:t>Have</a:t>
            </a:r>
            <a:r>
              <a:rPr/>
              <a:t> </a:t>
            </a:r>
            <a:r>
              <a:rPr/>
              <a:t>you</a:t>
            </a:r>
            <a:r>
              <a:rPr/>
              <a:t> </a:t>
            </a:r>
            <a:r>
              <a:rPr/>
              <a:t>gotten</a:t>
            </a:r>
            <a:r>
              <a:rPr/>
              <a:t> </a:t>
            </a:r>
            <a:r>
              <a:rPr/>
              <a:t>a</a:t>
            </a:r>
            <a:r>
              <a:rPr/>
              <a:t> </a:t>
            </a:r>
            <a:r>
              <a:rPr/>
              <a:t>representative</a:t>
            </a:r>
            <a:r>
              <a:rPr/>
              <a:t> </a:t>
            </a:r>
            <a:r>
              <a:rPr/>
              <a:t>amount</a:t>
            </a:r>
            <a:r>
              <a:rPr/>
              <a:t> </a:t>
            </a:r>
            <a:r>
              <a:rPr/>
              <a:t>of</a:t>
            </a:r>
            <a:r>
              <a:rPr/>
              <a:t> </a:t>
            </a:r>
            <a:r>
              <a:rPr/>
              <a:t>data.</a:t>
            </a:r>
          </a:p>
          <a:p>
            <a:pPr lvl="0" marL="0" indent="0">
              <a:buNone/>
            </a:pPr>
          </a:p>
          <a:p>
            <a:pPr lvl="0" marL="0" indent="0">
              <a:buNone/>
            </a:pPr>
            <a:r>
              <a:rPr/>
              <a:t>Really</a:t>
            </a:r>
            <a:r>
              <a:rPr/>
              <a:t> </a:t>
            </a:r>
            <a:r>
              <a:rPr/>
              <a:t>important</a:t>
            </a:r>
            <a:r>
              <a:rPr/>
              <a:t> </a:t>
            </a:r>
            <a:r>
              <a:rPr/>
              <a:t>to</a:t>
            </a:r>
            <a:r>
              <a:rPr/>
              <a:t> </a:t>
            </a:r>
            <a:r>
              <a:rPr/>
              <a:t>keep</a:t>
            </a:r>
            <a:r>
              <a:rPr/>
              <a:t> </a:t>
            </a:r>
            <a:r>
              <a:rPr/>
              <a:t>notes</a:t>
            </a:r>
            <a:r>
              <a:rPr/>
              <a:t> </a:t>
            </a:r>
            <a:r>
              <a:rPr/>
              <a:t>of</a:t>
            </a:r>
            <a:r>
              <a:rPr/>
              <a:t> </a:t>
            </a:r>
            <a:r>
              <a:rPr/>
              <a:t>the</a:t>
            </a:r>
            <a:r>
              <a:rPr/>
              <a:t> </a:t>
            </a:r>
            <a:r>
              <a:rPr/>
              <a:t>coding</a:t>
            </a:r>
            <a:r>
              <a:rPr/>
              <a:t> </a:t>
            </a:r>
            <a:r>
              <a:rPr/>
              <a:t>and</a:t>
            </a:r>
            <a:r>
              <a:rPr/>
              <a:t> </a:t>
            </a:r>
            <a:r>
              <a:rPr/>
              <a:t>analysis</a:t>
            </a:r>
            <a:r>
              <a:rPr/>
              <a:t> </a:t>
            </a:r>
            <a:r>
              <a:rPr/>
              <a:t>process,</a:t>
            </a:r>
            <a:r>
              <a:rPr/>
              <a:t> </a:t>
            </a:r>
            <a:r>
              <a:rPr/>
              <a:t>so</a:t>
            </a:r>
            <a:r>
              <a:rPr/>
              <a:t> </a:t>
            </a:r>
            <a:r>
              <a:rPr/>
              <a:t>you</a:t>
            </a:r>
            <a:r>
              <a:rPr/>
              <a:t> </a:t>
            </a:r>
            <a:r>
              <a:rPr/>
              <a:t>can</a:t>
            </a:r>
            <a:r>
              <a:rPr/>
              <a:t> </a:t>
            </a:r>
            <a:r>
              <a:rPr/>
              <a:t>check</a:t>
            </a:r>
            <a:r>
              <a:rPr/>
              <a:t> </a:t>
            </a:r>
            <a:r>
              <a:rPr/>
              <a:t>your</a:t>
            </a:r>
            <a:r>
              <a:rPr/>
              <a:t> </a:t>
            </a:r>
            <a:r>
              <a:rPr/>
              <a:t>work.</a:t>
            </a:r>
            <a:r>
              <a:rPr/>
              <a:t> </a:t>
            </a:r>
            <a:r>
              <a:rPr/>
              <a:t>Allows</a:t>
            </a:r>
            <a:r>
              <a:rPr/>
              <a:t> </a:t>
            </a:r>
            <a:r>
              <a:rPr/>
              <a:t>you</a:t>
            </a:r>
            <a:r>
              <a:rPr/>
              <a:t> </a:t>
            </a:r>
            <a:r>
              <a:rPr/>
              <a:t>to</a:t>
            </a:r>
            <a:r>
              <a:rPr/>
              <a:t> </a:t>
            </a:r>
            <a:r>
              <a:rPr/>
              <a:t>do</a:t>
            </a:r>
            <a:r>
              <a:rPr/>
              <a:t> </a:t>
            </a:r>
            <a:r>
              <a:rPr/>
              <a:t>qualirty</a:t>
            </a:r>
            <a:r>
              <a:rPr/>
              <a:t> </a:t>
            </a:r>
            <a:r>
              <a:rPr/>
              <a:t>checks</a:t>
            </a:r>
            <a:r>
              <a:rPr/>
              <a:t> </a:t>
            </a:r>
            <a:r>
              <a:rPr/>
              <a:t>on</a:t>
            </a:r>
            <a:r>
              <a:rPr/>
              <a:t> </a:t>
            </a:r>
            <a:r>
              <a:rPr/>
              <a:t>the</a:t>
            </a:r>
            <a:r>
              <a:rPr/>
              <a:t> </a:t>
            </a:r>
            <a:r>
              <a:rPr/>
              <a:t>process.</a:t>
            </a:r>
          </a:p>
        </p:txBody>
      </p:sp>
      <p:sp>
        <p:nvSpPr>
          <p:cNvPr id="4" name="Slide Number Placeholder 3"/>
          <p:cNvSpPr>
            <a:spLocks noGrp="1"/>
          </p:cNvSpPr>
          <p:nvPr>
            <p:ph type="sldNum" sz="quarter" idx="10"/>
          </p:nvPr>
        </p:nvSpPr>
        <p:spPr/>
        <p:txBody>
          <a:bodyPr/>
          <a:lstStyle/>
          <a:p>
            <a:fld id="{18BDFEC3-8487-43E8-A154-7C12CBC1FFF2}" type="slidenum">
              <a:rPr lang="en-US"/>
              <a:t>88</a:t>
            </a:fld>
            <a:endParaRPr lang="en-US"/>
          </a:p>
        </p:txBody>
      </p:sp>
    </p:spTree>
  </p:cSld>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You</a:t>
            </a:r>
            <a:r>
              <a:rPr/>
              <a:t> </a:t>
            </a:r>
            <a:r>
              <a:rPr/>
              <a:t>develop</a:t>
            </a:r>
            <a:r>
              <a:rPr/>
              <a:t> </a:t>
            </a:r>
            <a:r>
              <a:rPr/>
              <a:t>a</a:t>
            </a:r>
            <a:r>
              <a:rPr/>
              <a:t> </a:t>
            </a:r>
            <a:r>
              <a:rPr/>
              <a:t>framework,</a:t>
            </a:r>
            <a:r>
              <a:rPr/>
              <a:t> </a:t>
            </a:r>
            <a:r>
              <a:rPr/>
              <a:t>but</a:t>
            </a:r>
            <a:r>
              <a:rPr/>
              <a:t> </a:t>
            </a:r>
            <a:r>
              <a:rPr/>
              <a:t>that</a:t>
            </a:r>
            <a:r>
              <a:rPr/>
              <a:t> </a:t>
            </a:r>
            <a:r>
              <a:rPr/>
              <a:t>framework</a:t>
            </a:r>
            <a:r>
              <a:rPr/>
              <a:t> </a:t>
            </a:r>
            <a:r>
              <a:rPr/>
              <a:t>must</a:t>
            </a:r>
            <a:r>
              <a:rPr/>
              <a:t> </a:t>
            </a:r>
            <a:r>
              <a:rPr/>
              <a:t>always</a:t>
            </a:r>
            <a:r>
              <a:rPr/>
              <a:t> </a:t>
            </a:r>
            <a:r>
              <a:rPr/>
              <a:t>represent</a:t>
            </a:r>
            <a:r>
              <a:rPr/>
              <a:t> </a:t>
            </a:r>
            <a:r>
              <a:rPr/>
              <a:t>what</a:t>
            </a:r>
            <a:r>
              <a:rPr/>
              <a:t> </a:t>
            </a:r>
            <a:r>
              <a:rPr/>
              <a:t>the</a:t>
            </a:r>
            <a:r>
              <a:rPr/>
              <a:t> </a:t>
            </a:r>
            <a:r>
              <a:rPr/>
              <a:t>subjects</a:t>
            </a:r>
            <a:r>
              <a:rPr/>
              <a:t> </a:t>
            </a:r>
            <a:r>
              <a:rPr/>
              <a:t>have</a:t>
            </a:r>
            <a:r>
              <a:rPr/>
              <a:t> </a:t>
            </a:r>
            <a:r>
              <a:rPr/>
              <a:t>said.</a:t>
            </a:r>
          </a:p>
          <a:p>
            <a:pPr lvl="0" marL="0" indent="0">
              <a:buNone/>
            </a:pPr>
          </a:p>
          <a:p>
            <a:pPr lvl="0" marL="0" indent="0">
              <a:buNone/>
            </a:pPr>
            <a:r>
              <a:rPr/>
              <a:t>Low</a:t>
            </a:r>
            <a:r>
              <a:rPr/>
              <a:t> </a:t>
            </a:r>
            <a:r>
              <a:rPr/>
              <a:t>inference</a:t>
            </a:r>
            <a:r>
              <a:rPr/>
              <a:t> </a:t>
            </a:r>
            <a:r>
              <a:rPr/>
              <a:t>descriptors</a:t>
            </a:r>
            <a:r>
              <a:rPr/>
              <a:t> </a:t>
            </a:r>
            <a:r>
              <a:rPr/>
              <a:t>are</a:t>
            </a:r>
            <a:r>
              <a:rPr/>
              <a:t> </a:t>
            </a:r>
            <a:r>
              <a:rPr/>
              <a:t>those</a:t>
            </a:r>
            <a:r>
              <a:rPr/>
              <a:t> </a:t>
            </a:r>
            <a:r>
              <a:rPr/>
              <a:t>things</a:t>
            </a:r>
            <a:r>
              <a:rPr/>
              <a:t> </a:t>
            </a:r>
            <a:r>
              <a:rPr/>
              <a:t>involving</a:t>
            </a:r>
            <a:r>
              <a:rPr/>
              <a:t> </a:t>
            </a:r>
            <a:r>
              <a:rPr/>
              <a:t>just</a:t>
            </a:r>
            <a:r>
              <a:rPr/>
              <a:t> </a:t>
            </a:r>
            <a:r>
              <a:rPr/>
              <a:t>the</a:t>
            </a:r>
            <a:r>
              <a:rPr/>
              <a:t> </a:t>
            </a:r>
            <a:r>
              <a:rPr/>
              <a:t>basic</a:t>
            </a:r>
            <a:r>
              <a:rPr/>
              <a:t> </a:t>
            </a:r>
            <a:r>
              <a:rPr/>
              <a:t>words</a:t>
            </a:r>
            <a:r>
              <a:rPr/>
              <a:t> </a:t>
            </a:r>
            <a:r>
              <a:rPr/>
              <a:t>or</a:t>
            </a:r>
            <a:r>
              <a:rPr/>
              <a:t> </a:t>
            </a:r>
            <a:r>
              <a:rPr/>
              <a:t>text.</a:t>
            </a:r>
          </a:p>
        </p:txBody>
      </p:sp>
      <p:sp>
        <p:nvSpPr>
          <p:cNvPr id="4" name="Slide Number Placeholder 3"/>
          <p:cNvSpPr>
            <a:spLocks noGrp="1"/>
          </p:cNvSpPr>
          <p:nvPr>
            <p:ph type="sldNum" sz="quarter" idx="10"/>
          </p:nvPr>
        </p:nvSpPr>
        <p:spPr/>
        <p:txBody>
          <a:bodyPr/>
          <a:lstStyle/>
          <a:p>
            <a:fld id="{18BDFEC3-8487-43E8-A154-7C12CBC1FFF2}" type="slidenum">
              <a:rPr lang="en-US"/>
              <a:t>89</a:t>
            </a:fld>
            <a:endParaRPr lang="en-US"/>
          </a:p>
        </p:txBody>
      </p:sp>
    </p:spTree>
  </p:cSld>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This</a:t>
            </a:r>
            <a:r>
              <a:rPr/>
              <a:t> </a:t>
            </a:r>
            <a:r>
              <a:rPr/>
              <a:t>was</a:t>
            </a:r>
            <a:r>
              <a:rPr/>
              <a:t> </a:t>
            </a:r>
            <a:r>
              <a:rPr/>
              <a:t>mentioned</a:t>
            </a:r>
            <a:r>
              <a:rPr/>
              <a:t> </a:t>
            </a:r>
            <a:r>
              <a:rPr/>
              <a:t>earlier.</a:t>
            </a:r>
          </a:p>
        </p:txBody>
      </p:sp>
      <p:sp>
        <p:nvSpPr>
          <p:cNvPr id="4" name="Slide Number Placeholder 3"/>
          <p:cNvSpPr>
            <a:spLocks noGrp="1"/>
          </p:cNvSpPr>
          <p:nvPr>
            <p:ph type="sldNum" sz="quarter" idx="10"/>
          </p:nvPr>
        </p:nvSpPr>
        <p:spPr/>
        <p:txBody>
          <a:bodyPr/>
          <a:lstStyle/>
          <a:p>
            <a:fld id="{18BDFEC3-8487-43E8-A154-7C12CBC1FFF2}" type="slidenum">
              <a:rPr lang="en-US"/>
              <a:t>90</a:t>
            </a:fld>
            <a:endParaRPr lang="en-US"/>
          </a:p>
        </p:txBody>
      </p:sp>
    </p:spTree>
  </p:cSld>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Figure</a:t>
            </a:r>
            <a:r>
              <a:rPr/>
              <a:t> </a:t>
            </a:r>
            <a:r>
              <a:rPr/>
              <a:t>10.1</a:t>
            </a:r>
            <a:r>
              <a:rPr/>
              <a:t> </a:t>
            </a:r>
            <a:r>
              <a:rPr/>
              <a:t>shows</a:t>
            </a:r>
            <a:r>
              <a:rPr/>
              <a:t> </a:t>
            </a:r>
            <a:r>
              <a:rPr/>
              <a:t>the</a:t>
            </a:r>
            <a:r>
              <a:rPr/>
              <a:t> </a:t>
            </a:r>
            <a:r>
              <a:rPr/>
              <a:t>standard</a:t>
            </a:r>
            <a:r>
              <a:rPr/>
              <a:t> </a:t>
            </a:r>
            <a:r>
              <a:rPr/>
              <a:t>bell</a:t>
            </a:r>
            <a:r>
              <a:rPr/>
              <a:t> </a:t>
            </a:r>
            <a:r>
              <a:rPr/>
              <a:t>shaped</a:t>
            </a:r>
            <a:r>
              <a:rPr/>
              <a:t> </a:t>
            </a:r>
            <a:r>
              <a:rPr/>
              <a:t>curve.</a:t>
            </a:r>
          </a:p>
        </p:txBody>
      </p:sp>
      <p:sp>
        <p:nvSpPr>
          <p:cNvPr id="4" name="Slide Number Placeholder 3"/>
          <p:cNvSpPr>
            <a:spLocks noGrp="1"/>
          </p:cNvSpPr>
          <p:nvPr>
            <p:ph type="sldNum" sz="quarter" idx="10"/>
          </p:nvPr>
        </p:nvSpPr>
        <p:spPr/>
        <p:txBody>
          <a:bodyPr/>
          <a:lstStyle/>
          <a:p>
            <a:fld id="{18BDFEC3-8487-43E8-A154-7C12CBC1FFF2}" type="slidenum">
              <a:rPr lang="en-US"/>
              <a:t>91</a:t>
            </a:fld>
            <a:endParaRPr lang="en-US"/>
          </a:p>
        </p:txBody>
      </p:sp>
    </p:spTree>
  </p:cSld>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Even</a:t>
            </a:r>
            <a:r>
              <a:rPr/>
              <a:t> </a:t>
            </a:r>
            <a:r>
              <a:rPr/>
              <a:t>for</a:t>
            </a:r>
            <a:r>
              <a:rPr/>
              <a:t> </a:t>
            </a:r>
            <a:r>
              <a:rPr/>
              <a:t>a</a:t>
            </a:r>
            <a:r>
              <a:rPr/>
              <a:t> </a:t>
            </a:r>
            <a:r>
              <a:rPr/>
              <a:t>qualitative</a:t>
            </a:r>
            <a:r>
              <a:rPr/>
              <a:t> </a:t>
            </a:r>
            <a:r>
              <a:rPr/>
              <a:t>study,</a:t>
            </a:r>
            <a:r>
              <a:rPr/>
              <a:t> </a:t>
            </a:r>
            <a:r>
              <a:rPr/>
              <a:t>you’ll</a:t>
            </a:r>
            <a:r>
              <a:rPr/>
              <a:t> </a:t>
            </a:r>
            <a:r>
              <a:rPr/>
              <a:t>still</a:t>
            </a:r>
            <a:r>
              <a:rPr/>
              <a:t> </a:t>
            </a:r>
            <a:r>
              <a:rPr/>
              <a:t>want</a:t>
            </a:r>
            <a:r>
              <a:rPr/>
              <a:t> </a:t>
            </a:r>
            <a:r>
              <a:rPr/>
              <a:t>to</a:t>
            </a:r>
            <a:r>
              <a:rPr/>
              <a:t> </a:t>
            </a:r>
            <a:r>
              <a:rPr/>
              <a:t>describe</a:t>
            </a:r>
            <a:r>
              <a:rPr/>
              <a:t> </a:t>
            </a:r>
            <a:r>
              <a:rPr/>
              <a:t>characteristics</a:t>
            </a:r>
            <a:r>
              <a:rPr/>
              <a:t> </a:t>
            </a:r>
            <a:r>
              <a:rPr/>
              <a:t>of</a:t>
            </a:r>
            <a:r>
              <a:rPr/>
              <a:t> </a:t>
            </a:r>
            <a:r>
              <a:rPr/>
              <a:t>your</a:t>
            </a:r>
            <a:r>
              <a:rPr/>
              <a:t> </a:t>
            </a:r>
            <a:r>
              <a:rPr/>
              <a:t>sample.</a:t>
            </a:r>
          </a:p>
          <a:p>
            <a:pPr lvl="0" marL="0" indent="0">
              <a:buNone/>
            </a:pPr>
          </a:p>
          <a:p>
            <a:pPr lvl="0" marL="0" indent="0">
              <a:buNone/>
            </a:pPr>
            <a:r>
              <a:rPr/>
              <a:t>For</a:t>
            </a:r>
            <a:r>
              <a:rPr/>
              <a:t> </a:t>
            </a:r>
            <a:r>
              <a:rPr/>
              <a:t>a</a:t>
            </a:r>
            <a:r>
              <a:rPr/>
              <a:t> </a:t>
            </a:r>
            <a:r>
              <a:rPr/>
              <a:t>fancier</a:t>
            </a:r>
            <a:r>
              <a:rPr/>
              <a:t> </a:t>
            </a:r>
            <a:r>
              <a:rPr/>
              <a:t>inferential</a:t>
            </a:r>
            <a:r>
              <a:rPr/>
              <a:t> </a:t>
            </a:r>
            <a:r>
              <a:rPr/>
              <a:t>analysis,</a:t>
            </a:r>
            <a:r>
              <a:rPr/>
              <a:t> </a:t>
            </a:r>
            <a:r>
              <a:rPr/>
              <a:t>you</a:t>
            </a:r>
            <a:r>
              <a:rPr/>
              <a:t> </a:t>
            </a:r>
            <a:r>
              <a:rPr/>
              <a:t>still</a:t>
            </a:r>
            <a:r>
              <a:rPr/>
              <a:t> </a:t>
            </a:r>
            <a:r>
              <a:rPr/>
              <a:t>should</a:t>
            </a:r>
            <a:r>
              <a:rPr/>
              <a:t> </a:t>
            </a:r>
            <a:r>
              <a:rPr/>
              <a:t>start</a:t>
            </a:r>
            <a:r>
              <a:rPr/>
              <a:t> </a:t>
            </a:r>
            <a:r>
              <a:rPr/>
              <a:t>with</a:t>
            </a:r>
            <a:r>
              <a:rPr/>
              <a:t> </a:t>
            </a:r>
            <a:r>
              <a:rPr/>
              <a:t>a</a:t>
            </a:r>
            <a:r>
              <a:rPr/>
              <a:t> </a:t>
            </a:r>
            <a:r>
              <a:rPr/>
              <a:t>descriptive</a:t>
            </a:r>
            <a:r>
              <a:rPr/>
              <a:t> </a:t>
            </a:r>
            <a:r>
              <a:rPr/>
              <a:t>analysis.</a:t>
            </a:r>
          </a:p>
        </p:txBody>
      </p:sp>
      <p:sp>
        <p:nvSpPr>
          <p:cNvPr id="4" name="Slide Number Placeholder 3"/>
          <p:cNvSpPr>
            <a:spLocks noGrp="1"/>
          </p:cNvSpPr>
          <p:nvPr>
            <p:ph type="sldNum" sz="quarter" idx="10"/>
          </p:nvPr>
        </p:nvSpPr>
        <p:spPr/>
        <p:txBody>
          <a:bodyPr/>
          <a:lstStyle/>
          <a:p>
            <a:fld id="{18BDFEC3-8487-43E8-A154-7C12CBC1FFF2}" type="slidenum">
              <a:rPr lang="en-US"/>
              <a:t>92</a:t>
            </a:fld>
            <a:endParaRPr lang="en-US"/>
          </a:p>
        </p:txBody>
      </p:sp>
    </p:spTree>
  </p:cSld>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Figures</a:t>
            </a:r>
            <a:r>
              <a:rPr/>
              <a:t> </a:t>
            </a:r>
            <a:r>
              <a:rPr/>
              <a:t>10.2</a:t>
            </a:r>
            <a:r>
              <a:rPr/>
              <a:t> </a:t>
            </a:r>
            <a:r>
              <a:rPr/>
              <a:t>and</a:t>
            </a:r>
            <a:r>
              <a:rPr/>
              <a:t> </a:t>
            </a:r>
            <a:r>
              <a:rPr/>
              <a:t>10.3.</a:t>
            </a:r>
          </a:p>
          <a:p>
            <a:pPr lvl="0" marL="0" indent="0">
              <a:buNone/>
            </a:pPr>
          </a:p>
          <a:p>
            <a:pPr lvl="0" marL="0" indent="0">
              <a:buNone/>
            </a:pPr>
            <a:r>
              <a:rPr/>
              <a:t>Frequency</a:t>
            </a:r>
            <a:r>
              <a:rPr/>
              <a:t> </a:t>
            </a:r>
            <a:r>
              <a:rPr/>
              <a:t>polygon</a:t>
            </a:r>
            <a:r>
              <a:rPr/>
              <a:t> </a:t>
            </a:r>
            <a:r>
              <a:rPr/>
              <a:t>has</a:t>
            </a:r>
            <a:r>
              <a:rPr/>
              <a:t> </a:t>
            </a:r>
            <a:r>
              <a:rPr/>
              <a:t>a</a:t>
            </a:r>
            <a:r>
              <a:rPr/>
              <a:t> </a:t>
            </a:r>
            <a:r>
              <a:rPr/>
              <a:t>line</a:t>
            </a:r>
            <a:r>
              <a:rPr/>
              <a:t> </a:t>
            </a:r>
            <a:r>
              <a:rPr/>
              <a:t>connecting</a:t>
            </a:r>
            <a:r>
              <a:rPr/>
              <a:t> </a:t>
            </a:r>
            <a:r>
              <a:rPr/>
              <a:t>values</a:t>
            </a:r>
            <a:r>
              <a:rPr/>
              <a:t> </a:t>
            </a:r>
            <a:r>
              <a:rPr/>
              <a:t>and</a:t>
            </a:r>
            <a:r>
              <a:rPr/>
              <a:t> </a:t>
            </a:r>
            <a:r>
              <a:rPr/>
              <a:t>implicitly</a:t>
            </a:r>
            <a:r>
              <a:rPr/>
              <a:t> </a:t>
            </a:r>
            <a:r>
              <a:rPr/>
              <a:t>represents</a:t>
            </a:r>
            <a:r>
              <a:rPr/>
              <a:t> </a:t>
            </a:r>
            <a:r>
              <a:rPr/>
              <a:t>a</a:t>
            </a:r>
            <a:r>
              <a:rPr/>
              <a:t> </a:t>
            </a:r>
            <a:r>
              <a:rPr/>
              <a:t>normal</a:t>
            </a:r>
            <a:r>
              <a:rPr/>
              <a:t> </a:t>
            </a:r>
            <a:r>
              <a:rPr/>
              <a:t>distribution.</a:t>
            </a:r>
          </a:p>
        </p:txBody>
      </p:sp>
      <p:sp>
        <p:nvSpPr>
          <p:cNvPr id="4" name="Slide Number Placeholder 3"/>
          <p:cNvSpPr>
            <a:spLocks noGrp="1"/>
          </p:cNvSpPr>
          <p:nvPr>
            <p:ph type="sldNum" sz="quarter" idx="10"/>
          </p:nvPr>
        </p:nvSpPr>
        <p:spPr/>
        <p:txBody>
          <a:bodyPr/>
          <a:lstStyle/>
          <a:p>
            <a:fld id="{18BDFEC3-8487-43E8-A154-7C12CBC1FFF2}" type="slidenum">
              <a:rPr lang="en-US"/>
              <a:t>93</a:t>
            </a:fld>
            <a:endParaRPr lang="en-US"/>
          </a:p>
        </p:txBody>
      </p:sp>
    </p:spTree>
  </p:cSld>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These</a:t>
            </a:r>
            <a:r>
              <a:rPr/>
              <a:t> </a:t>
            </a:r>
            <a:r>
              <a:rPr/>
              <a:t>terms</a:t>
            </a:r>
            <a:r>
              <a:rPr/>
              <a:t> </a:t>
            </a:r>
            <a:r>
              <a:rPr/>
              <a:t>should</a:t>
            </a:r>
            <a:r>
              <a:rPr/>
              <a:t> </a:t>
            </a:r>
            <a:r>
              <a:rPr/>
              <a:t>already</a:t>
            </a:r>
            <a:r>
              <a:rPr/>
              <a:t> </a:t>
            </a:r>
            <a:r>
              <a:rPr/>
              <a:t>be</a:t>
            </a:r>
            <a:r>
              <a:rPr/>
              <a:t> </a:t>
            </a:r>
            <a:r>
              <a:rPr/>
              <a:t>familiar</a:t>
            </a:r>
            <a:r>
              <a:rPr/>
              <a:t> </a:t>
            </a:r>
            <a:r>
              <a:rPr/>
              <a:t>to</a:t>
            </a:r>
            <a:r>
              <a:rPr/>
              <a:t> </a:t>
            </a:r>
            <a:r>
              <a:rPr/>
              <a:t>you.</a:t>
            </a:r>
            <a:r>
              <a:rPr/>
              <a:t> </a:t>
            </a:r>
            <a:r>
              <a:rPr/>
              <a:t>The</a:t>
            </a:r>
            <a:r>
              <a:rPr/>
              <a:t> </a:t>
            </a:r>
            <a:r>
              <a:rPr/>
              <a:t>mean</a:t>
            </a:r>
            <a:r>
              <a:rPr/>
              <a:t> </a:t>
            </a:r>
            <a:r>
              <a:rPr/>
              <a:t>is</a:t>
            </a:r>
            <a:r>
              <a:rPr/>
              <a:t> </a:t>
            </a:r>
            <a:r>
              <a:rPr/>
              <a:t>the</a:t>
            </a:r>
            <a:r>
              <a:rPr/>
              <a:t> </a:t>
            </a:r>
            <a:r>
              <a:rPr/>
              <a:t>best</a:t>
            </a:r>
            <a:r>
              <a:rPr/>
              <a:t> </a:t>
            </a:r>
            <a:r>
              <a:rPr/>
              <a:t>choice</a:t>
            </a:r>
            <a:r>
              <a:rPr/>
              <a:t> </a:t>
            </a:r>
            <a:r>
              <a:rPr/>
              <a:t>for</a:t>
            </a:r>
            <a:r>
              <a:rPr/>
              <a:t> </a:t>
            </a:r>
            <a:r>
              <a:rPr/>
              <a:t>approximately</a:t>
            </a:r>
            <a:r>
              <a:rPr/>
              <a:t> </a:t>
            </a:r>
            <a:r>
              <a:rPr/>
              <a:t>normal</a:t>
            </a:r>
            <a:r>
              <a:rPr/>
              <a:t> </a:t>
            </a:r>
            <a:r>
              <a:rPr/>
              <a:t>distribution.</a:t>
            </a:r>
            <a:r>
              <a:rPr/>
              <a:t> </a:t>
            </a:r>
            <a:r>
              <a:rPr/>
              <a:t>The</a:t>
            </a:r>
            <a:r>
              <a:rPr/>
              <a:t> </a:t>
            </a:r>
            <a:r>
              <a:rPr/>
              <a:t>median</a:t>
            </a:r>
            <a:r>
              <a:rPr/>
              <a:t> </a:t>
            </a:r>
            <a:r>
              <a:rPr/>
              <a:t>is</a:t>
            </a:r>
            <a:r>
              <a:rPr/>
              <a:t> </a:t>
            </a:r>
            <a:r>
              <a:rPr/>
              <a:t>better</a:t>
            </a:r>
            <a:r>
              <a:rPr/>
              <a:t> </a:t>
            </a:r>
            <a:r>
              <a:rPr/>
              <a:t>for</a:t>
            </a:r>
            <a:r>
              <a:rPr/>
              <a:t> </a:t>
            </a:r>
            <a:r>
              <a:rPr/>
              <a:t>non-normal</a:t>
            </a:r>
            <a:r>
              <a:rPr/>
              <a:t> </a:t>
            </a:r>
            <a:r>
              <a:rPr/>
              <a:t>continuous</a:t>
            </a:r>
            <a:r>
              <a:rPr/>
              <a:t> </a:t>
            </a:r>
            <a:r>
              <a:rPr/>
              <a:t>variables</a:t>
            </a:r>
            <a:r>
              <a:rPr/>
              <a:t> </a:t>
            </a:r>
            <a:r>
              <a:rPr/>
              <a:t>and</a:t>
            </a:r>
            <a:r>
              <a:rPr/>
              <a:t> </a:t>
            </a:r>
            <a:r>
              <a:rPr/>
              <a:t>ordinal</a:t>
            </a:r>
            <a:r>
              <a:rPr/>
              <a:t> </a:t>
            </a:r>
            <a:r>
              <a:rPr/>
              <a:t>variables.</a:t>
            </a:r>
          </a:p>
        </p:txBody>
      </p:sp>
      <p:sp>
        <p:nvSpPr>
          <p:cNvPr id="4" name="Slide Number Placeholder 3"/>
          <p:cNvSpPr>
            <a:spLocks noGrp="1"/>
          </p:cNvSpPr>
          <p:nvPr>
            <p:ph type="sldNum" sz="quarter" idx="10"/>
          </p:nvPr>
        </p:nvSpPr>
        <p:spPr/>
        <p:txBody>
          <a:bodyPr/>
          <a:lstStyle/>
          <a:p>
            <a:fld id="{18BDFEC3-8487-43E8-A154-7C12CBC1FFF2}" type="slidenum">
              <a:rPr lang="en-US"/>
              <a:t>94</a:t>
            </a:fld>
            <a:endParaRPr lang="en-US"/>
          </a:p>
        </p:txBody>
      </p:sp>
    </p:spTree>
  </p:cSld>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A</a:t>
            </a:r>
            <a:r>
              <a:rPr/>
              <a:t> </a:t>
            </a:r>
            <a:r>
              <a:rPr/>
              <a:t>sample</a:t>
            </a:r>
            <a:r>
              <a:rPr/>
              <a:t> </a:t>
            </a:r>
            <a:r>
              <a:rPr/>
              <a:t>is</a:t>
            </a:r>
            <a:r>
              <a:rPr/>
              <a:t> </a:t>
            </a:r>
            <a:r>
              <a:rPr/>
              <a:t>a</a:t>
            </a:r>
            <a:r>
              <a:rPr/>
              <a:t> </a:t>
            </a:r>
            <a:r>
              <a:rPr/>
              <a:t>subet</a:t>
            </a:r>
            <a:r>
              <a:rPr/>
              <a:t> </a:t>
            </a:r>
            <a:r>
              <a:rPr/>
              <a:t>of</a:t>
            </a:r>
            <a:r>
              <a:rPr/>
              <a:t> </a:t>
            </a:r>
            <a:r>
              <a:rPr/>
              <a:t>a</a:t>
            </a:r>
            <a:r>
              <a:rPr/>
              <a:t> </a:t>
            </a:r>
            <a:r>
              <a:rPr/>
              <a:t>population.</a:t>
            </a:r>
            <a:r>
              <a:rPr/>
              <a:t> </a:t>
            </a:r>
            <a:r>
              <a:rPr/>
              <a:t>Usually</a:t>
            </a:r>
            <a:r>
              <a:rPr/>
              <a:t> </a:t>
            </a:r>
            <a:r>
              <a:rPr/>
              <a:t>it</a:t>
            </a:r>
            <a:r>
              <a:rPr/>
              <a:t> </a:t>
            </a:r>
            <a:r>
              <a:rPr/>
              <a:t>is</a:t>
            </a:r>
            <a:r>
              <a:rPr/>
              <a:t> </a:t>
            </a:r>
            <a:r>
              <a:rPr/>
              <a:t>of</a:t>
            </a:r>
            <a:r>
              <a:rPr/>
              <a:t> </a:t>
            </a:r>
            <a:r>
              <a:rPr/>
              <a:t>a</a:t>
            </a:r>
            <a:r>
              <a:rPr/>
              <a:t> </a:t>
            </a:r>
            <a:r>
              <a:rPr/>
              <a:t>much</a:t>
            </a:r>
            <a:r>
              <a:rPr/>
              <a:t> </a:t>
            </a:r>
            <a:r>
              <a:rPr/>
              <a:t>smaller</a:t>
            </a:r>
            <a:r>
              <a:rPr/>
              <a:t> </a:t>
            </a:r>
            <a:r>
              <a:rPr/>
              <a:t>size</a:t>
            </a:r>
            <a:r>
              <a:rPr/>
              <a:t> </a:t>
            </a:r>
            <a:r>
              <a:rPr/>
              <a:t>than</a:t>
            </a:r>
            <a:r>
              <a:rPr/>
              <a:t> </a:t>
            </a:r>
            <a:r>
              <a:rPr/>
              <a:t>the</a:t>
            </a:r>
            <a:r>
              <a:rPr/>
              <a:t> </a:t>
            </a:r>
            <a:r>
              <a:rPr/>
              <a:t>population.</a:t>
            </a:r>
            <a:r>
              <a:rPr/>
              <a:t> </a:t>
            </a:r>
            <a:r>
              <a:rPr/>
              <a:t>It</a:t>
            </a:r>
            <a:r>
              <a:rPr/>
              <a:t> </a:t>
            </a:r>
            <a:r>
              <a:rPr/>
              <a:t>has</a:t>
            </a:r>
            <a:r>
              <a:rPr/>
              <a:t> </a:t>
            </a:r>
            <a:r>
              <a:rPr/>
              <a:t>to</a:t>
            </a:r>
            <a:r>
              <a:rPr/>
              <a:t> </a:t>
            </a:r>
            <a:r>
              <a:rPr/>
              <a:t>be</a:t>
            </a:r>
            <a:r>
              <a:rPr/>
              <a:t> </a:t>
            </a:r>
            <a:r>
              <a:rPr/>
              <a:t>small</a:t>
            </a:r>
            <a:r>
              <a:rPr/>
              <a:t> </a:t>
            </a:r>
            <a:r>
              <a:rPr/>
              <a:t>enough</a:t>
            </a:r>
            <a:r>
              <a:rPr/>
              <a:t> </a:t>
            </a:r>
            <a:r>
              <a:rPr/>
              <a:t>to</a:t>
            </a:r>
            <a:r>
              <a:rPr/>
              <a:t> </a:t>
            </a:r>
            <a:r>
              <a:rPr/>
              <a:t>be</a:t>
            </a:r>
            <a:r>
              <a:rPr/>
              <a:t> </a:t>
            </a:r>
            <a:r>
              <a:rPr/>
              <a:t>manageable.</a:t>
            </a:r>
          </a:p>
          <a:p>
            <a:pPr lvl="0" marL="0" indent="0">
              <a:buNone/>
            </a:pPr>
          </a:p>
          <a:p>
            <a:pPr lvl="0" marL="0" indent="0">
              <a:buNone/>
            </a:pPr>
            <a:r>
              <a:rPr/>
              <a:t>A</a:t>
            </a:r>
            <a:r>
              <a:rPr/>
              <a:t> </a:t>
            </a:r>
            <a:r>
              <a:rPr/>
              <a:t>key</a:t>
            </a:r>
            <a:r>
              <a:rPr/>
              <a:t> </a:t>
            </a:r>
            <a:r>
              <a:rPr/>
              <a:t>question</a:t>
            </a:r>
            <a:r>
              <a:rPr/>
              <a:t> </a:t>
            </a:r>
            <a:r>
              <a:rPr/>
              <a:t>you</a:t>
            </a:r>
            <a:r>
              <a:rPr/>
              <a:t> </a:t>
            </a:r>
            <a:r>
              <a:rPr/>
              <a:t>should</a:t>
            </a:r>
            <a:r>
              <a:rPr/>
              <a:t> </a:t>
            </a:r>
            <a:r>
              <a:rPr/>
              <a:t>always</a:t>
            </a:r>
            <a:r>
              <a:rPr/>
              <a:t> </a:t>
            </a:r>
            <a:r>
              <a:rPr/>
              <a:t>is</a:t>
            </a:r>
            <a:r>
              <a:rPr/>
              <a:t> </a:t>
            </a:r>
            <a:r>
              <a:rPr/>
              <a:t>whether</a:t>
            </a:r>
            <a:r>
              <a:rPr/>
              <a:t> </a:t>
            </a:r>
            <a:r>
              <a:rPr/>
              <a:t>your</a:t>
            </a:r>
            <a:r>
              <a:rPr/>
              <a:t> </a:t>
            </a:r>
            <a:r>
              <a:rPr/>
              <a:t>sample</a:t>
            </a:r>
            <a:r>
              <a:rPr/>
              <a:t> </a:t>
            </a:r>
            <a:r>
              <a:rPr/>
              <a:t>is</a:t>
            </a:r>
            <a:r>
              <a:rPr/>
              <a:t> </a:t>
            </a:r>
            <a:r>
              <a:rPr/>
              <a:t>representative</a:t>
            </a:r>
            <a:r>
              <a:rPr/>
              <a:t> </a:t>
            </a:r>
            <a:r>
              <a:rPr/>
              <a:t>of</a:t>
            </a:r>
            <a:r>
              <a:rPr/>
              <a:t> </a:t>
            </a:r>
            <a:r>
              <a:rPr/>
              <a:t>your</a:t>
            </a:r>
            <a:r>
              <a:rPr/>
              <a:t> </a:t>
            </a:r>
            <a:r>
              <a:rPr/>
              <a:t>population.</a:t>
            </a:r>
          </a:p>
          <a:p>
            <a:pPr lvl="0" marL="0" indent="0">
              <a:buNone/>
            </a:pPr>
          </a:p>
          <a:p>
            <a:pPr lvl="0" marL="0" indent="0">
              <a:buNone/>
            </a:pPr>
            <a:r>
              <a:rPr/>
              <a:t>The</a:t>
            </a:r>
            <a:r>
              <a:rPr/>
              <a:t> </a:t>
            </a:r>
            <a:r>
              <a:rPr/>
              <a:t>primary</a:t>
            </a:r>
            <a:r>
              <a:rPr/>
              <a:t> </a:t>
            </a:r>
            <a:r>
              <a:rPr/>
              <a:t>goal</a:t>
            </a:r>
            <a:r>
              <a:rPr/>
              <a:t> </a:t>
            </a:r>
            <a:r>
              <a:rPr/>
              <a:t>of</a:t>
            </a:r>
            <a:r>
              <a:rPr/>
              <a:t> </a:t>
            </a:r>
            <a:r>
              <a:rPr/>
              <a:t>much</a:t>
            </a:r>
            <a:r>
              <a:rPr/>
              <a:t> </a:t>
            </a:r>
            <a:r>
              <a:rPr/>
              <a:t>research</a:t>
            </a:r>
            <a:r>
              <a:rPr/>
              <a:t> </a:t>
            </a:r>
            <a:r>
              <a:rPr/>
              <a:t>is</a:t>
            </a:r>
            <a:r>
              <a:rPr/>
              <a:t> </a:t>
            </a:r>
            <a:r>
              <a:rPr/>
              <a:t>to</a:t>
            </a:r>
            <a:r>
              <a:rPr/>
              <a:t> </a:t>
            </a:r>
            <a:r>
              <a:rPr/>
              <a:t>use</a:t>
            </a:r>
            <a:r>
              <a:rPr/>
              <a:t> </a:t>
            </a:r>
            <a:r>
              <a:rPr/>
              <a:t>information</a:t>
            </a:r>
            <a:r>
              <a:rPr/>
              <a:t> </a:t>
            </a:r>
            <a:r>
              <a:rPr/>
              <a:t>collected</a:t>
            </a:r>
            <a:r>
              <a:rPr/>
              <a:t> </a:t>
            </a:r>
            <a:r>
              <a:rPr/>
              <a:t>from</a:t>
            </a:r>
            <a:r>
              <a:rPr/>
              <a:t> </a:t>
            </a:r>
            <a:r>
              <a:rPr/>
              <a:t>a</a:t>
            </a:r>
            <a:r>
              <a:rPr/>
              <a:t> </a:t>
            </a:r>
            <a:r>
              <a:rPr/>
              <a:t>sample</a:t>
            </a:r>
            <a:r>
              <a:rPr/>
              <a:t> </a:t>
            </a:r>
            <a:r>
              <a:rPr/>
              <a:t>to</a:t>
            </a:r>
            <a:r>
              <a:rPr/>
              <a:t> </a:t>
            </a:r>
            <a:r>
              <a:rPr/>
              <a:t>try</a:t>
            </a:r>
            <a:r>
              <a:rPr/>
              <a:t> </a:t>
            </a:r>
            <a:r>
              <a:rPr/>
              <a:t>to</a:t>
            </a:r>
            <a:r>
              <a:rPr/>
              <a:t> </a:t>
            </a:r>
            <a:r>
              <a:rPr/>
              <a:t>characterize</a:t>
            </a:r>
            <a:r>
              <a:rPr/>
              <a:t> </a:t>
            </a:r>
            <a:r>
              <a:rPr/>
              <a:t>a</a:t>
            </a:r>
            <a:r>
              <a:rPr/>
              <a:t> </a:t>
            </a:r>
            <a:r>
              <a:rPr/>
              <a:t>certain</a:t>
            </a:r>
            <a:r>
              <a:rPr/>
              <a:t> </a:t>
            </a:r>
            <a:r>
              <a:rPr/>
              <a:t>population.</a:t>
            </a:r>
            <a:r>
              <a:rPr/>
              <a:t> </a:t>
            </a:r>
            <a:r>
              <a:rPr/>
              <a:t>As</a:t>
            </a:r>
            <a:r>
              <a:rPr/>
              <a:t> </a:t>
            </a:r>
            <a:r>
              <a:rPr/>
              <a:t>such,</a:t>
            </a:r>
            <a:r>
              <a:rPr/>
              <a:t> </a:t>
            </a:r>
            <a:r>
              <a:rPr/>
              <a:t>you</a:t>
            </a:r>
            <a:r>
              <a:rPr/>
              <a:t> </a:t>
            </a:r>
            <a:r>
              <a:rPr/>
              <a:t>should</a:t>
            </a:r>
            <a:r>
              <a:rPr/>
              <a:t> </a:t>
            </a:r>
            <a:r>
              <a:rPr/>
              <a:t>pay</a:t>
            </a:r>
            <a:r>
              <a:rPr/>
              <a:t> </a:t>
            </a:r>
            <a:r>
              <a:rPr/>
              <a:t>a</a:t>
            </a:r>
            <a:r>
              <a:rPr/>
              <a:t> </a:t>
            </a:r>
            <a:r>
              <a:rPr/>
              <a:t>lot</a:t>
            </a:r>
            <a:r>
              <a:rPr/>
              <a:t> </a:t>
            </a:r>
            <a:r>
              <a:rPr/>
              <a:t>of</a:t>
            </a:r>
            <a:r>
              <a:rPr/>
              <a:t> </a:t>
            </a:r>
            <a:r>
              <a:rPr/>
              <a:t>attention</a:t>
            </a:r>
            <a:r>
              <a:rPr/>
              <a:t> </a:t>
            </a:r>
            <a:r>
              <a:rPr/>
              <a:t>to</a:t>
            </a:r>
            <a:r>
              <a:rPr/>
              <a:t> </a:t>
            </a:r>
            <a:r>
              <a:rPr/>
              <a:t>how</a:t>
            </a:r>
            <a:r>
              <a:rPr/>
              <a:t> </a:t>
            </a:r>
            <a:r>
              <a:rPr/>
              <a:t>representative</a:t>
            </a:r>
            <a:r>
              <a:rPr/>
              <a:t> </a:t>
            </a:r>
            <a:r>
              <a:rPr/>
              <a:t>the</a:t>
            </a:r>
            <a:r>
              <a:rPr/>
              <a:t> </a:t>
            </a:r>
            <a:r>
              <a:rPr/>
              <a:t>sample</a:t>
            </a:r>
            <a:r>
              <a:rPr/>
              <a:t> </a:t>
            </a:r>
            <a:r>
              <a:rPr/>
              <a:t>is</a:t>
            </a:r>
            <a:r>
              <a:rPr/>
              <a:t> </a:t>
            </a:r>
            <a:r>
              <a:rPr/>
              <a:t>of</a:t>
            </a:r>
            <a:r>
              <a:rPr/>
              <a:t> </a:t>
            </a:r>
            <a:r>
              <a:rPr/>
              <a:t>the</a:t>
            </a:r>
            <a:r>
              <a:rPr/>
              <a:t> </a:t>
            </a:r>
            <a:r>
              <a:rPr/>
              <a:t>population.</a:t>
            </a:r>
          </a:p>
          <a:p>
            <a:pPr lvl="0" marL="0" indent="0">
              <a:buNone/>
            </a:pPr>
          </a:p>
          <a:p>
            <a:pPr lvl="0" marL="0" indent="0">
              <a:buNone/>
            </a:pPr>
            <a:r>
              <a:rPr/>
              <a:t>If</a:t>
            </a:r>
            <a:r>
              <a:rPr/>
              <a:t> </a:t>
            </a:r>
            <a:r>
              <a:rPr/>
              <a:t>there</a:t>
            </a:r>
            <a:r>
              <a:rPr/>
              <a:t> </a:t>
            </a:r>
            <a:r>
              <a:rPr/>
              <a:t>are</a:t>
            </a:r>
            <a:r>
              <a:rPr/>
              <a:t> </a:t>
            </a:r>
            <a:r>
              <a:rPr/>
              <a:t>problems,</a:t>
            </a:r>
            <a:r>
              <a:rPr/>
              <a:t> </a:t>
            </a:r>
            <a:r>
              <a:rPr/>
              <a:t>with</a:t>
            </a:r>
            <a:r>
              <a:rPr/>
              <a:t> </a:t>
            </a:r>
            <a:r>
              <a:rPr/>
              <a:t>representativeness,</a:t>
            </a:r>
            <a:r>
              <a:rPr/>
              <a:t> </a:t>
            </a:r>
            <a:r>
              <a:rPr/>
              <a:t>consider</a:t>
            </a:r>
            <a:r>
              <a:rPr/>
              <a:t> </a:t>
            </a:r>
            <a:r>
              <a:rPr/>
              <a:t>redefining</a:t>
            </a:r>
            <a:r>
              <a:rPr/>
              <a:t> </a:t>
            </a:r>
            <a:r>
              <a:rPr/>
              <a:t>your</a:t>
            </a:r>
            <a:r>
              <a:rPr/>
              <a:t> </a:t>
            </a:r>
            <a:r>
              <a:rPr/>
              <a:t>population</a:t>
            </a:r>
            <a:r>
              <a:rPr/>
              <a:t> </a:t>
            </a:r>
            <a:r>
              <a:rPr/>
              <a:t>a</a:t>
            </a:r>
            <a:r>
              <a:rPr/>
              <a:t> </a:t>
            </a:r>
            <a:r>
              <a:rPr/>
              <a:t>bit</a:t>
            </a:r>
            <a:r>
              <a:rPr/>
              <a:t> </a:t>
            </a:r>
            <a:r>
              <a:rPr/>
              <a:t>more</a:t>
            </a:r>
            <a:r>
              <a:rPr/>
              <a:t> </a:t>
            </a:r>
            <a:r>
              <a:rPr/>
              <a:t>narrowly.</a:t>
            </a:r>
            <a:r>
              <a:rPr/>
              <a:t> </a:t>
            </a:r>
            <a:r>
              <a:rPr/>
              <a:t>For</a:t>
            </a:r>
            <a:r>
              <a:rPr/>
              <a:t> </a:t>
            </a:r>
            <a:r>
              <a:rPr/>
              <a:t>example,</a:t>
            </a:r>
            <a:r>
              <a:rPr/>
              <a:t> </a:t>
            </a:r>
            <a:r>
              <a:rPr/>
              <a:t>a</a:t>
            </a:r>
            <a:r>
              <a:rPr/>
              <a:t> </a:t>
            </a:r>
            <a:r>
              <a:rPr/>
              <a:t>sample</a:t>
            </a:r>
            <a:r>
              <a:rPr/>
              <a:t> </a:t>
            </a:r>
            <a:r>
              <a:rPr/>
              <a:t>of</a:t>
            </a:r>
            <a:r>
              <a:rPr/>
              <a:t> </a:t>
            </a:r>
            <a:r>
              <a:rPr/>
              <a:t>85</a:t>
            </a:r>
            <a:r>
              <a:rPr/>
              <a:t> </a:t>
            </a:r>
            <a:r>
              <a:rPr/>
              <a:t>smokers</a:t>
            </a:r>
            <a:r>
              <a:rPr/>
              <a:t> </a:t>
            </a:r>
            <a:r>
              <a:rPr/>
              <a:t>between</a:t>
            </a:r>
            <a:r>
              <a:rPr/>
              <a:t> </a:t>
            </a:r>
            <a:r>
              <a:rPr/>
              <a:t>the</a:t>
            </a:r>
            <a:r>
              <a:rPr/>
              <a:t> </a:t>
            </a:r>
            <a:r>
              <a:rPr/>
              <a:t>ages</a:t>
            </a:r>
            <a:r>
              <a:rPr/>
              <a:t> </a:t>
            </a:r>
            <a:r>
              <a:rPr/>
              <a:t>of</a:t>
            </a:r>
            <a:r>
              <a:rPr/>
              <a:t> </a:t>
            </a:r>
            <a:r>
              <a:rPr/>
              <a:t>13</a:t>
            </a:r>
            <a:r>
              <a:rPr/>
              <a:t> </a:t>
            </a:r>
            <a:r>
              <a:rPr/>
              <a:t>and</a:t>
            </a:r>
            <a:r>
              <a:rPr/>
              <a:t> </a:t>
            </a:r>
            <a:r>
              <a:rPr/>
              <a:t>18</a:t>
            </a:r>
            <a:r>
              <a:rPr/>
              <a:t> </a:t>
            </a:r>
            <a:r>
              <a:rPr/>
              <a:t>in</a:t>
            </a:r>
            <a:r>
              <a:rPr/>
              <a:t> </a:t>
            </a:r>
            <a:r>
              <a:rPr/>
              <a:t>Rochester,</a:t>
            </a:r>
            <a:r>
              <a:rPr/>
              <a:t> </a:t>
            </a:r>
            <a:r>
              <a:rPr/>
              <a:t>Minnesota</a:t>
            </a:r>
            <a:r>
              <a:rPr/>
              <a:t> </a:t>
            </a:r>
            <a:r>
              <a:rPr/>
              <a:t>who</a:t>
            </a:r>
            <a:r>
              <a:rPr/>
              <a:t> </a:t>
            </a:r>
            <a:r>
              <a:rPr/>
              <a:t>respond</a:t>
            </a:r>
            <a:r>
              <a:rPr/>
              <a:t> </a:t>
            </a:r>
            <a:r>
              <a:rPr/>
              <a:t>to</a:t>
            </a:r>
            <a:r>
              <a:rPr/>
              <a:t> </a:t>
            </a:r>
            <a:r>
              <a:rPr/>
              <a:t>an</a:t>
            </a:r>
            <a:r>
              <a:rPr/>
              <a:t> </a:t>
            </a:r>
            <a:r>
              <a:rPr/>
              <a:t>advertisement</a:t>
            </a:r>
            <a:r>
              <a:rPr/>
              <a:t> </a:t>
            </a:r>
            <a:r>
              <a:rPr/>
              <a:t>about</a:t>
            </a:r>
            <a:r>
              <a:rPr/>
              <a:t> </a:t>
            </a:r>
            <a:r>
              <a:rPr/>
              <a:t>participation</a:t>
            </a:r>
            <a:r>
              <a:rPr/>
              <a:t> </a:t>
            </a:r>
            <a:r>
              <a:rPr/>
              <a:t>in</a:t>
            </a:r>
            <a:r>
              <a:rPr/>
              <a:t> </a:t>
            </a:r>
            <a:r>
              <a:rPr/>
              <a:t>a</a:t>
            </a:r>
            <a:r>
              <a:rPr/>
              <a:t> </a:t>
            </a:r>
            <a:r>
              <a:rPr/>
              <a:t>smoking</a:t>
            </a:r>
            <a:r>
              <a:rPr/>
              <a:t> </a:t>
            </a:r>
            <a:r>
              <a:rPr/>
              <a:t>cessation</a:t>
            </a:r>
            <a:r>
              <a:rPr/>
              <a:t> </a:t>
            </a:r>
            <a:r>
              <a:rPr/>
              <a:t>program</a:t>
            </a:r>
            <a:r>
              <a:rPr/>
              <a:t> </a:t>
            </a:r>
            <a:r>
              <a:rPr/>
              <a:t>might</a:t>
            </a:r>
            <a:r>
              <a:rPr/>
              <a:t> </a:t>
            </a:r>
            <a:r>
              <a:rPr/>
              <a:t>not</a:t>
            </a:r>
            <a:r>
              <a:rPr/>
              <a:t> </a:t>
            </a:r>
            <a:r>
              <a:rPr/>
              <a:t>be</a:t>
            </a:r>
            <a:r>
              <a:rPr/>
              <a:t> </a:t>
            </a:r>
            <a:r>
              <a:rPr/>
              <a:t>considered</a:t>
            </a:r>
            <a:r>
              <a:rPr/>
              <a:t> </a:t>
            </a:r>
            <a:r>
              <a:rPr/>
              <a:t>representative</a:t>
            </a:r>
            <a:r>
              <a:rPr/>
              <a:t> </a:t>
            </a:r>
            <a:r>
              <a:rPr/>
              <a:t>of</a:t>
            </a:r>
            <a:r>
              <a:rPr/>
              <a:t> </a:t>
            </a:r>
            <a:r>
              <a:rPr/>
              <a:t>the</a:t>
            </a:r>
            <a:r>
              <a:rPr/>
              <a:t> </a:t>
            </a:r>
            <a:r>
              <a:rPr/>
              <a:t>population</a:t>
            </a:r>
            <a:r>
              <a:rPr/>
              <a:t> </a:t>
            </a:r>
            <a:r>
              <a:rPr/>
              <a:t>of</a:t>
            </a:r>
            <a:r>
              <a:rPr/>
              <a:t> </a:t>
            </a:r>
            <a:r>
              <a:rPr/>
              <a:t>all</a:t>
            </a:r>
            <a:r>
              <a:rPr/>
              <a:t> </a:t>
            </a:r>
            <a:r>
              <a:rPr/>
              <a:t>teenage</a:t>
            </a:r>
            <a:r>
              <a:rPr/>
              <a:t> </a:t>
            </a:r>
            <a:r>
              <a:rPr/>
              <a:t>smokers,</a:t>
            </a:r>
            <a:r>
              <a:rPr/>
              <a:t> </a:t>
            </a:r>
            <a:r>
              <a:rPr/>
              <a:t>because</a:t>
            </a:r>
            <a:r>
              <a:rPr/>
              <a:t> </a:t>
            </a:r>
            <a:r>
              <a:rPr/>
              <a:t>the</a:t>
            </a:r>
            <a:r>
              <a:rPr/>
              <a:t> </a:t>
            </a:r>
            <a:r>
              <a:rPr/>
              <a:t>participants</a:t>
            </a:r>
            <a:r>
              <a:rPr/>
              <a:t> </a:t>
            </a:r>
            <a:r>
              <a:rPr/>
              <a:t>selected</a:t>
            </a:r>
            <a:r>
              <a:rPr/>
              <a:t> </a:t>
            </a:r>
            <a:r>
              <a:rPr/>
              <a:t>themselves.</a:t>
            </a:r>
            <a:r>
              <a:rPr/>
              <a:t> </a:t>
            </a:r>
            <a:r>
              <a:rPr/>
              <a:t>The</a:t>
            </a:r>
            <a:r>
              <a:rPr/>
              <a:t> </a:t>
            </a:r>
            <a:r>
              <a:rPr/>
              <a:t>sample</a:t>
            </a:r>
            <a:r>
              <a:rPr/>
              <a:t> </a:t>
            </a:r>
            <a:r>
              <a:rPr/>
              <a:t>might</a:t>
            </a:r>
            <a:r>
              <a:rPr/>
              <a:t> </a:t>
            </a:r>
            <a:r>
              <a:rPr/>
              <a:t>be</a:t>
            </a:r>
            <a:r>
              <a:rPr/>
              <a:t> </a:t>
            </a:r>
            <a:r>
              <a:rPr/>
              <a:t>more</a:t>
            </a:r>
            <a:r>
              <a:rPr/>
              <a:t> </a:t>
            </a:r>
            <a:r>
              <a:rPr/>
              <a:t>representative</a:t>
            </a:r>
            <a:r>
              <a:rPr/>
              <a:t> </a:t>
            </a:r>
            <a:r>
              <a:rPr/>
              <a:t>if</a:t>
            </a:r>
            <a:r>
              <a:rPr/>
              <a:t> </a:t>
            </a:r>
            <a:r>
              <a:rPr/>
              <a:t>we</a:t>
            </a:r>
            <a:r>
              <a:rPr/>
              <a:t> </a:t>
            </a:r>
            <a:r>
              <a:rPr/>
              <a:t>restrict</a:t>
            </a:r>
            <a:r>
              <a:rPr/>
              <a:t> </a:t>
            </a:r>
            <a:r>
              <a:rPr/>
              <a:t>our</a:t>
            </a:r>
            <a:r>
              <a:rPr/>
              <a:t> </a:t>
            </a:r>
            <a:r>
              <a:rPr/>
              <a:t>population</a:t>
            </a:r>
            <a:r>
              <a:rPr/>
              <a:t> </a:t>
            </a:r>
            <a:r>
              <a:rPr/>
              <a:t>to</a:t>
            </a:r>
            <a:r>
              <a:rPr/>
              <a:t> </a:t>
            </a:r>
            <a:r>
              <a:rPr/>
              <a:t>those</a:t>
            </a:r>
            <a:r>
              <a:rPr/>
              <a:t> </a:t>
            </a:r>
            <a:r>
              <a:rPr/>
              <a:t>teenage</a:t>
            </a:r>
            <a:r>
              <a:rPr/>
              <a:t> </a:t>
            </a:r>
            <a:r>
              <a:rPr/>
              <a:t>smokers</a:t>
            </a:r>
            <a:r>
              <a:rPr/>
              <a:t> </a:t>
            </a:r>
            <a:r>
              <a:rPr/>
              <a:t>who</a:t>
            </a:r>
            <a:r>
              <a:rPr/>
              <a:t> </a:t>
            </a:r>
            <a:r>
              <a:rPr/>
              <a:t>want</a:t>
            </a:r>
            <a:r>
              <a:rPr/>
              <a:t> </a:t>
            </a:r>
            <a:r>
              <a:rPr/>
              <a:t>to</a:t>
            </a:r>
            <a:r>
              <a:rPr/>
              <a:t> </a:t>
            </a:r>
            <a:r>
              <a:rPr/>
              <a:t>quit.</a:t>
            </a:r>
          </a:p>
        </p:txBody>
      </p:sp>
      <p:sp>
        <p:nvSpPr>
          <p:cNvPr id="4" name="Slide Number Placeholder 3"/>
          <p:cNvSpPr>
            <a:spLocks noGrp="1"/>
          </p:cNvSpPr>
          <p:nvPr>
            <p:ph type="sldNum" sz="quarter" idx="10"/>
          </p:nvPr>
        </p:nvSpPr>
        <p:spPr/>
        <p:txBody>
          <a:bodyPr/>
          <a:lstStyle/>
          <a:p>
            <a:fld id="{18BDFEC3-8487-43E8-A154-7C12CBC1FFF2}" type="slidenum">
              <a:rPr lang="en-US"/>
              <a:t>6</a:t>
            </a:fld>
            <a:endParaRPr lang="en-US"/>
          </a:p>
        </p:txBody>
      </p:sp>
    </p:spTree>
  </p:cSld>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The</a:t>
            </a:r>
            <a:r>
              <a:rPr/>
              <a:t> </a:t>
            </a:r>
            <a:r>
              <a:rPr/>
              <a:t>standard</a:t>
            </a:r>
            <a:r>
              <a:rPr/>
              <a:t> </a:t>
            </a:r>
            <a:r>
              <a:rPr/>
              <a:t>deviation</a:t>
            </a:r>
            <a:r>
              <a:rPr/>
              <a:t> </a:t>
            </a:r>
            <a:r>
              <a:rPr/>
              <a:t>is</a:t>
            </a:r>
            <a:r>
              <a:rPr/>
              <a:t> </a:t>
            </a:r>
            <a:r>
              <a:rPr/>
              <a:t>considered</a:t>
            </a:r>
            <a:r>
              <a:rPr/>
              <a:t> </a:t>
            </a:r>
            <a:r>
              <a:rPr/>
              <a:t>a</a:t>
            </a:r>
            <a:r>
              <a:rPr/>
              <a:t> </a:t>
            </a:r>
            <a:r>
              <a:rPr/>
              <a:t>poor</a:t>
            </a:r>
            <a:r>
              <a:rPr/>
              <a:t> </a:t>
            </a:r>
            <a:r>
              <a:rPr/>
              <a:t>measure</a:t>
            </a:r>
            <a:r>
              <a:rPr/>
              <a:t> </a:t>
            </a:r>
            <a:r>
              <a:rPr/>
              <a:t>of</a:t>
            </a:r>
            <a:r>
              <a:rPr/>
              <a:t> </a:t>
            </a:r>
            <a:r>
              <a:rPr/>
              <a:t>variability</a:t>
            </a:r>
            <a:r>
              <a:rPr/>
              <a:t> </a:t>
            </a:r>
            <a:r>
              <a:rPr/>
              <a:t>for</a:t>
            </a:r>
            <a:r>
              <a:rPr/>
              <a:t> </a:t>
            </a:r>
            <a:r>
              <a:rPr/>
              <a:t>a</a:t>
            </a:r>
            <a:r>
              <a:rPr/>
              <a:t> </a:t>
            </a:r>
            <a:r>
              <a:rPr/>
              <a:t>non-normal</a:t>
            </a:r>
            <a:r>
              <a:rPr/>
              <a:t> </a:t>
            </a:r>
            <a:r>
              <a:rPr/>
              <a:t>population.</a:t>
            </a:r>
            <a:r>
              <a:rPr/>
              <a:t> </a:t>
            </a:r>
            <a:r>
              <a:rPr/>
              <a:t>The</a:t>
            </a:r>
            <a:r>
              <a:rPr/>
              <a:t> </a:t>
            </a:r>
            <a:r>
              <a:rPr/>
              <a:t>interquartile</a:t>
            </a:r>
            <a:r>
              <a:rPr/>
              <a:t> </a:t>
            </a:r>
            <a:r>
              <a:rPr/>
              <a:t>is</a:t>
            </a:r>
            <a:r>
              <a:rPr/>
              <a:t> </a:t>
            </a:r>
            <a:r>
              <a:rPr/>
              <a:t>the</a:t>
            </a:r>
            <a:r>
              <a:rPr/>
              <a:t> </a:t>
            </a:r>
            <a:r>
              <a:rPr/>
              <a:t>difference</a:t>
            </a:r>
            <a:r>
              <a:rPr/>
              <a:t> </a:t>
            </a:r>
            <a:r>
              <a:rPr/>
              <a:t>between</a:t>
            </a:r>
            <a:r>
              <a:rPr/>
              <a:t> </a:t>
            </a:r>
            <a:r>
              <a:rPr/>
              <a:t>the</a:t>
            </a:r>
            <a:r>
              <a:rPr/>
              <a:t> </a:t>
            </a:r>
            <a:r>
              <a:rPr/>
              <a:t>75th</a:t>
            </a:r>
            <a:r>
              <a:rPr/>
              <a:t> </a:t>
            </a:r>
            <a:r>
              <a:rPr/>
              <a:t>percentile</a:t>
            </a:r>
            <a:r>
              <a:rPr/>
              <a:t> </a:t>
            </a:r>
            <a:r>
              <a:rPr/>
              <a:t>and</a:t>
            </a:r>
            <a:r>
              <a:rPr/>
              <a:t> </a:t>
            </a:r>
            <a:r>
              <a:rPr/>
              <a:t>the</a:t>
            </a:r>
            <a:r>
              <a:rPr/>
              <a:t> </a:t>
            </a:r>
            <a:r>
              <a:rPr/>
              <a:t>25th</a:t>
            </a:r>
            <a:r>
              <a:rPr/>
              <a:t> </a:t>
            </a:r>
            <a:r>
              <a:rPr/>
              <a:t>percentile.</a:t>
            </a:r>
            <a:r>
              <a:rPr/>
              <a:t> </a:t>
            </a:r>
            <a:r>
              <a:rPr/>
              <a:t>Define</a:t>
            </a:r>
            <a:r>
              <a:rPr/>
              <a:t> </a:t>
            </a:r>
            <a:r>
              <a:rPr/>
              <a:t>the</a:t>
            </a:r>
            <a:r>
              <a:rPr/>
              <a:t> </a:t>
            </a:r>
            <a:r>
              <a:rPr/>
              <a:t>25th</a:t>
            </a:r>
            <a:r>
              <a:rPr/>
              <a:t> </a:t>
            </a:r>
            <a:r>
              <a:rPr/>
              <a:t>percentile</a:t>
            </a:r>
            <a:r>
              <a:rPr/>
              <a:t> </a:t>
            </a:r>
            <a:r>
              <a:rPr/>
              <a:t>as</a:t>
            </a:r>
            <a:r>
              <a:rPr/>
              <a:t> </a:t>
            </a:r>
            <a:r>
              <a:rPr/>
              <a:t>the</a:t>
            </a:r>
            <a:r>
              <a:rPr/>
              <a:t> </a:t>
            </a:r>
            <a:r>
              <a:rPr/>
              <a:t>value</a:t>
            </a:r>
            <a:r>
              <a:rPr/>
              <a:t> </a:t>
            </a:r>
            <a:r>
              <a:rPr/>
              <a:t>so</a:t>
            </a:r>
            <a:r>
              <a:rPr/>
              <a:t> </a:t>
            </a:r>
            <a:r>
              <a:rPr/>
              <a:t>that</a:t>
            </a:r>
            <a:r>
              <a:rPr/>
              <a:t> </a:t>
            </a:r>
            <a:r>
              <a:rPr/>
              <a:t>approximately</a:t>
            </a:r>
            <a:r>
              <a:rPr/>
              <a:t> </a:t>
            </a:r>
            <a:r>
              <a:rPr/>
              <a:t>25%</a:t>
            </a:r>
            <a:r>
              <a:rPr/>
              <a:t> </a:t>
            </a:r>
            <a:r>
              <a:rPr/>
              <a:t>of</a:t>
            </a:r>
            <a:r>
              <a:rPr/>
              <a:t> </a:t>
            </a:r>
            <a:r>
              <a:rPr/>
              <a:t>the</a:t>
            </a:r>
            <a:r>
              <a:rPr/>
              <a:t> </a:t>
            </a:r>
            <a:r>
              <a:rPr/>
              <a:t>values</a:t>
            </a:r>
            <a:r>
              <a:rPr/>
              <a:t> </a:t>
            </a:r>
            <a:r>
              <a:rPr/>
              <a:t>are</a:t>
            </a:r>
            <a:r>
              <a:rPr/>
              <a:t> </a:t>
            </a:r>
            <a:r>
              <a:rPr/>
              <a:t>smaller</a:t>
            </a:r>
            <a:r>
              <a:rPr/>
              <a:t> </a:t>
            </a:r>
            <a:r>
              <a:rPr/>
              <a:t>and</a:t>
            </a:r>
            <a:r>
              <a:rPr/>
              <a:t> </a:t>
            </a:r>
            <a:r>
              <a:rPr/>
              <a:t>75%</a:t>
            </a:r>
            <a:r>
              <a:rPr/>
              <a:t> </a:t>
            </a:r>
            <a:r>
              <a:rPr/>
              <a:t>are</a:t>
            </a:r>
            <a:r>
              <a:rPr/>
              <a:t> </a:t>
            </a:r>
            <a:r>
              <a:rPr/>
              <a:t>larger.</a:t>
            </a:r>
          </a:p>
        </p:txBody>
      </p:sp>
      <p:sp>
        <p:nvSpPr>
          <p:cNvPr id="4" name="Slide Number Placeholder 3"/>
          <p:cNvSpPr>
            <a:spLocks noGrp="1"/>
          </p:cNvSpPr>
          <p:nvPr>
            <p:ph type="sldNum" sz="quarter" idx="10"/>
          </p:nvPr>
        </p:nvSpPr>
        <p:spPr/>
        <p:txBody>
          <a:bodyPr/>
          <a:lstStyle/>
          <a:p>
            <a:fld id="{18BDFEC3-8487-43E8-A154-7C12CBC1FFF2}" type="slidenum">
              <a:rPr lang="en-US"/>
              <a:t>95</a:t>
            </a:fld>
            <a:endParaRPr lang="en-US"/>
          </a:p>
        </p:txBody>
      </p:sp>
    </p:spTree>
  </p:cSld>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A</a:t>
            </a:r>
            <a:r>
              <a:rPr/>
              <a:t> </a:t>
            </a:r>
            <a:r>
              <a:rPr/>
              <a:t>correlation</a:t>
            </a:r>
            <a:r>
              <a:rPr/>
              <a:t> </a:t>
            </a:r>
            <a:r>
              <a:rPr/>
              <a:t>is</a:t>
            </a:r>
            <a:r>
              <a:rPr/>
              <a:t> </a:t>
            </a:r>
            <a:r>
              <a:rPr/>
              <a:t>a</a:t>
            </a:r>
            <a:r>
              <a:rPr/>
              <a:t> </a:t>
            </a:r>
            <a:r>
              <a:rPr/>
              <a:t>value</a:t>
            </a:r>
            <a:r>
              <a:rPr/>
              <a:t> </a:t>
            </a:r>
            <a:r>
              <a:rPr/>
              <a:t>between</a:t>
            </a:r>
            <a:r>
              <a:rPr/>
              <a:t> </a:t>
            </a:r>
            <a:r>
              <a:rPr/>
              <a:t>-1</a:t>
            </a:r>
            <a:r>
              <a:rPr/>
              <a:t> </a:t>
            </a:r>
            <a:r>
              <a:rPr/>
              <a:t>and</a:t>
            </a:r>
            <a:r>
              <a:rPr/>
              <a:t> </a:t>
            </a:r>
            <a:r>
              <a:rPr/>
              <a:t>+1.</a:t>
            </a:r>
            <a:r>
              <a:rPr/>
              <a:t> </a:t>
            </a:r>
            <a:r>
              <a:rPr/>
              <a:t>There</a:t>
            </a:r>
            <a:r>
              <a:rPr/>
              <a:t> </a:t>
            </a:r>
            <a:r>
              <a:rPr/>
              <a:t>are</a:t>
            </a:r>
            <a:r>
              <a:rPr/>
              <a:t> </a:t>
            </a:r>
            <a:r>
              <a:rPr/>
              <a:t>two</a:t>
            </a:r>
            <a:r>
              <a:rPr/>
              <a:t> </a:t>
            </a:r>
            <a:r>
              <a:rPr/>
              <a:t>versions.</a:t>
            </a:r>
            <a:r>
              <a:rPr/>
              <a:t> </a:t>
            </a:r>
            <a:r>
              <a:rPr/>
              <a:t>Use</a:t>
            </a:r>
            <a:r>
              <a:rPr/>
              <a:t> </a:t>
            </a:r>
            <a:r>
              <a:rPr/>
              <a:t>Spearman</a:t>
            </a:r>
            <a:r>
              <a:rPr/>
              <a:t> </a:t>
            </a:r>
            <a:r>
              <a:rPr/>
              <a:t>for</a:t>
            </a:r>
            <a:r>
              <a:rPr/>
              <a:t> </a:t>
            </a:r>
            <a:r>
              <a:rPr/>
              <a:t>non-normal</a:t>
            </a:r>
            <a:r>
              <a:rPr/>
              <a:t> </a:t>
            </a:r>
            <a:r>
              <a:rPr/>
              <a:t>or</a:t>
            </a:r>
            <a:r>
              <a:rPr/>
              <a:t> </a:t>
            </a:r>
            <a:r>
              <a:rPr/>
              <a:t>ordinal</a:t>
            </a:r>
            <a:r>
              <a:rPr/>
              <a:t> </a:t>
            </a:r>
            <a:r>
              <a:rPr/>
              <a:t>variables.</a:t>
            </a:r>
          </a:p>
          <a:p>
            <a:pPr lvl="0" marL="0" indent="0">
              <a:buNone/>
            </a:pPr>
          </a:p>
          <a:p>
            <a:pPr lvl="0" marL="0" indent="0">
              <a:buNone/>
            </a:pPr>
            <a:r>
              <a:rPr/>
              <a:t>Cross-tabulation</a:t>
            </a:r>
            <a:r>
              <a:rPr/>
              <a:t> </a:t>
            </a:r>
            <a:r>
              <a:rPr/>
              <a:t>is</a:t>
            </a:r>
            <a:r>
              <a:rPr/>
              <a:t> </a:t>
            </a:r>
            <a:r>
              <a:rPr/>
              <a:t>best</a:t>
            </a:r>
            <a:r>
              <a:rPr/>
              <a:t> </a:t>
            </a:r>
            <a:r>
              <a:rPr/>
              <a:t>for</a:t>
            </a:r>
            <a:r>
              <a:rPr/>
              <a:t> </a:t>
            </a:r>
            <a:r>
              <a:rPr/>
              <a:t>nominal</a:t>
            </a:r>
            <a:r>
              <a:rPr/>
              <a:t> </a:t>
            </a:r>
            <a:r>
              <a:rPr/>
              <a:t>and</a:t>
            </a:r>
            <a:r>
              <a:rPr/>
              <a:t> </a:t>
            </a:r>
            <a:r>
              <a:rPr/>
              <a:t>ordinal</a:t>
            </a:r>
            <a:r>
              <a:rPr/>
              <a:t> </a:t>
            </a:r>
            <a:r>
              <a:rPr/>
              <a:t>variables.</a:t>
            </a:r>
          </a:p>
        </p:txBody>
      </p:sp>
      <p:sp>
        <p:nvSpPr>
          <p:cNvPr id="4" name="Slide Number Placeholder 3"/>
          <p:cNvSpPr>
            <a:spLocks noGrp="1"/>
          </p:cNvSpPr>
          <p:nvPr>
            <p:ph type="sldNum" sz="quarter" idx="10"/>
          </p:nvPr>
        </p:nvSpPr>
        <p:spPr/>
        <p:txBody>
          <a:bodyPr/>
          <a:lstStyle/>
          <a:p>
            <a:fld id="{18BDFEC3-8487-43E8-A154-7C12CBC1FFF2}" type="slidenum">
              <a:rPr lang="en-US"/>
              <a:t>96</a:t>
            </a:fld>
            <a:endParaRPr lang="en-US"/>
          </a:p>
        </p:txBody>
      </p:sp>
    </p:spTree>
  </p:cSld>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Figure</a:t>
            </a:r>
            <a:r>
              <a:rPr/>
              <a:t> </a:t>
            </a:r>
            <a:r>
              <a:rPr/>
              <a:t>10.4</a:t>
            </a:r>
            <a:r>
              <a:rPr/>
              <a:t> </a:t>
            </a:r>
            <a:r>
              <a:rPr/>
              <a:t>shows</a:t>
            </a:r>
            <a:r>
              <a:rPr/>
              <a:t> </a:t>
            </a:r>
            <a:r>
              <a:rPr/>
              <a:t>the</a:t>
            </a:r>
            <a:r>
              <a:rPr/>
              <a:t> </a:t>
            </a:r>
            <a:r>
              <a:rPr/>
              <a:t>relationship</a:t>
            </a:r>
            <a:r>
              <a:rPr/>
              <a:t> </a:t>
            </a:r>
            <a:r>
              <a:rPr/>
              <a:t>between</a:t>
            </a:r>
            <a:r>
              <a:rPr/>
              <a:t> </a:t>
            </a:r>
            <a:r>
              <a:rPr/>
              <a:t>grade</a:t>
            </a:r>
            <a:r>
              <a:rPr/>
              <a:t> </a:t>
            </a:r>
            <a:r>
              <a:rPr/>
              <a:t>level</a:t>
            </a:r>
            <a:r>
              <a:rPr/>
              <a:t> </a:t>
            </a:r>
            <a:r>
              <a:rPr/>
              <a:t>and</a:t>
            </a:r>
            <a:r>
              <a:rPr/>
              <a:t> </a:t>
            </a:r>
            <a:r>
              <a:rPr/>
              <a:t>performance</a:t>
            </a:r>
            <a:r>
              <a:rPr/>
              <a:t> </a:t>
            </a:r>
            <a:r>
              <a:rPr/>
              <a:t>on</a:t>
            </a:r>
            <a:r>
              <a:rPr/>
              <a:t> </a:t>
            </a:r>
            <a:r>
              <a:rPr/>
              <a:t>a</a:t>
            </a:r>
            <a:r>
              <a:rPr/>
              <a:t> </a:t>
            </a:r>
            <a:r>
              <a:rPr/>
              <a:t>math</a:t>
            </a:r>
            <a:r>
              <a:rPr/>
              <a:t> </a:t>
            </a:r>
            <a:r>
              <a:rPr/>
              <a:t>achievement</a:t>
            </a:r>
            <a:r>
              <a:rPr/>
              <a:t> </a:t>
            </a:r>
            <a:r>
              <a:rPr/>
              <a:t>test.</a:t>
            </a:r>
            <a:r>
              <a:rPr/>
              <a:t> </a:t>
            </a:r>
            <a:r>
              <a:rPr/>
              <a:t>It</a:t>
            </a:r>
            <a:r>
              <a:rPr/>
              <a:t> </a:t>
            </a:r>
            <a:r>
              <a:rPr/>
              <a:t>shows</a:t>
            </a:r>
            <a:r>
              <a:rPr/>
              <a:t> </a:t>
            </a:r>
            <a:r>
              <a:rPr/>
              <a:t>a</a:t>
            </a:r>
            <a:r>
              <a:rPr/>
              <a:t> </a:t>
            </a:r>
            <a:r>
              <a:rPr/>
              <a:t>trend</a:t>
            </a:r>
            <a:r>
              <a:rPr/>
              <a:t> </a:t>
            </a:r>
            <a:r>
              <a:rPr/>
              <a:t>line</a:t>
            </a:r>
            <a:r>
              <a:rPr/>
              <a:t> </a:t>
            </a:r>
            <a:r>
              <a:rPr/>
              <a:t>and</a:t>
            </a:r>
            <a:r>
              <a:rPr/>
              <a:t> </a:t>
            </a:r>
            <a:r>
              <a:rPr/>
              <a:t>an</a:t>
            </a:r>
            <a:r>
              <a:rPr/>
              <a:t> </a:t>
            </a:r>
            <a:r>
              <a:rPr/>
              <a:t>R-squared</a:t>
            </a:r>
            <a:r>
              <a:rPr/>
              <a:t> </a:t>
            </a:r>
            <a:r>
              <a:rPr/>
              <a:t>value.</a:t>
            </a:r>
          </a:p>
          <a:p>
            <a:pPr lvl="0" marL="0" indent="0">
              <a:buNone/>
            </a:pPr>
          </a:p>
          <a:p>
            <a:pPr lvl="0" marL="0" indent="0">
              <a:buNone/>
            </a:pPr>
            <a:r>
              <a:rPr/>
              <a:t>Note</a:t>
            </a:r>
            <a:r>
              <a:rPr/>
              <a:t> </a:t>
            </a:r>
            <a:r>
              <a:rPr/>
              <a:t>that</a:t>
            </a:r>
            <a:r>
              <a:rPr/>
              <a:t> </a:t>
            </a:r>
            <a:r>
              <a:rPr/>
              <a:t>this</a:t>
            </a:r>
            <a:r>
              <a:rPr/>
              <a:t> </a:t>
            </a:r>
            <a:r>
              <a:rPr/>
              <a:t>is</a:t>
            </a:r>
            <a:r>
              <a:rPr/>
              <a:t> </a:t>
            </a:r>
            <a:r>
              <a:rPr/>
              <a:t>an</a:t>
            </a:r>
            <a:r>
              <a:rPr/>
              <a:t> </a:t>
            </a:r>
            <a:r>
              <a:rPr/>
              <a:t>association</a:t>
            </a:r>
            <a:r>
              <a:rPr/>
              <a:t> </a:t>
            </a:r>
            <a:r>
              <a:rPr/>
              <a:t>but</a:t>
            </a:r>
            <a:r>
              <a:rPr/>
              <a:t> </a:t>
            </a:r>
            <a:r>
              <a:rPr/>
              <a:t>not</a:t>
            </a:r>
            <a:r>
              <a:rPr/>
              <a:t> </a:t>
            </a:r>
            <a:r>
              <a:rPr/>
              <a:t>necessarily</a:t>
            </a:r>
            <a:r>
              <a:rPr/>
              <a:t> </a:t>
            </a:r>
            <a:r>
              <a:rPr/>
              <a:t>a</a:t>
            </a:r>
            <a:r>
              <a:rPr/>
              <a:t> </a:t>
            </a:r>
            <a:r>
              <a:rPr/>
              <a:t>causal</a:t>
            </a:r>
            <a:r>
              <a:rPr/>
              <a:t> </a:t>
            </a:r>
            <a:r>
              <a:rPr/>
              <a:t>relationship.</a:t>
            </a:r>
            <a:r>
              <a:rPr/>
              <a:t> </a:t>
            </a:r>
            <a:r>
              <a:rPr/>
              <a:t>Knowledge</a:t>
            </a:r>
            <a:r>
              <a:rPr/>
              <a:t> </a:t>
            </a:r>
            <a:r>
              <a:rPr/>
              <a:t>of</a:t>
            </a:r>
            <a:r>
              <a:rPr/>
              <a:t> </a:t>
            </a:r>
            <a:r>
              <a:rPr/>
              <a:t>one</a:t>
            </a:r>
            <a:r>
              <a:rPr/>
              <a:t> </a:t>
            </a:r>
            <a:r>
              <a:rPr/>
              <a:t>variable</a:t>
            </a:r>
            <a:r>
              <a:rPr/>
              <a:t> </a:t>
            </a:r>
            <a:r>
              <a:rPr/>
              <a:t>helps</a:t>
            </a:r>
            <a:r>
              <a:rPr/>
              <a:t> </a:t>
            </a:r>
            <a:r>
              <a:rPr/>
              <a:t>you</a:t>
            </a:r>
            <a:r>
              <a:rPr/>
              <a:t> </a:t>
            </a:r>
            <a:r>
              <a:rPr/>
              <a:t>predict</a:t>
            </a:r>
            <a:r>
              <a:rPr/>
              <a:t> </a:t>
            </a:r>
            <a:r>
              <a:rPr/>
              <a:t>the</a:t>
            </a:r>
            <a:r>
              <a:rPr/>
              <a:t> </a:t>
            </a:r>
            <a:r>
              <a:rPr/>
              <a:t>other.</a:t>
            </a:r>
          </a:p>
        </p:txBody>
      </p:sp>
      <p:sp>
        <p:nvSpPr>
          <p:cNvPr id="4" name="Slide Number Placeholder 3"/>
          <p:cNvSpPr>
            <a:spLocks noGrp="1"/>
          </p:cNvSpPr>
          <p:nvPr>
            <p:ph type="sldNum" sz="quarter" idx="10"/>
          </p:nvPr>
        </p:nvSpPr>
        <p:spPr/>
        <p:txBody>
          <a:bodyPr/>
          <a:lstStyle/>
          <a:p>
            <a:fld id="{18BDFEC3-8487-43E8-A154-7C12CBC1FFF2}" type="slidenum">
              <a:rPr lang="en-US"/>
              <a:t>97</a:t>
            </a:fld>
            <a:endParaRPr lang="en-US"/>
          </a:p>
        </p:txBody>
      </p:sp>
    </p:spTree>
  </p:cSld>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Figure</a:t>
            </a:r>
            <a:r>
              <a:rPr/>
              <a:t> </a:t>
            </a:r>
            <a:r>
              <a:rPr/>
              <a:t>10.5</a:t>
            </a:r>
            <a:r>
              <a:rPr/>
              <a:t> </a:t>
            </a:r>
            <a:r>
              <a:rPr/>
              <a:t>shows</a:t>
            </a:r>
            <a:r>
              <a:rPr/>
              <a:t> </a:t>
            </a:r>
            <a:r>
              <a:rPr/>
              <a:t>a</a:t>
            </a:r>
            <a:r>
              <a:rPr/>
              <a:t> </a:t>
            </a:r>
            <a:r>
              <a:rPr/>
              <a:t>much</a:t>
            </a:r>
            <a:r>
              <a:rPr/>
              <a:t> </a:t>
            </a:r>
            <a:r>
              <a:rPr/>
              <a:t>weaker</a:t>
            </a:r>
            <a:r>
              <a:rPr/>
              <a:t> </a:t>
            </a:r>
            <a:r>
              <a:rPr/>
              <a:t>relationship</a:t>
            </a:r>
            <a:r>
              <a:rPr/>
              <a:t> </a:t>
            </a:r>
            <a:r>
              <a:rPr/>
              <a:t>between</a:t>
            </a:r>
            <a:r>
              <a:rPr/>
              <a:t> </a:t>
            </a:r>
            <a:r>
              <a:rPr/>
              <a:t>grade</a:t>
            </a:r>
            <a:r>
              <a:rPr/>
              <a:t> </a:t>
            </a:r>
            <a:r>
              <a:rPr/>
              <a:t>level</a:t>
            </a:r>
            <a:r>
              <a:rPr/>
              <a:t> </a:t>
            </a:r>
            <a:r>
              <a:rPr/>
              <a:t>and</a:t>
            </a:r>
            <a:r>
              <a:rPr/>
              <a:t> </a:t>
            </a:r>
            <a:r>
              <a:rPr/>
              <a:t>motivation</a:t>
            </a:r>
            <a:r>
              <a:rPr/>
              <a:t> </a:t>
            </a:r>
            <a:r>
              <a:rPr/>
              <a:t>scale.</a:t>
            </a:r>
            <a:r>
              <a:rPr/>
              <a:t> </a:t>
            </a:r>
            <a:r>
              <a:rPr/>
              <a:t>The</a:t>
            </a:r>
            <a:r>
              <a:rPr/>
              <a:t> </a:t>
            </a:r>
            <a:r>
              <a:rPr/>
              <a:t>trend</a:t>
            </a:r>
            <a:r>
              <a:rPr/>
              <a:t> </a:t>
            </a:r>
            <a:r>
              <a:rPr/>
              <a:t>line</a:t>
            </a:r>
            <a:r>
              <a:rPr/>
              <a:t> </a:t>
            </a:r>
            <a:r>
              <a:rPr/>
              <a:t>is</a:t>
            </a:r>
            <a:r>
              <a:rPr/>
              <a:t> </a:t>
            </a:r>
            <a:r>
              <a:rPr/>
              <a:t>flat</a:t>
            </a:r>
            <a:r>
              <a:rPr/>
              <a:t> </a:t>
            </a:r>
            <a:r>
              <a:rPr/>
              <a:t>and</a:t>
            </a:r>
            <a:r>
              <a:rPr/>
              <a:t> </a:t>
            </a:r>
            <a:r>
              <a:rPr/>
              <a:t>the</a:t>
            </a:r>
            <a:r>
              <a:rPr/>
              <a:t> </a:t>
            </a:r>
            <a:r>
              <a:rPr/>
              <a:t>R-squared</a:t>
            </a:r>
            <a:r>
              <a:rPr/>
              <a:t> </a:t>
            </a:r>
            <a:r>
              <a:rPr/>
              <a:t>value</a:t>
            </a:r>
            <a:r>
              <a:rPr/>
              <a:t> </a:t>
            </a:r>
            <a:r>
              <a:rPr/>
              <a:t>is</a:t>
            </a:r>
            <a:r>
              <a:rPr/>
              <a:t> </a:t>
            </a:r>
            <a:r>
              <a:rPr/>
              <a:t>small.</a:t>
            </a:r>
          </a:p>
        </p:txBody>
      </p:sp>
      <p:sp>
        <p:nvSpPr>
          <p:cNvPr id="4" name="Slide Number Placeholder 3"/>
          <p:cNvSpPr>
            <a:spLocks noGrp="1"/>
          </p:cNvSpPr>
          <p:nvPr>
            <p:ph type="sldNum" sz="quarter" idx="10"/>
          </p:nvPr>
        </p:nvSpPr>
        <p:spPr/>
        <p:txBody>
          <a:bodyPr/>
          <a:lstStyle/>
          <a:p>
            <a:fld id="{18BDFEC3-8487-43E8-A154-7C12CBC1FFF2}" type="slidenum">
              <a:rPr lang="en-US"/>
              <a:t>98</a:t>
            </a:fld>
            <a:endParaRPr lang="en-US"/>
          </a:p>
        </p:txBody>
      </p:sp>
    </p:spTree>
  </p:cSld>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Table</a:t>
            </a:r>
            <a:r>
              <a:rPr/>
              <a:t> </a:t>
            </a:r>
            <a:r>
              <a:rPr/>
              <a:t>10.6</a:t>
            </a:r>
            <a:r>
              <a:rPr/>
              <a:t> </a:t>
            </a:r>
            <a:r>
              <a:rPr/>
              <a:t>shows</a:t>
            </a:r>
            <a:r>
              <a:rPr/>
              <a:t> </a:t>
            </a:r>
            <a:r>
              <a:rPr/>
              <a:t>a</a:t>
            </a:r>
            <a:r>
              <a:rPr/>
              <a:t> </a:t>
            </a:r>
            <a:r>
              <a:rPr/>
              <a:t>cross-tabulation.</a:t>
            </a:r>
            <a:r>
              <a:rPr/>
              <a:t> </a:t>
            </a:r>
            <a:r>
              <a:rPr/>
              <a:t>Mary</a:t>
            </a:r>
            <a:r>
              <a:rPr/>
              <a:t> </a:t>
            </a:r>
            <a:r>
              <a:rPr/>
              <a:t>revised</a:t>
            </a:r>
            <a:r>
              <a:rPr/>
              <a:t> </a:t>
            </a:r>
            <a:r>
              <a:rPr/>
              <a:t>this</a:t>
            </a:r>
            <a:r>
              <a:rPr/>
              <a:t> </a:t>
            </a:r>
            <a:r>
              <a:rPr/>
              <a:t>to</a:t>
            </a:r>
            <a:r>
              <a:rPr/>
              <a:t> </a:t>
            </a:r>
            <a:r>
              <a:rPr/>
              <a:t>include</a:t>
            </a:r>
            <a:r>
              <a:rPr/>
              <a:t> </a:t>
            </a:r>
            <a:r>
              <a:rPr/>
              <a:t>row</a:t>
            </a:r>
            <a:r>
              <a:rPr/>
              <a:t> </a:t>
            </a:r>
            <a:r>
              <a:rPr/>
              <a:t>and</a:t>
            </a:r>
            <a:r>
              <a:rPr/>
              <a:t> </a:t>
            </a:r>
            <a:r>
              <a:rPr/>
              <a:t>column</a:t>
            </a:r>
            <a:r>
              <a:rPr/>
              <a:t> </a:t>
            </a:r>
            <a:r>
              <a:rPr/>
              <a:t>percentages.</a:t>
            </a:r>
            <a:r>
              <a:rPr/>
              <a:t> </a:t>
            </a:r>
            <a:r>
              <a:rPr/>
              <a:t>Orient</a:t>
            </a:r>
            <a:r>
              <a:rPr/>
              <a:t> </a:t>
            </a:r>
            <a:r>
              <a:rPr/>
              <a:t>towards</a:t>
            </a:r>
            <a:r>
              <a:rPr/>
              <a:t> </a:t>
            </a:r>
            <a:r>
              <a:rPr/>
              <a:t>the</a:t>
            </a:r>
            <a:r>
              <a:rPr/>
              <a:t> </a:t>
            </a:r>
            <a:r>
              <a:rPr/>
              <a:t>row</a:t>
            </a:r>
            <a:r>
              <a:rPr/>
              <a:t> </a:t>
            </a:r>
            <a:r>
              <a:rPr/>
              <a:t>totals</a:t>
            </a:r>
            <a:r>
              <a:rPr/>
              <a:t> </a:t>
            </a:r>
            <a:r>
              <a:rPr/>
              <a:t>or</a:t>
            </a:r>
            <a:r>
              <a:rPr/>
              <a:t> </a:t>
            </a:r>
            <a:r>
              <a:rPr/>
              <a:t>the</a:t>
            </a:r>
            <a:r>
              <a:rPr/>
              <a:t> </a:t>
            </a:r>
            <a:r>
              <a:rPr/>
              <a:t>column</a:t>
            </a:r>
            <a:r>
              <a:rPr/>
              <a:t> </a:t>
            </a:r>
            <a:r>
              <a:rPr/>
              <a:t>totals.</a:t>
            </a:r>
            <a:r>
              <a:rPr/>
              <a:t> </a:t>
            </a:r>
            <a:r>
              <a:rPr/>
              <a:t>Row</a:t>
            </a:r>
            <a:r>
              <a:rPr/>
              <a:t> </a:t>
            </a:r>
            <a:r>
              <a:rPr/>
              <a:t>percentages</a:t>
            </a:r>
            <a:r>
              <a:rPr/>
              <a:t> </a:t>
            </a:r>
            <a:r>
              <a:rPr/>
              <a:t>add</a:t>
            </a:r>
            <a:r>
              <a:rPr/>
              <a:t> </a:t>
            </a:r>
            <a:r>
              <a:rPr/>
              <a:t>up</a:t>
            </a:r>
            <a:r>
              <a:rPr/>
              <a:t> </a:t>
            </a:r>
            <a:r>
              <a:rPr/>
              <a:t>to</a:t>
            </a:r>
            <a:r>
              <a:rPr/>
              <a:t> </a:t>
            </a:r>
            <a:r>
              <a:rPr/>
              <a:t>100%</a:t>
            </a:r>
            <a:r>
              <a:rPr/>
              <a:t> </a:t>
            </a:r>
            <a:r>
              <a:rPr/>
              <a:t>within</a:t>
            </a:r>
            <a:r>
              <a:rPr/>
              <a:t> </a:t>
            </a:r>
            <a:r>
              <a:rPr/>
              <a:t>each</a:t>
            </a:r>
            <a:r>
              <a:rPr/>
              <a:t> </a:t>
            </a:r>
            <a:r>
              <a:rPr/>
              <a:t>row</a:t>
            </a:r>
            <a:r>
              <a:rPr/>
              <a:t> </a:t>
            </a:r>
            <a:r>
              <a:rPr/>
              <a:t>and</a:t>
            </a:r>
            <a:r>
              <a:rPr/>
              <a:t> </a:t>
            </a:r>
            <a:r>
              <a:rPr/>
              <a:t>column</a:t>
            </a:r>
            <a:r>
              <a:rPr/>
              <a:t> </a:t>
            </a:r>
            <a:r>
              <a:rPr/>
              <a:t>percentages</a:t>
            </a:r>
            <a:r>
              <a:rPr/>
              <a:t> </a:t>
            </a:r>
            <a:r>
              <a:rPr/>
              <a:t>add</a:t>
            </a:r>
            <a:r>
              <a:rPr/>
              <a:t> </a:t>
            </a:r>
            <a:r>
              <a:rPr/>
              <a:t>up</a:t>
            </a:r>
            <a:r>
              <a:rPr/>
              <a:t> </a:t>
            </a:r>
            <a:r>
              <a:rPr/>
              <a:t>to</a:t>
            </a:r>
            <a:r>
              <a:rPr/>
              <a:t> </a:t>
            </a:r>
            <a:r>
              <a:rPr/>
              <a:t>100%</a:t>
            </a:r>
            <a:r>
              <a:rPr/>
              <a:t> </a:t>
            </a:r>
            <a:r>
              <a:rPr/>
              <a:t>within</a:t>
            </a:r>
            <a:r>
              <a:rPr/>
              <a:t> </a:t>
            </a:r>
            <a:r>
              <a:rPr/>
              <a:t>each</a:t>
            </a:r>
            <a:r>
              <a:rPr/>
              <a:t> </a:t>
            </a:r>
            <a:r>
              <a:rPr/>
              <a:t>row.</a:t>
            </a:r>
          </a:p>
          <a:p>
            <a:pPr lvl="0" marL="0" indent="0">
              <a:buNone/>
            </a:pPr>
          </a:p>
          <a:p>
            <a:pPr lvl="0" marL="0" indent="0">
              <a:buNone/>
            </a:pPr>
            <a:r>
              <a:rPr/>
              <a:t>You</a:t>
            </a:r>
            <a:r>
              <a:rPr/>
              <a:t> </a:t>
            </a:r>
            <a:r>
              <a:rPr/>
              <a:t>might</a:t>
            </a:r>
            <a:r>
              <a:rPr/>
              <a:t> </a:t>
            </a:r>
            <a:r>
              <a:rPr/>
              <a:t>compute</a:t>
            </a:r>
            <a:r>
              <a:rPr/>
              <a:t> </a:t>
            </a:r>
            <a:r>
              <a:rPr/>
              <a:t>both</a:t>
            </a:r>
            <a:r>
              <a:rPr/>
              <a:t> </a:t>
            </a:r>
            <a:r>
              <a:rPr/>
              <a:t>row</a:t>
            </a:r>
            <a:r>
              <a:rPr/>
              <a:t> </a:t>
            </a:r>
            <a:r>
              <a:rPr/>
              <a:t>and</a:t>
            </a:r>
            <a:r>
              <a:rPr/>
              <a:t> </a:t>
            </a:r>
            <a:r>
              <a:rPr/>
              <a:t>column</a:t>
            </a:r>
            <a:r>
              <a:rPr/>
              <a:t> </a:t>
            </a:r>
            <a:r>
              <a:rPr/>
              <a:t>percentages,</a:t>
            </a:r>
            <a:r>
              <a:rPr/>
              <a:t> </a:t>
            </a:r>
            <a:r>
              <a:rPr/>
              <a:t>but</a:t>
            </a:r>
            <a:r>
              <a:rPr/>
              <a:t> </a:t>
            </a:r>
            <a:r>
              <a:rPr/>
              <a:t>only</a:t>
            </a:r>
            <a:r>
              <a:rPr/>
              <a:t> </a:t>
            </a:r>
            <a:r>
              <a:rPr/>
              <a:t>include</a:t>
            </a:r>
            <a:r>
              <a:rPr/>
              <a:t> </a:t>
            </a:r>
            <a:r>
              <a:rPr/>
              <a:t>one</a:t>
            </a:r>
            <a:r>
              <a:rPr/>
              <a:t> </a:t>
            </a:r>
            <a:r>
              <a:rPr/>
              <a:t>in</a:t>
            </a:r>
            <a:r>
              <a:rPr/>
              <a:t> </a:t>
            </a:r>
            <a:r>
              <a:rPr/>
              <a:t>your</a:t>
            </a:r>
            <a:r>
              <a:rPr/>
              <a:t> </a:t>
            </a:r>
            <a:r>
              <a:rPr/>
              <a:t>final</a:t>
            </a:r>
            <a:r>
              <a:rPr/>
              <a:t> </a:t>
            </a:r>
            <a:r>
              <a:rPr/>
              <a:t>table.</a:t>
            </a:r>
          </a:p>
        </p:txBody>
      </p:sp>
      <p:sp>
        <p:nvSpPr>
          <p:cNvPr id="4" name="Slide Number Placeholder 3"/>
          <p:cNvSpPr>
            <a:spLocks noGrp="1"/>
          </p:cNvSpPr>
          <p:nvPr>
            <p:ph type="sldNum" sz="quarter" idx="10"/>
          </p:nvPr>
        </p:nvSpPr>
        <p:spPr/>
        <p:txBody>
          <a:bodyPr/>
          <a:lstStyle/>
          <a:p>
            <a:fld id="{18BDFEC3-8487-43E8-A154-7C12CBC1FFF2}" type="slidenum">
              <a:rPr lang="en-US"/>
              <a:t>99</a:t>
            </a:fld>
            <a:endParaRPr lang="en-US"/>
          </a:p>
        </p:txBody>
      </p:sp>
    </p:spTree>
  </p:cSld>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This</a:t>
            </a:r>
            <a:r>
              <a:rPr/>
              <a:t> </a:t>
            </a:r>
            <a:r>
              <a:rPr/>
              <a:t>is</a:t>
            </a:r>
            <a:r>
              <a:rPr/>
              <a:t> </a:t>
            </a:r>
            <a:r>
              <a:rPr/>
              <a:t>not</a:t>
            </a:r>
            <a:r>
              <a:rPr/>
              <a:t> </a:t>
            </a:r>
            <a:r>
              <a:rPr/>
              <a:t>a</a:t>
            </a:r>
            <a:r>
              <a:rPr/>
              <a:t> </a:t>
            </a:r>
            <a:r>
              <a:rPr/>
              <a:t>Statistics</a:t>
            </a:r>
            <a:r>
              <a:rPr/>
              <a:t> </a:t>
            </a:r>
            <a:r>
              <a:rPr/>
              <a:t>class,</a:t>
            </a:r>
            <a:r>
              <a:rPr/>
              <a:t> </a:t>
            </a:r>
            <a:r>
              <a:rPr/>
              <a:t>but</a:t>
            </a:r>
            <a:r>
              <a:rPr/>
              <a:t> </a:t>
            </a:r>
            <a:r>
              <a:rPr/>
              <a:t>is</a:t>
            </a:r>
            <a:r>
              <a:rPr/>
              <a:t> </a:t>
            </a:r>
            <a:r>
              <a:rPr/>
              <a:t>intended</a:t>
            </a:r>
            <a:r>
              <a:rPr/>
              <a:t> </a:t>
            </a:r>
            <a:r>
              <a:rPr/>
              <a:t>to</a:t>
            </a:r>
            <a:r>
              <a:rPr/>
              <a:t> </a:t>
            </a:r>
            <a:r>
              <a:rPr/>
              <a:t>help</a:t>
            </a:r>
            <a:r>
              <a:rPr/>
              <a:t> </a:t>
            </a:r>
            <a:r>
              <a:rPr/>
              <a:t>you</a:t>
            </a:r>
            <a:r>
              <a:rPr/>
              <a:t> </a:t>
            </a:r>
            <a:r>
              <a:rPr/>
              <a:t>decide</a:t>
            </a:r>
            <a:r>
              <a:rPr/>
              <a:t> </a:t>
            </a:r>
            <a:r>
              <a:rPr/>
              <a:t>how</a:t>
            </a:r>
            <a:r>
              <a:rPr/>
              <a:t> </a:t>
            </a:r>
            <a:r>
              <a:rPr/>
              <a:t>to</a:t>
            </a:r>
            <a:r>
              <a:rPr/>
              <a:t> </a:t>
            </a:r>
            <a:r>
              <a:rPr/>
              <a:t>choose</a:t>
            </a:r>
            <a:r>
              <a:rPr/>
              <a:t> </a:t>
            </a:r>
            <a:r>
              <a:rPr/>
              <a:t>analyses</a:t>
            </a:r>
            <a:r>
              <a:rPr/>
              <a:t> </a:t>
            </a:r>
            <a:r>
              <a:rPr/>
              <a:t>for</a:t>
            </a:r>
            <a:r>
              <a:rPr/>
              <a:t> </a:t>
            </a:r>
            <a:r>
              <a:rPr/>
              <a:t>your</a:t>
            </a:r>
            <a:r>
              <a:rPr/>
              <a:t> </a:t>
            </a:r>
            <a:r>
              <a:rPr/>
              <a:t>research</a:t>
            </a:r>
            <a:r>
              <a:rPr/>
              <a:t> </a:t>
            </a:r>
            <a:r>
              <a:rPr/>
              <a:t>plan.</a:t>
            </a:r>
          </a:p>
          <a:p>
            <a:pPr lvl="0" marL="0" indent="0">
              <a:buNone/>
            </a:pPr>
          </a:p>
          <a:p>
            <a:pPr lvl="0" marL="0" indent="0">
              <a:buNone/>
            </a:pPr>
            <a:r>
              <a:rPr/>
              <a:t>There</a:t>
            </a:r>
            <a:r>
              <a:rPr/>
              <a:t> </a:t>
            </a:r>
            <a:r>
              <a:rPr/>
              <a:t>are</a:t>
            </a:r>
            <a:r>
              <a:rPr/>
              <a:t> </a:t>
            </a:r>
            <a:r>
              <a:rPr/>
              <a:t>five</a:t>
            </a:r>
            <a:r>
              <a:rPr/>
              <a:t> </a:t>
            </a:r>
            <a:r>
              <a:rPr/>
              <a:t>properties.</a:t>
            </a:r>
            <a:r>
              <a:rPr/>
              <a:t> </a:t>
            </a:r>
            <a:r>
              <a:rPr/>
              <a:t>Unimodal,</a:t>
            </a:r>
            <a:r>
              <a:rPr/>
              <a:t> </a:t>
            </a:r>
            <a:r>
              <a:rPr/>
              <a:t>symmetric</a:t>
            </a:r>
            <a:r>
              <a:rPr/>
              <a:t> </a:t>
            </a:r>
            <a:r>
              <a:rPr/>
              <a:t>(no</a:t>
            </a:r>
            <a:r>
              <a:rPr/>
              <a:t> </a:t>
            </a:r>
            <a:r>
              <a:rPr/>
              <a:t>skewness),</a:t>
            </a:r>
            <a:r>
              <a:rPr/>
              <a:t> </a:t>
            </a:r>
            <a:r>
              <a:rPr/>
              <a:t>infinite</a:t>
            </a:r>
            <a:r>
              <a:rPr/>
              <a:t> </a:t>
            </a:r>
            <a:r>
              <a:rPr/>
              <a:t>range,</a:t>
            </a:r>
            <a:r>
              <a:rPr/>
              <a:t> </a:t>
            </a:r>
            <a:r>
              <a:rPr/>
              <a:t>peakedness</a:t>
            </a:r>
            <a:r>
              <a:rPr/>
              <a:t> </a:t>
            </a:r>
            <a:r>
              <a:rPr/>
              <a:t>or</a:t>
            </a:r>
            <a:r>
              <a:rPr/>
              <a:t> </a:t>
            </a:r>
            <a:r>
              <a:rPr/>
              <a:t>flatness</a:t>
            </a:r>
            <a:r>
              <a:rPr/>
              <a:t> </a:t>
            </a:r>
            <a:r>
              <a:rPr/>
              <a:t>tells</a:t>
            </a:r>
            <a:r>
              <a:rPr/>
              <a:t> </a:t>
            </a:r>
            <a:r>
              <a:rPr/>
              <a:t>you</a:t>
            </a:r>
            <a:r>
              <a:rPr/>
              <a:t> </a:t>
            </a:r>
            <a:r>
              <a:rPr/>
              <a:t>information</a:t>
            </a:r>
            <a:r>
              <a:rPr/>
              <a:t> </a:t>
            </a:r>
            <a:r>
              <a:rPr/>
              <a:t>about</a:t>
            </a:r>
            <a:r>
              <a:rPr/>
              <a:t> </a:t>
            </a:r>
            <a:r>
              <a:rPr/>
              <a:t>the</a:t>
            </a:r>
            <a:r>
              <a:rPr/>
              <a:t> </a:t>
            </a:r>
            <a:r>
              <a:rPr/>
              <a:t>tendency</a:t>
            </a:r>
            <a:r>
              <a:rPr/>
              <a:t> </a:t>
            </a:r>
            <a:r>
              <a:rPr/>
              <a:t>to</a:t>
            </a:r>
            <a:r>
              <a:rPr/>
              <a:t> </a:t>
            </a:r>
            <a:r>
              <a:rPr/>
              <a:t>produce</a:t>
            </a:r>
            <a:r>
              <a:rPr/>
              <a:t> </a:t>
            </a:r>
            <a:r>
              <a:rPr/>
              <a:t>outliers.</a:t>
            </a:r>
          </a:p>
          <a:p>
            <a:pPr lvl="0" marL="0" indent="0">
              <a:buNone/>
            </a:pPr>
          </a:p>
          <a:p>
            <a:pPr lvl="0" marL="0" indent="0">
              <a:buNone/>
            </a:pPr>
            <a:r>
              <a:rPr/>
              <a:t>[[Talk</a:t>
            </a:r>
            <a:r>
              <a:rPr/>
              <a:t> </a:t>
            </a:r>
            <a:r>
              <a:rPr/>
              <a:t>about</a:t>
            </a:r>
            <a:r>
              <a:rPr/>
              <a:t> </a:t>
            </a:r>
            <a:r>
              <a:rPr/>
              <a:t>range</a:t>
            </a:r>
            <a:r>
              <a:rPr/>
              <a:t> </a:t>
            </a:r>
            <a:r>
              <a:rPr/>
              <a:t>restrictions.]]</a:t>
            </a:r>
          </a:p>
        </p:txBody>
      </p:sp>
      <p:sp>
        <p:nvSpPr>
          <p:cNvPr id="4" name="Slide Number Placeholder 3"/>
          <p:cNvSpPr>
            <a:spLocks noGrp="1"/>
          </p:cNvSpPr>
          <p:nvPr>
            <p:ph type="sldNum" sz="quarter" idx="10"/>
          </p:nvPr>
        </p:nvSpPr>
        <p:spPr/>
        <p:txBody>
          <a:bodyPr/>
          <a:lstStyle/>
          <a:p>
            <a:fld id="{18BDFEC3-8487-43E8-A154-7C12CBC1FFF2}" type="slidenum">
              <a:rPr lang="en-US"/>
              <a:t>100</a:t>
            </a:fld>
            <a:endParaRPr lang="en-US"/>
          </a:p>
        </p:txBody>
      </p:sp>
    </p:spTree>
  </p:cSld>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Figure</a:t>
            </a:r>
            <a:r>
              <a:rPr/>
              <a:t> </a:t>
            </a:r>
            <a:r>
              <a:rPr/>
              <a:t>10.1</a:t>
            </a:r>
            <a:r>
              <a:rPr/>
              <a:t> </a:t>
            </a:r>
            <a:r>
              <a:rPr/>
              <a:t>(normal</a:t>
            </a:r>
            <a:r>
              <a:rPr/>
              <a:t> </a:t>
            </a:r>
            <a:r>
              <a:rPr/>
              <a:t>curve)</a:t>
            </a:r>
            <a:r>
              <a:rPr/>
              <a:t> </a:t>
            </a:r>
            <a:r>
              <a:rPr/>
              <a:t>again.</a:t>
            </a:r>
          </a:p>
        </p:txBody>
      </p:sp>
      <p:sp>
        <p:nvSpPr>
          <p:cNvPr id="4" name="Slide Number Placeholder 3"/>
          <p:cNvSpPr>
            <a:spLocks noGrp="1"/>
          </p:cNvSpPr>
          <p:nvPr>
            <p:ph type="sldNum" sz="quarter" idx="10"/>
          </p:nvPr>
        </p:nvSpPr>
        <p:spPr/>
        <p:txBody>
          <a:bodyPr/>
          <a:lstStyle/>
          <a:p>
            <a:fld id="{18BDFEC3-8487-43E8-A154-7C12CBC1FFF2}" type="slidenum">
              <a:rPr lang="en-US"/>
              <a:t>101</a:t>
            </a:fld>
            <a:endParaRPr lang="en-US"/>
          </a:p>
        </p:txBody>
      </p:sp>
    </p:spTree>
  </p:cSld>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Set</a:t>
            </a:r>
            <a:r>
              <a:rPr/>
              <a:t> </a:t>
            </a:r>
            <a:r>
              <a:rPr/>
              <a:t>the</a:t>
            </a:r>
            <a:r>
              <a:rPr/>
              <a:t> </a:t>
            </a:r>
            <a:r>
              <a:rPr/>
              <a:t>mean</a:t>
            </a:r>
            <a:r>
              <a:rPr/>
              <a:t> </a:t>
            </a:r>
            <a:r>
              <a:rPr/>
              <a:t>to</a:t>
            </a:r>
            <a:r>
              <a:rPr/>
              <a:t> </a:t>
            </a:r>
            <a:r>
              <a:rPr/>
              <a:t>zero</a:t>
            </a:r>
            <a:r>
              <a:rPr/>
              <a:t> </a:t>
            </a:r>
            <a:r>
              <a:rPr/>
              <a:t>and</a:t>
            </a:r>
            <a:r>
              <a:rPr/>
              <a:t> </a:t>
            </a:r>
            <a:r>
              <a:rPr/>
              <a:t>a</a:t>
            </a:r>
            <a:r>
              <a:rPr/>
              <a:t> </a:t>
            </a:r>
            <a:r>
              <a:rPr/>
              <a:t>standard</a:t>
            </a:r>
            <a:r>
              <a:rPr/>
              <a:t> </a:t>
            </a:r>
            <a:r>
              <a:rPr/>
              <a:t>deviation</a:t>
            </a:r>
            <a:r>
              <a:rPr/>
              <a:t> </a:t>
            </a:r>
            <a:r>
              <a:rPr/>
              <a:t>of</a:t>
            </a:r>
            <a:r>
              <a:rPr/>
              <a:t> </a:t>
            </a:r>
            <a:r>
              <a:rPr/>
              <a:t>one.</a:t>
            </a:r>
            <a:r>
              <a:rPr/>
              <a:t> </a:t>
            </a:r>
            <a:r>
              <a:rPr/>
              <a:t>The</a:t>
            </a:r>
            <a:r>
              <a:rPr/>
              <a:t> </a:t>
            </a:r>
            <a:r>
              <a:rPr/>
              <a:t>standard</a:t>
            </a:r>
            <a:r>
              <a:rPr/>
              <a:t> </a:t>
            </a:r>
            <a:r>
              <a:rPr/>
              <a:t>normal</a:t>
            </a:r>
            <a:r>
              <a:rPr/>
              <a:t> </a:t>
            </a:r>
            <a:r>
              <a:rPr/>
              <a:t>curve</a:t>
            </a:r>
            <a:r>
              <a:rPr/>
              <a:t> </a:t>
            </a:r>
            <a:r>
              <a:rPr/>
              <a:t>is</a:t>
            </a:r>
            <a:r>
              <a:rPr/>
              <a:t> </a:t>
            </a:r>
            <a:r>
              <a:rPr/>
              <a:t>useful</a:t>
            </a:r>
            <a:r>
              <a:rPr/>
              <a:t> </a:t>
            </a:r>
            <a:r>
              <a:rPr/>
              <a:t>for</a:t>
            </a:r>
            <a:r>
              <a:rPr/>
              <a:t> </a:t>
            </a:r>
            <a:r>
              <a:rPr/>
              <a:t>effect</a:t>
            </a:r>
            <a:r>
              <a:rPr/>
              <a:t> </a:t>
            </a:r>
            <a:r>
              <a:rPr/>
              <a:t>size</a:t>
            </a:r>
            <a:r>
              <a:rPr/>
              <a:t> </a:t>
            </a:r>
            <a:r>
              <a:rPr/>
              <a:t>calculations</a:t>
            </a:r>
            <a:r>
              <a:rPr/>
              <a:t> </a:t>
            </a:r>
            <a:r>
              <a:rPr/>
              <a:t>and</a:t>
            </a:r>
            <a:r>
              <a:rPr/>
              <a:t> </a:t>
            </a:r>
            <a:r>
              <a:rPr/>
              <a:t>power</a:t>
            </a:r>
            <a:r>
              <a:rPr/>
              <a:t> </a:t>
            </a:r>
            <a:r>
              <a:rPr/>
              <a:t>analysis.</a:t>
            </a:r>
          </a:p>
        </p:txBody>
      </p:sp>
      <p:sp>
        <p:nvSpPr>
          <p:cNvPr id="4" name="Slide Number Placeholder 3"/>
          <p:cNvSpPr>
            <a:spLocks noGrp="1"/>
          </p:cNvSpPr>
          <p:nvPr>
            <p:ph type="sldNum" sz="quarter" idx="10"/>
          </p:nvPr>
        </p:nvSpPr>
        <p:spPr/>
        <p:txBody>
          <a:bodyPr/>
          <a:lstStyle/>
          <a:p>
            <a:fld id="{18BDFEC3-8487-43E8-A154-7C12CBC1FFF2}" type="slidenum">
              <a:rPr lang="en-US"/>
              <a:t>102</a:t>
            </a:fld>
            <a:endParaRPr lang="en-US"/>
          </a:p>
        </p:txBody>
      </p:sp>
    </p:spTree>
  </p:cSld>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Table</a:t>
            </a:r>
            <a:r>
              <a:rPr/>
              <a:t> </a:t>
            </a:r>
            <a:r>
              <a:rPr/>
              <a:t>10.7.</a:t>
            </a:r>
            <a:r>
              <a:rPr/>
              <a:t> </a:t>
            </a:r>
            <a:r>
              <a:rPr/>
              <a:t>This</a:t>
            </a:r>
            <a:r>
              <a:rPr/>
              <a:t> </a:t>
            </a:r>
            <a:r>
              <a:rPr/>
              <a:t>is</a:t>
            </a:r>
            <a:r>
              <a:rPr/>
              <a:t> </a:t>
            </a:r>
            <a:r>
              <a:rPr/>
              <a:t>a</a:t>
            </a:r>
            <a:r>
              <a:rPr/>
              <a:t> </a:t>
            </a:r>
            <a:r>
              <a:rPr/>
              <a:t>great</a:t>
            </a:r>
            <a:r>
              <a:rPr/>
              <a:t> </a:t>
            </a:r>
            <a:r>
              <a:rPr/>
              <a:t>table</a:t>
            </a:r>
            <a:r>
              <a:rPr/>
              <a:t> </a:t>
            </a:r>
            <a:r>
              <a:rPr/>
              <a:t>that</a:t>
            </a:r>
            <a:r>
              <a:rPr/>
              <a:t> </a:t>
            </a:r>
            <a:r>
              <a:rPr/>
              <a:t>tells</a:t>
            </a:r>
            <a:r>
              <a:rPr/>
              <a:t> </a:t>
            </a:r>
            <a:r>
              <a:rPr/>
              <a:t>you</a:t>
            </a:r>
            <a:r>
              <a:rPr/>
              <a:t> </a:t>
            </a:r>
            <a:r>
              <a:rPr/>
              <a:t>what</a:t>
            </a:r>
            <a:r>
              <a:rPr/>
              <a:t> </a:t>
            </a:r>
            <a:r>
              <a:rPr/>
              <a:t>graphical</a:t>
            </a:r>
            <a:r>
              <a:rPr/>
              <a:t> </a:t>
            </a:r>
            <a:r>
              <a:rPr/>
              <a:t>and</a:t>
            </a:r>
            <a:r>
              <a:rPr/>
              <a:t> </a:t>
            </a:r>
            <a:r>
              <a:rPr/>
              <a:t>numeric</a:t>
            </a:r>
            <a:r>
              <a:rPr/>
              <a:t> </a:t>
            </a:r>
            <a:r>
              <a:rPr/>
              <a:t>summaries</a:t>
            </a:r>
            <a:r>
              <a:rPr/>
              <a:t> </a:t>
            </a:r>
            <a:r>
              <a:rPr/>
              <a:t>are</a:t>
            </a:r>
            <a:r>
              <a:rPr/>
              <a:t> </a:t>
            </a:r>
            <a:r>
              <a:rPr/>
              <a:t>appropriate</a:t>
            </a:r>
            <a:r>
              <a:rPr/>
              <a:t> </a:t>
            </a:r>
            <a:r>
              <a:rPr/>
              <a:t>for</a:t>
            </a:r>
            <a:r>
              <a:rPr/>
              <a:t> </a:t>
            </a:r>
            <a:r>
              <a:rPr/>
              <a:t>what</a:t>
            </a:r>
            <a:r>
              <a:rPr/>
              <a:t> </a:t>
            </a:r>
            <a:r>
              <a:rPr/>
              <a:t>types</a:t>
            </a:r>
            <a:r>
              <a:rPr/>
              <a:t> </a:t>
            </a:r>
            <a:r>
              <a:rPr/>
              <a:t>of</a:t>
            </a:r>
            <a:r>
              <a:rPr/>
              <a:t> </a:t>
            </a:r>
            <a:r>
              <a:rPr/>
              <a:t>data.</a:t>
            </a:r>
            <a:r>
              <a:rPr/>
              <a:t> </a:t>
            </a:r>
            <a:r>
              <a:rPr/>
              <a:t>This</a:t>
            </a:r>
            <a:r>
              <a:rPr/>
              <a:t> </a:t>
            </a:r>
            <a:r>
              <a:rPr/>
              <a:t>doesn’t</a:t>
            </a:r>
            <a:r>
              <a:rPr/>
              <a:t> </a:t>
            </a:r>
            <a:r>
              <a:rPr/>
              <a:t>address</a:t>
            </a:r>
            <a:r>
              <a:rPr/>
              <a:t> </a:t>
            </a:r>
            <a:r>
              <a:rPr/>
              <a:t>the</a:t>
            </a:r>
            <a:r>
              <a:rPr/>
              <a:t> </a:t>
            </a:r>
            <a:r>
              <a:rPr/>
              <a:t>statistical</a:t>
            </a:r>
            <a:r>
              <a:rPr/>
              <a:t> </a:t>
            </a:r>
            <a:r>
              <a:rPr/>
              <a:t>tests</a:t>
            </a:r>
            <a:r>
              <a:rPr/>
              <a:t> </a:t>
            </a:r>
            <a:r>
              <a:rPr/>
              <a:t>(inferential</a:t>
            </a:r>
            <a:r>
              <a:rPr/>
              <a:t> </a:t>
            </a:r>
            <a:r>
              <a:rPr/>
              <a:t>analyses).</a:t>
            </a:r>
          </a:p>
        </p:txBody>
      </p:sp>
      <p:sp>
        <p:nvSpPr>
          <p:cNvPr id="4" name="Slide Number Placeholder 3"/>
          <p:cNvSpPr>
            <a:spLocks noGrp="1"/>
          </p:cNvSpPr>
          <p:nvPr>
            <p:ph type="sldNum" sz="quarter" idx="10"/>
          </p:nvPr>
        </p:nvSpPr>
        <p:spPr/>
        <p:txBody>
          <a:bodyPr/>
          <a:lstStyle/>
          <a:p>
            <a:fld id="{18BDFEC3-8487-43E8-A154-7C12CBC1FFF2}" type="slidenum">
              <a:rPr lang="en-US"/>
              <a:t>103</a:t>
            </a:fld>
            <a:endParaRPr lang="en-US"/>
          </a:p>
        </p:txBody>
      </p:sp>
    </p:spTree>
  </p:cSld>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We</a:t>
            </a:r>
            <a:r>
              <a:rPr/>
              <a:t> </a:t>
            </a:r>
            <a:r>
              <a:rPr/>
              <a:t>are</a:t>
            </a:r>
            <a:r>
              <a:rPr/>
              <a:t> </a:t>
            </a:r>
            <a:r>
              <a:rPr/>
              <a:t>talking</a:t>
            </a:r>
            <a:r>
              <a:rPr/>
              <a:t> </a:t>
            </a:r>
            <a:r>
              <a:rPr/>
              <a:t>about</a:t>
            </a:r>
            <a:r>
              <a:rPr/>
              <a:t> </a:t>
            </a:r>
            <a:r>
              <a:rPr/>
              <a:t>data</a:t>
            </a:r>
            <a:r>
              <a:rPr/>
              <a:t> </a:t>
            </a:r>
            <a:r>
              <a:rPr/>
              <a:t>analysis</a:t>
            </a:r>
            <a:r>
              <a:rPr/>
              <a:t> </a:t>
            </a:r>
            <a:r>
              <a:rPr/>
              <a:t>and</a:t>
            </a:r>
            <a:r>
              <a:rPr/>
              <a:t> </a:t>
            </a:r>
            <a:r>
              <a:rPr/>
              <a:t>interpretation.</a:t>
            </a:r>
            <a:r>
              <a:rPr/>
              <a:t> </a:t>
            </a:r>
            <a:r>
              <a:rPr/>
              <a:t>Planning.</a:t>
            </a:r>
            <a:r>
              <a:rPr/>
              <a:t> </a:t>
            </a:r>
            <a:r>
              <a:rPr/>
              <a:t>Some</a:t>
            </a:r>
            <a:r>
              <a:rPr/>
              <a:t> </a:t>
            </a:r>
            <a:r>
              <a:rPr/>
              <a:t>of</a:t>
            </a:r>
            <a:r>
              <a:rPr/>
              <a:t> </a:t>
            </a:r>
            <a:r>
              <a:rPr/>
              <a:t>this</a:t>
            </a:r>
            <a:r>
              <a:rPr/>
              <a:t> </a:t>
            </a:r>
            <a:r>
              <a:rPr/>
              <a:t>will</a:t>
            </a:r>
            <a:r>
              <a:rPr/>
              <a:t> </a:t>
            </a:r>
            <a:r>
              <a:rPr/>
              <a:t>be</a:t>
            </a:r>
            <a:r>
              <a:rPr/>
              <a:t> </a:t>
            </a:r>
            <a:r>
              <a:rPr/>
              <a:t>familiar</a:t>
            </a:r>
            <a:r>
              <a:rPr/>
              <a:t> </a:t>
            </a:r>
            <a:r>
              <a:rPr/>
              <a:t>to</a:t>
            </a:r>
            <a:r>
              <a:rPr/>
              <a:t> </a:t>
            </a:r>
            <a:r>
              <a:rPr/>
              <a:t>you.</a:t>
            </a:r>
            <a:r>
              <a:rPr/>
              <a:t> </a:t>
            </a:r>
            <a:r>
              <a:rPr/>
              <a:t>This</a:t>
            </a:r>
            <a:r>
              <a:rPr/>
              <a:t> </a:t>
            </a:r>
            <a:r>
              <a:rPr/>
              <a:t>is</a:t>
            </a:r>
            <a:r>
              <a:rPr/>
              <a:t> </a:t>
            </a:r>
            <a:r>
              <a:rPr/>
              <a:t>not</a:t>
            </a:r>
            <a:r>
              <a:rPr/>
              <a:t> </a:t>
            </a:r>
            <a:r>
              <a:rPr/>
              <a:t>a</a:t>
            </a:r>
            <a:r>
              <a:rPr/>
              <a:t> </a:t>
            </a:r>
            <a:r>
              <a:rPr/>
              <a:t>full</a:t>
            </a:r>
            <a:r>
              <a:rPr/>
              <a:t> </a:t>
            </a:r>
            <a:r>
              <a:rPr/>
              <a:t>statistical</a:t>
            </a:r>
            <a:r>
              <a:rPr/>
              <a:t> </a:t>
            </a:r>
            <a:r>
              <a:rPr/>
              <a:t>coverage</a:t>
            </a:r>
            <a:r>
              <a:rPr/>
              <a:t> </a:t>
            </a:r>
            <a:r>
              <a:rPr/>
              <a:t>of</a:t>
            </a:r>
            <a:r>
              <a:rPr/>
              <a:t> </a:t>
            </a:r>
            <a:r>
              <a:rPr/>
              <a:t>the</a:t>
            </a:r>
            <a:r>
              <a:rPr/>
              <a:t> </a:t>
            </a:r>
            <a:r>
              <a:rPr/>
              <a:t>topic.</a:t>
            </a:r>
          </a:p>
          <a:p>
            <a:pPr lvl="0" marL="0" indent="0">
              <a:buNone/>
            </a:pPr>
          </a:p>
          <a:p>
            <a:pPr lvl="0" marL="0" indent="0">
              <a:buNone/>
            </a:pPr>
            <a:r>
              <a:rPr/>
              <a:t>Take</a:t>
            </a:r>
            <a:r>
              <a:rPr/>
              <a:t> </a:t>
            </a:r>
            <a:r>
              <a:rPr/>
              <a:t>the</a:t>
            </a:r>
            <a:r>
              <a:rPr/>
              <a:t> </a:t>
            </a:r>
            <a:r>
              <a:rPr/>
              <a:t>data</a:t>
            </a:r>
            <a:r>
              <a:rPr/>
              <a:t> </a:t>
            </a:r>
            <a:r>
              <a:rPr/>
              <a:t>from</a:t>
            </a:r>
            <a:r>
              <a:rPr/>
              <a:t> </a:t>
            </a:r>
            <a:r>
              <a:rPr/>
              <a:t>the</a:t>
            </a:r>
            <a:r>
              <a:rPr/>
              <a:t> </a:t>
            </a:r>
            <a:r>
              <a:rPr/>
              <a:t>sample</a:t>
            </a:r>
            <a:r>
              <a:rPr/>
              <a:t> </a:t>
            </a:r>
            <a:r>
              <a:rPr/>
              <a:t>and</a:t>
            </a:r>
            <a:r>
              <a:rPr/>
              <a:t> </a:t>
            </a:r>
            <a:r>
              <a:rPr/>
              <a:t>make</a:t>
            </a:r>
            <a:r>
              <a:rPr/>
              <a:t> </a:t>
            </a:r>
            <a:r>
              <a:rPr/>
              <a:t>inferences</a:t>
            </a:r>
            <a:r>
              <a:rPr/>
              <a:t> </a:t>
            </a:r>
            <a:r>
              <a:rPr/>
              <a:t>about</a:t>
            </a:r>
            <a:r>
              <a:rPr/>
              <a:t> </a:t>
            </a:r>
            <a:r>
              <a:rPr/>
              <a:t>the</a:t>
            </a:r>
            <a:r>
              <a:rPr/>
              <a:t> </a:t>
            </a:r>
            <a:r>
              <a:rPr/>
              <a:t>population.</a:t>
            </a:r>
            <a:r>
              <a:rPr/>
              <a:t> </a:t>
            </a:r>
            <a:r>
              <a:rPr/>
              <a:t>The</a:t>
            </a:r>
            <a:r>
              <a:rPr/>
              <a:t> </a:t>
            </a:r>
            <a:r>
              <a:rPr/>
              <a:t>sample</a:t>
            </a:r>
            <a:r>
              <a:rPr/>
              <a:t> </a:t>
            </a:r>
            <a:r>
              <a:rPr/>
              <a:t>is</a:t>
            </a:r>
            <a:r>
              <a:rPr/>
              <a:t> </a:t>
            </a:r>
            <a:r>
              <a:rPr/>
              <a:t>a</a:t>
            </a:r>
            <a:r>
              <a:rPr/>
              <a:t> </a:t>
            </a:r>
            <a:r>
              <a:rPr/>
              <a:t>subset.</a:t>
            </a:r>
            <a:r>
              <a:rPr/>
              <a:t> </a:t>
            </a:r>
            <a:r>
              <a:rPr/>
              <a:t>Inferential</a:t>
            </a:r>
            <a:r>
              <a:rPr/>
              <a:t> </a:t>
            </a:r>
            <a:r>
              <a:rPr/>
              <a:t>statistics</a:t>
            </a:r>
            <a:r>
              <a:rPr/>
              <a:t> </a:t>
            </a:r>
            <a:r>
              <a:rPr/>
              <a:t>is</a:t>
            </a:r>
            <a:r>
              <a:rPr/>
              <a:t> </a:t>
            </a:r>
            <a:r>
              <a:rPr/>
              <a:t>the</a:t>
            </a:r>
            <a:r>
              <a:rPr/>
              <a:t> </a:t>
            </a:r>
            <a:r>
              <a:rPr/>
              <a:t>process</a:t>
            </a:r>
            <a:r>
              <a:rPr/>
              <a:t> </a:t>
            </a:r>
            <a:r>
              <a:rPr/>
              <a:t>by</a:t>
            </a:r>
            <a:r>
              <a:rPr/>
              <a:t> </a:t>
            </a:r>
            <a:r>
              <a:rPr/>
              <a:t>which</a:t>
            </a:r>
            <a:r>
              <a:rPr/>
              <a:t> </a:t>
            </a:r>
            <a:r>
              <a:rPr/>
              <a:t>you</a:t>
            </a:r>
            <a:r>
              <a:rPr/>
              <a:t> </a:t>
            </a:r>
            <a:r>
              <a:rPr/>
              <a:t>infer</a:t>
            </a:r>
            <a:r>
              <a:rPr/>
              <a:t> </a:t>
            </a:r>
            <a:r>
              <a:rPr/>
              <a:t>information</a:t>
            </a:r>
            <a:r>
              <a:rPr/>
              <a:t> </a:t>
            </a:r>
            <a:r>
              <a:rPr/>
              <a:t>about</a:t>
            </a:r>
            <a:r>
              <a:rPr/>
              <a:t> </a:t>
            </a:r>
            <a:r>
              <a:rPr/>
              <a:t>the</a:t>
            </a:r>
            <a:r>
              <a:rPr/>
              <a:t> </a:t>
            </a:r>
            <a:r>
              <a:rPr/>
              <a:t>population.</a:t>
            </a:r>
          </a:p>
          <a:p>
            <a:pPr lvl="0" marL="0" indent="0">
              <a:buNone/>
            </a:pPr>
          </a:p>
          <a:p>
            <a:pPr lvl="0" marL="0" indent="0">
              <a:buNone/>
            </a:pPr>
            <a:r>
              <a:rPr/>
              <a:t>NHST</a:t>
            </a:r>
            <a:r>
              <a:rPr/>
              <a:t> </a:t>
            </a:r>
            <a:r>
              <a:rPr/>
              <a:t>is</a:t>
            </a:r>
            <a:r>
              <a:rPr/>
              <a:t> </a:t>
            </a:r>
            <a:r>
              <a:rPr/>
              <a:t>the</a:t>
            </a:r>
            <a:r>
              <a:rPr/>
              <a:t> </a:t>
            </a:r>
            <a:r>
              <a:rPr/>
              <a:t>traditional</a:t>
            </a:r>
            <a:r>
              <a:rPr/>
              <a:t> </a:t>
            </a:r>
            <a:r>
              <a:rPr/>
              <a:t>way</a:t>
            </a:r>
            <a:r>
              <a:rPr/>
              <a:t> </a:t>
            </a:r>
            <a:r>
              <a:rPr/>
              <a:t>that</a:t>
            </a:r>
            <a:r>
              <a:rPr/>
              <a:t> </a:t>
            </a:r>
            <a:r>
              <a:rPr/>
              <a:t>a</a:t>
            </a:r>
            <a:r>
              <a:rPr/>
              <a:t> </a:t>
            </a:r>
            <a:r>
              <a:rPr/>
              <a:t>huge</a:t>
            </a:r>
            <a:r>
              <a:rPr/>
              <a:t> </a:t>
            </a:r>
            <a:r>
              <a:rPr/>
              <a:t>amount</a:t>
            </a:r>
            <a:r>
              <a:rPr/>
              <a:t> </a:t>
            </a:r>
            <a:r>
              <a:rPr/>
              <a:t>of</a:t>
            </a:r>
            <a:r>
              <a:rPr/>
              <a:t> </a:t>
            </a:r>
            <a:r>
              <a:rPr/>
              <a:t>research</a:t>
            </a:r>
            <a:r>
              <a:rPr/>
              <a:t> </a:t>
            </a:r>
            <a:r>
              <a:rPr/>
              <a:t>relies</a:t>
            </a:r>
            <a:r>
              <a:rPr/>
              <a:t> </a:t>
            </a:r>
            <a:r>
              <a:rPr/>
              <a:t>on.</a:t>
            </a:r>
          </a:p>
          <a:p>
            <a:pPr lvl="0" marL="0" indent="0">
              <a:buNone/>
            </a:pPr>
          </a:p>
          <a:p>
            <a:pPr lvl="0" marL="0" indent="0">
              <a:buNone/>
            </a:pPr>
            <a:r>
              <a:rPr/>
              <a:t>Null</a:t>
            </a:r>
            <a:r>
              <a:rPr/>
              <a:t> </a:t>
            </a:r>
            <a:r>
              <a:rPr/>
              <a:t>hypothesis</a:t>
            </a:r>
            <a:r>
              <a:rPr/>
              <a:t> </a:t>
            </a:r>
            <a:r>
              <a:rPr/>
              <a:t>is</a:t>
            </a:r>
            <a:r>
              <a:rPr/>
              <a:t> </a:t>
            </a:r>
            <a:r>
              <a:rPr/>
              <a:t>no</a:t>
            </a:r>
            <a:r>
              <a:rPr/>
              <a:t> </a:t>
            </a:r>
            <a:r>
              <a:rPr/>
              <a:t>difference</a:t>
            </a:r>
            <a:r>
              <a:rPr/>
              <a:t> </a:t>
            </a:r>
            <a:r>
              <a:rPr/>
              <a:t>or</a:t>
            </a:r>
            <a:r>
              <a:rPr/>
              <a:t> </a:t>
            </a:r>
            <a:r>
              <a:rPr/>
              <a:t>no</a:t>
            </a:r>
            <a:r>
              <a:rPr/>
              <a:t> </a:t>
            </a:r>
            <a:r>
              <a:rPr/>
              <a:t>relationship.</a:t>
            </a:r>
            <a:r>
              <a:rPr/>
              <a:t> </a:t>
            </a:r>
            <a:r>
              <a:rPr/>
              <a:t>The</a:t>
            </a:r>
            <a:r>
              <a:rPr/>
              <a:t> </a:t>
            </a:r>
            <a:r>
              <a:rPr/>
              <a:t>alternative</a:t>
            </a:r>
            <a:r>
              <a:rPr/>
              <a:t> </a:t>
            </a:r>
            <a:r>
              <a:rPr/>
              <a:t>is</a:t>
            </a:r>
            <a:r>
              <a:rPr/>
              <a:t> </a:t>
            </a:r>
            <a:r>
              <a:rPr/>
              <a:t>often</a:t>
            </a:r>
            <a:r>
              <a:rPr/>
              <a:t> </a:t>
            </a:r>
            <a:r>
              <a:rPr/>
              <a:t>called</a:t>
            </a:r>
            <a:r>
              <a:rPr/>
              <a:t> </a:t>
            </a:r>
            <a:r>
              <a:rPr/>
              <a:t>the</a:t>
            </a:r>
            <a:r>
              <a:rPr/>
              <a:t> </a:t>
            </a:r>
            <a:r>
              <a:rPr/>
              <a:t>research</a:t>
            </a:r>
            <a:r>
              <a:rPr/>
              <a:t> </a:t>
            </a:r>
            <a:r>
              <a:rPr/>
              <a:t>hypothesis.</a:t>
            </a:r>
          </a:p>
        </p:txBody>
      </p:sp>
      <p:sp>
        <p:nvSpPr>
          <p:cNvPr id="4" name="Slide Number Placeholder 3"/>
          <p:cNvSpPr>
            <a:spLocks noGrp="1"/>
          </p:cNvSpPr>
          <p:nvPr>
            <p:ph type="sldNum" sz="quarter" idx="10"/>
          </p:nvPr>
        </p:nvSpPr>
        <p:spPr/>
        <p:txBody>
          <a:bodyPr/>
          <a:lstStyle/>
          <a:p>
            <a:fld id="{18BDFEC3-8487-43E8-A154-7C12CBC1FFF2}" type="slidenum">
              <a:rPr lang="en-US"/>
              <a:t>104</a:t>
            </a:fld>
            <a:endParaRPr lang="en-US"/>
          </a:p>
        </p:txBody>
      </p:sp>
    </p:spTree>
  </p:cSld>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A</a:t>
            </a:r>
            <a:r>
              <a:rPr/>
              <a:t> </a:t>
            </a:r>
            <a:r>
              <a:rPr/>
              <a:t>parameter</a:t>
            </a:r>
            <a:r>
              <a:rPr/>
              <a:t> </a:t>
            </a:r>
            <a:r>
              <a:rPr/>
              <a:t>is</a:t>
            </a:r>
            <a:r>
              <a:rPr/>
              <a:t> </a:t>
            </a:r>
            <a:r>
              <a:rPr/>
              <a:t>a</a:t>
            </a:r>
            <a:r>
              <a:rPr/>
              <a:t> </a:t>
            </a:r>
            <a:r>
              <a:rPr/>
              <a:t>number</a:t>
            </a:r>
            <a:r>
              <a:rPr/>
              <a:t> </a:t>
            </a:r>
            <a:r>
              <a:rPr/>
              <a:t>computed</a:t>
            </a:r>
            <a:r>
              <a:rPr/>
              <a:t> </a:t>
            </a:r>
            <a:r>
              <a:rPr/>
              <a:t>from</a:t>
            </a:r>
            <a:r>
              <a:rPr/>
              <a:t> </a:t>
            </a:r>
            <a:r>
              <a:rPr/>
              <a:t>a</a:t>
            </a:r>
            <a:r>
              <a:rPr/>
              <a:t> </a:t>
            </a:r>
            <a:r>
              <a:rPr/>
              <a:t>population.</a:t>
            </a:r>
            <a:r>
              <a:rPr/>
              <a:t> </a:t>
            </a:r>
            <a:r>
              <a:rPr/>
              <a:t>Since</a:t>
            </a:r>
            <a:r>
              <a:rPr/>
              <a:t> </a:t>
            </a:r>
            <a:r>
              <a:rPr/>
              <a:t>the</a:t>
            </a:r>
            <a:r>
              <a:rPr/>
              <a:t> </a:t>
            </a:r>
            <a:r>
              <a:rPr/>
              <a:t>population</a:t>
            </a:r>
            <a:r>
              <a:rPr/>
              <a:t> </a:t>
            </a:r>
            <a:r>
              <a:rPr/>
              <a:t>is</a:t>
            </a:r>
            <a:r>
              <a:rPr/>
              <a:t> </a:t>
            </a:r>
            <a:r>
              <a:rPr/>
              <a:t>often</a:t>
            </a:r>
            <a:r>
              <a:rPr/>
              <a:t> </a:t>
            </a:r>
            <a:r>
              <a:rPr/>
              <a:t>very</a:t>
            </a:r>
            <a:r>
              <a:rPr/>
              <a:t> </a:t>
            </a:r>
            <a:r>
              <a:rPr/>
              <a:t>large,</a:t>
            </a:r>
            <a:r>
              <a:rPr/>
              <a:t> </a:t>
            </a:r>
            <a:r>
              <a:rPr/>
              <a:t>it</a:t>
            </a:r>
            <a:r>
              <a:rPr/>
              <a:t> </a:t>
            </a:r>
            <a:r>
              <a:rPr/>
              <a:t>is</a:t>
            </a:r>
            <a:r>
              <a:rPr/>
              <a:t> </a:t>
            </a:r>
            <a:r>
              <a:rPr/>
              <a:t>often</a:t>
            </a:r>
            <a:r>
              <a:rPr/>
              <a:t> </a:t>
            </a:r>
            <a:r>
              <a:rPr/>
              <a:t>impossible</a:t>
            </a:r>
            <a:r>
              <a:rPr/>
              <a:t> </a:t>
            </a:r>
            <a:r>
              <a:rPr/>
              <a:t>to</a:t>
            </a:r>
            <a:r>
              <a:rPr/>
              <a:t> </a:t>
            </a:r>
            <a:r>
              <a:rPr/>
              <a:t>compute</a:t>
            </a:r>
            <a:r>
              <a:rPr/>
              <a:t> </a:t>
            </a:r>
            <a:r>
              <a:rPr/>
              <a:t>a</a:t>
            </a:r>
            <a:r>
              <a:rPr/>
              <a:t> </a:t>
            </a:r>
            <a:r>
              <a:rPr/>
              <a:t>parameter.</a:t>
            </a:r>
          </a:p>
          <a:p>
            <a:pPr lvl="0" marL="0" indent="0">
              <a:buNone/>
            </a:pPr>
          </a:p>
          <a:p>
            <a:pPr lvl="0" marL="0" indent="0">
              <a:buNone/>
            </a:pPr>
            <a:r>
              <a:rPr/>
              <a:t>A</a:t>
            </a:r>
            <a:r>
              <a:rPr/>
              <a:t> </a:t>
            </a:r>
            <a:r>
              <a:rPr/>
              <a:t>statistic</a:t>
            </a:r>
            <a:r>
              <a:rPr/>
              <a:t> </a:t>
            </a:r>
            <a:r>
              <a:rPr/>
              <a:t>is</a:t>
            </a:r>
            <a:r>
              <a:rPr/>
              <a:t> </a:t>
            </a:r>
            <a:r>
              <a:rPr/>
              <a:t>a</a:t>
            </a:r>
            <a:r>
              <a:rPr/>
              <a:t> </a:t>
            </a:r>
            <a:r>
              <a:rPr/>
              <a:t>number</a:t>
            </a:r>
            <a:r>
              <a:rPr/>
              <a:t> </a:t>
            </a:r>
            <a:r>
              <a:rPr/>
              <a:t>computed</a:t>
            </a:r>
            <a:r>
              <a:rPr/>
              <a:t> </a:t>
            </a:r>
            <a:r>
              <a:rPr/>
              <a:t>from</a:t>
            </a:r>
            <a:r>
              <a:rPr/>
              <a:t> </a:t>
            </a:r>
            <a:r>
              <a:rPr/>
              <a:t>a</a:t>
            </a:r>
            <a:r>
              <a:rPr/>
              <a:t> </a:t>
            </a:r>
            <a:r>
              <a:rPr/>
              <a:t>sample.</a:t>
            </a:r>
            <a:r>
              <a:rPr/>
              <a:t> </a:t>
            </a:r>
            <a:r>
              <a:rPr/>
              <a:t>Since</a:t>
            </a:r>
            <a:r>
              <a:rPr/>
              <a:t> </a:t>
            </a:r>
            <a:r>
              <a:rPr/>
              <a:t>the</a:t>
            </a:r>
            <a:r>
              <a:rPr/>
              <a:t> </a:t>
            </a:r>
            <a:r>
              <a:rPr/>
              <a:t>sample</a:t>
            </a:r>
            <a:r>
              <a:rPr/>
              <a:t> </a:t>
            </a:r>
            <a:r>
              <a:rPr/>
              <a:t>is</a:t>
            </a:r>
            <a:r>
              <a:rPr/>
              <a:t> </a:t>
            </a:r>
            <a:r>
              <a:rPr/>
              <a:t>small</a:t>
            </a:r>
            <a:r>
              <a:rPr/>
              <a:t> </a:t>
            </a:r>
            <a:r>
              <a:rPr/>
              <a:t>enough</a:t>
            </a:r>
            <a:r>
              <a:rPr/>
              <a:t> </a:t>
            </a:r>
            <a:r>
              <a:rPr/>
              <a:t>to</a:t>
            </a:r>
            <a:r>
              <a:rPr/>
              <a:t> </a:t>
            </a:r>
            <a:r>
              <a:rPr/>
              <a:t>be</a:t>
            </a:r>
            <a:r>
              <a:rPr/>
              <a:t> </a:t>
            </a:r>
            <a:r>
              <a:rPr/>
              <a:t>manageable,</a:t>
            </a:r>
            <a:r>
              <a:rPr/>
              <a:t> </a:t>
            </a:r>
            <a:r>
              <a:rPr/>
              <a:t>the</a:t>
            </a:r>
            <a:r>
              <a:rPr/>
              <a:t> </a:t>
            </a:r>
            <a:r>
              <a:rPr/>
              <a:t>values</a:t>
            </a:r>
            <a:r>
              <a:rPr/>
              <a:t> </a:t>
            </a:r>
            <a:r>
              <a:rPr/>
              <a:t>of</a:t>
            </a:r>
            <a:r>
              <a:rPr/>
              <a:t> </a:t>
            </a:r>
            <a:r>
              <a:rPr/>
              <a:t>the</a:t>
            </a:r>
            <a:r>
              <a:rPr/>
              <a:t> </a:t>
            </a:r>
            <a:r>
              <a:rPr/>
              <a:t>statistic</a:t>
            </a:r>
            <a:r>
              <a:rPr/>
              <a:t> </a:t>
            </a:r>
            <a:r>
              <a:rPr/>
              <a:t>are</a:t>
            </a:r>
            <a:r>
              <a:rPr/>
              <a:t> </a:t>
            </a:r>
            <a:r>
              <a:rPr/>
              <a:t>computed</a:t>
            </a:r>
            <a:r>
              <a:rPr/>
              <a:t> </a:t>
            </a:r>
            <a:r>
              <a:rPr/>
              <a:t>with</a:t>
            </a:r>
            <a:r>
              <a:rPr/>
              <a:t> </a:t>
            </a:r>
            <a:r>
              <a:rPr/>
              <a:t>the</a:t>
            </a:r>
            <a:r>
              <a:rPr/>
              <a:t> </a:t>
            </a:r>
            <a:r>
              <a:rPr/>
              <a:t>hope</a:t>
            </a:r>
            <a:r>
              <a:rPr/>
              <a:t> </a:t>
            </a:r>
            <a:r>
              <a:rPr/>
              <a:t>that</a:t>
            </a:r>
            <a:r>
              <a:rPr/>
              <a:t> </a:t>
            </a:r>
            <a:r>
              <a:rPr/>
              <a:t>they</a:t>
            </a:r>
            <a:r>
              <a:rPr/>
              <a:t> </a:t>
            </a:r>
            <a:r>
              <a:rPr/>
              <a:t>will</a:t>
            </a:r>
            <a:r>
              <a:rPr/>
              <a:t> </a:t>
            </a:r>
            <a:r>
              <a:rPr/>
              <a:t>be</a:t>
            </a:r>
            <a:r>
              <a:rPr/>
              <a:t> </a:t>
            </a:r>
            <a:r>
              <a:rPr/>
              <a:t>good</a:t>
            </a:r>
            <a:r>
              <a:rPr/>
              <a:t> </a:t>
            </a:r>
            <a:r>
              <a:rPr/>
              <a:t>estimates</a:t>
            </a:r>
            <a:r>
              <a:rPr/>
              <a:t> </a:t>
            </a:r>
            <a:r>
              <a:rPr/>
              <a:t>of</a:t>
            </a:r>
            <a:r>
              <a:rPr/>
              <a:t> </a:t>
            </a:r>
            <a:r>
              <a:rPr/>
              <a:t>the</a:t>
            </a:r>
            <a:r>
              <a:rPr/>
              <a:t> </a:t>
            </a:r>
            <a:r>
              <a:rPr/>
              <a:t>corresponding</a:t>
            </a:r>
            <a:r>
              <a:rPr/>
              <a:t> </a:t>
            </a:r>
            <a:r>
              <a:rPr/>
              <a:t>population</a:t>
            </a:r>
            <a:r>
              <a:rPr/>
              <a:t> </a:t>
            </a:r>
            <a:r>
              <a:rPr/>
              <a:t>parameter.</a:t>
            </a:r>
          </a:p>
        </p:txBody>
      </p:sp>
      <p:sp>
        <p:nvSpPr>
          <p:cNvPr id="4" name="Slide Number Placeholder 3"/>
          <p:cNvSpPr>
            <a:spLocks noGrp="1"/>
          </p:cNvSpPr>
          <p:nvPr>
            <p:ph type="sldNum" sz="quarter" idx="10"/>
          </p:nvPr>
        </p:nvSpPr>
        <p:spPr/>
        <p:txBody>
          <a:bodyPr/>
          <a:lstStyle/>
          <a:p>
            <a:fld id="{18BDFEC3-8487-43E8-A154-7C12CBC1FFF2}" type="slidenum">
              <a:rPr lang="en-US"/>
              <a:t>7</a:t>
            </a:fld>
            <a:endParaRPr lang="en-US"/>
          </a:p>
        </p:txBody>
      </p:sp>
    </p:spTree>
  </p:cSld>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Does</a:t>
            </a:r>
            <a:r>
              <a:rPr/>
              <a:t> </a:t>
            </a:r>
            <a:r>
              <a:rPr/>
              <a:t>the</a:t>
            </a:r>
            <a:r>
              <a:rPr/>
              <a:t> </a:t>
            </a:r>
            <a:r>
              <a:rPr/>
              <a:t>data</a:t>
            </a:r>
            <a:r>
              <a:rPr/>
              <a:t> </a:t>
            </a:r>
            <a:r>
              <a:rPr/>
              <a:t>allow</a:t>
            </a:r>
            <a:r>
              <a:rPr/>
              <a:t> </a:t>
            </a:r>
            <a:r>
              <a:rPr/>
              <a:t>us</a:t>
            </a:r>
            <a:r>
              <a:rPr/>
              <a:t> </a:t>
            </a:r>
            <a:r>
              <a:rPr/>
              <a:t>to</a:t>
            </a:r>
            <a:r>
              <a:rPr/>
              <a:t> </a:t>
            </a:r>
            <a:r>
              <a:rPr/>
              <a:t>reject</a:t>
            </a:r>
            <a:r>
              <a:rPr/>
              <a:t> </a:t>
            </a:r>
            <a:r>
              <a:rPr/>
              <a:t>the</a:t>
            </a:r>
            <a:r>
              <a:rPr/>
              <a:t> </a:t>
            </a:r>
            <a:r>
              <a:rPr/>
              <a:t>null</a:t>
            </a:r>
            <a:r>
              <a:rPr/>
              <a:t> </a:t>
            </a:r>
            <a:r>
              <a:rPr/>
              <a:t>hypothesis.</a:t>
            </a:r>
            <a:r>
              <a:rPr/>
              <a:t> </a:t>
            </a:r>
            <a:r>
              <a:rPr/>
              <a:t>Rejecting</a:t>
            </a:r>
            <a:r>
              <a:rPr/>
              <a:t> </a:t>
            </a:r>
            <a:r>
              <a:rPr/>
              <a:t>means</a:t>
            </a:r>
            <a:r>
              <a:rPr/>
              <a:t> </a:t>
            </a:r>
            <a:r>
              <a:rPr/>
              <a:t>the</a:t>
            </a:r>
            <a:r>
              <a:rPr/>
              <a:t> </a:t>
            </a:r>
            <a:r>
              <a:rPr/>
              <a:t>difference</a:t>
            </a:r>
            <a:r>
              <a:rPr/>
              <a:t> </a:t>
            </a:r>
            <a:r>
              <a:rPr/>
              <a:t>or</a:t>
            </a:r>
            <a:r>
              <a:rPr/>
              <a:t> </a:t>
            </a:r>
            <a:r>
              <a:rPr/>
              <a:t>relationship</a:t>
            </a:r>
            <a:r>
              <a:rPr/>
              <a:t> </a:t>
            </a:r>
            <a:r>
              <a:rPr/>
              <a:t>is</a:t>
            </a:r>
            <a:r>
              <a:rPr/>
              <a:t> </a:t>
            </a:r>
            <a:r>
              <a:rPr/>
              <a:t>greater</a:t>
            </a:r>
            <a:r>
              <a:rPr/>
              <a:t> </a:t>
            </a:r>
            <a:r>
              <a:rPr/>
              <a:t>than</a:t>
            </a:r>
            <a:r>
              <a:rPr/>
              <a:t> </a:t>
            </a:r>
            <a:r>
              <a:rPr/>
              <a:t>what</a:t>
            </a:r>
            <a:r>
              <a:rPr/>
              <a:t> </a:t>
            </a:r>
            <a:r>
              <a:rPr/>
              <a:t>you’d</a:t>
            </a:r>
            <a:r>
              <a:rPr/>
              <a:t> </a:t>
            </a:r>
            <a:r>
              <a:rPr/>
              <a:t>expect</a:t>
            </a:r>
            <a:r>
              <a:rPr/>
              <a:t> </a:t>
            </a:r>
            <a:r>
              <a:rPr/>
              <a:t>due</a:t>
            </a:r>
            <a:r>
              <a:rPr/>
              <a:t> </a:t>
            </a:r>
            <a:r>
              <a:rPr/>
              <a:t>to</a:t>
            </a:r>
            <a:r>
              <a:rPr/>
              <a:t> </a:t>
            </a:r>
            <a:r>
              <a:rPr/>
              <a:t>sampling</a:t>
            </a:r>
            <a:r>
              <a:rPr/>
              <a:t> </a:t>
            </a:r>
            <a:r>
              <a:rPr/>
              <a:t>error.</a:t>
            </a:r>
          </a:p>
          <a:p>
            <a:pPr lvl="0" marL="0" indent="0">
              <a:buNone/>
            </a:pPr>
          </a:p>
          <a:p>
            <a:pPr lvl="0" marL="0" indent="0">
              <a:buNone/>
            </a:pPr>
            <a:r>
              <a:rPr/>
              <a:t>[[Directional</a:t>
            </a:r>
            <a:r>
              <a:rPr/>
              <a:t> </a:t>
            </a:r>
            <a:r>
              <a:rPr/>
              <a:t>only</a:t>
            </a:r>
            <a:r>
              <a:rPr/>
              <a:t> </a:t>
            </a:r>
            <a:r>
              <a:rPr/>
              <a:t>for</a:t>
            </a:r>
            <a:r>
              <a:rPr/>
              <a:t> </a:t>
            </a:r>
            <a:r>
              <a:rPr/>
              <a:t>two</a:t>
            </a:r>
            <a:r>
              <a:rPr/>
              <a:t> </a:t>
            </a:r>
            <a:r>
              <a:rPr/>
              <a:t>group</a:t>
            </a:r>
            <a:r>
              <a:rPr/>
              <a:t> </a:t>
            </a:r>
            <a:r>
              <a:rPr/>
              <a:t>comparisons</a:t>
            </a:r>
            <a:r>
              <a:rPr/>
              <a:t> </a:t>
            </a:r>
            <a:r>
              <a:rPr/>
              <a:t>or</a:t>
            </a:r>
            <a:r>
              <a:rPr/>
              <a:t> </a:t>
            </a:r>
            <a:r>
              <a:rPr/>
              <a:t>bivariate</a:t>
            </a:r>
            <a:r>
              <a:rPr/>
              <a:t> </a:t>
            </a:r>
            <a:r>
              <a:rPr/>
              <a:t>relationships]]</a:t>
            </a:r>
          </a:p>
          <a:p>
            <a:pPr lvl="0" marL="0" indent="0">
              <a:buNone/>
            </a:pPr>
          </a:p>
          <a:p>
            <a:pPr lvl="0" marL="0" indent="0">
              <a:buNone/>
            </a:pPr>
            <a:r>
              <a:rPr/>
              <a:t>never</a:t>
            </a:r>
            <a:r>
              <a:rPr/>
              <a:t> </a:t>
            </a:r>
            <a:r>
              <a:rPr/>
              <a:t>talk</a:t>
            </a:r>
            <a:r>
              <a:rPr/>
              <a:t> </a:t>
            </a:r>
            <a:r>
              <a:rPr/>
              <a:t>about</a:t>
            </a:r>
            <a:r>
              <a:rPr/>
              <a:t> </a:t>
            </a:r>
            <a:r>
              <a:rPr/>
              <a:t>proving</a:t>
            </a:r>
            <a:r>
              <a:rPr/>
              <a:t> </a:t>
            </a:r>
            <a:r>
              <a:rPr/>
              <a:t>the</a:t>
            </a:r>
            <a:r>
              <a:rPr/>
              <a:t> </a:t>
            </a:r>
            <a:r>
              <a:rPr/>
              <a:t>null</a:t>
            </a:r>
            <a:r>
              <a:rPr/>
              <a:t> </a:t>
            </a:r>
            <a:r>
              <a:rPr/>
              <a:t>hypothesis.</a:t>
            </a:r>
            <a:r>
              <a:rPr/>
              <a:t> </a:t>
            </a:r>
            <a:r>
              <a:rPr/>
              <a:t>A</a:t>
            </a:r>
            <a:r>
              <a:rPr/>
              <a:t> </a:t>
            </a:r>
            <a:r>
              <a:rPr/>
              <a:t>large</a:t>
            </a:r>
            <a:r>
              <a:rPr/>
              <a:t> </a:t>
            </a:r>
            <a:r>
              <a:rPr/>
              <a:t>p-value</a:t>
            </a:r>
            <a:r>
              <a:rPr/>
              <a:t> </a:t>
            </a:r>
            <a:r>
              <a:rPr/>
              <a:t>does</a:t>
            </a:r>
            <a:r>
              <a:rPr/>
              <a:t> </a:t>
            </a:r>
            <a:r>
              <a:rPr/>
              <a:t>not</a:t>
            </a:r>
            <a:r>
              <a:rPr/>
              <a:t> </a:t>
            </a:r>
            <a:r>
              <a:rPr/>
              <a:t>mean</a:t>
            </a:r>
            <a:r>
              <a:rPr/>
              <a:t> </a:t>
            </a:r>
            <a:r>
              <a:rPr/>
              <a:t>that</a:t>
            </a:r>
            <a:r>
              <a:rPr/>
              <a:t> </a:t>
            </a:r>
            <a:r>
              <a:rPr/>
              <a:t>you</a:t>
            </a:r>
            <a:r>
              <a:rPr/>
              <a:t> </a:t>
            </a:r>
            <a:r>
              <a:rPr/>
              <a:t>proved</a:t>
            </a:r>
            <a:r>
              <a:rPr/>
              <a:t> </a:t>
            </a:r>
            <a:r>
              <a:rPr/>
              <a:t>the</a:t>
            </a:r>
            <a:r>
              <a:rPr/>
              <a:t> </a:t>
            </a:r>
            <a:r>
              <a:rPr/>
              <a:t>null</a:t>
            </a:r>
            <a:r>
              <a:rPr/>
              <a:t> </a:t>
            </a:r>
            <a:r>
              <a:rPr/>
              <a:t>hypothesis.</a:t>
            </a:r>
            <a:r>
              <a:rPr/>
              <a:t> </a:t>
            </a:r>
            <a:r>
              <a:rPr/>
              <a:t>There</a:t>
            </a:r>
            <a:r>
              <a:rPr/>
              <a:t> </a:t>
            </a:r>
            <a:r>
              <a:rPr/>
              <a:t>might</a:t>
            </a:r>
            <a:r>
              <a:rPr/>
              <a:t> </a:t>
            </a:r>
            <a:r>
              <a:rPr/>
              <a:t>be</a:t>
            </a:r>
            <a:r>
              <a:rPr/>
              <a:t> </a:t>
            </a:r>
            <a:r>
              <a:rPr/>
              <a:t>sources</a:t>
            </a:r>
            <a:r>
              <a:rPr/>
              <a:t> </a:t>
            </a:r>
            <a:r>
              <a:rPr/>
              <a:t>of</a:t>
            </a:r>
            <a:r>
              <a:rPr/>
              <a:t> </a:t>
            </a:r>
            <a:r>
              <a:rPr/>
              <a:t>error</a:t>
            </a:r>
            <a:r>
              <a:rPr/>
              <a:t> </a:t>
            </a:r>
            <a:r>
              <a:rPr/>
              <a:t>that</a:t>
            </a:r>
            <a:r>
              <a:rPr/>
              <a:t> </a:t>
            </a:r>
            <a:r>
              <a:rPr/>
              <a:t>lead</a:t>
            </a:r>
            <a:r>
              <a:rPr/>
              <a:t> </a:t>
            </a:r>
            <a:r>
              <a:rPr/>
              <a:t>to</a:t>
            </a:r>
            <a:r>
              <a:rPr/>
              <a:t> </a:t>
            </a:r>
            <a:r>
              <a:rPr/>
              <a:t>failure</a:t>
            </a:r>
            <a:r>
              <a:rPr/>
              <a:t> </a:t>
            </a:r>
            <a:r>
              <a:rPr/>
              <a:t>to</a:t>
            </a:r>
            <a:r>
              <a:rPr/>
              <a:t> </a:t>
            </a:r>
            <a:r>
              <a:rPr/>
              <a:t>reject</a:t>
            </a:r>
            <a:r>
              <a:rPr/>
              <a:t> </a:t>
            </a:r>
            <a:r>
              <a:rPr/>
              <a:t>the</a:t>
            </a:r>
            <a:r>
              <a:rPr/>
              <a:t> </a:t>
            </a:r>
            <a:r>
              <a:rPr/>
              <a:t>null</a:t>
            </a:r>
            <a:r>
              <a:rPr/>
              <a:t> </a:t>
            </a:r>
            <a:r>
              <a:rPr/>
              <a:t>hypothesis.</a:t>
            </a:r>
          </a:p>
        </p:txBody>
      </p:sp>
      <p:sp>
        <p:nvSpPr>
          <p:cNvPr id="4" name="Slide Number Placeholder 3"/>
          <p:cNvSpPr>
            <a:spLocks noGrp="1"/>
          </p:cNvSpPr>
          <p:nvPr>
            <p:ph type="sldNum" sz="quarter" idx="10"/>
          </p:nvPr>
        </p:nvSpPr>
        <p:spPr/>
        <p:txBody>
          <a:bodyPr/>
          <a:lstStyle/>
          <a:p>
            <a:fld id="{18BDFEC3-8487-43E8-A154-7C12CBC1FFF2}" type="slidenum">
              <a:rPr lang="en-US"/>
              <a:t>105</a:t>
            </a:fld>
            <a:endParaRPr lang="en-US"/>
          </a:p>
        </p:txBody>
      </p:sp>
    </p:spTree>
  </p:cSld>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Directional</a:t>
            </a:r>
            <a:r>
              <a:rPr/>
              <a:t> </a:t>
            </a:r>
            <a:r>
              <a:rPr/>
              <a:t>is</a:t>
            </a:r>
            <a:r>
              <a:rPr/>
              <a:t> </a:t>
            </a:r>
            <a:r>
              <a:rPr/>
              <a:t>more</a:t>
            </a:r>
            <a:r>
              <a:rPr/>
              <a:t> </a:t>
            </a:r>
            <a:r>
              <a:rPr/>
              <a:t>likely</a:t>
            </a:r>
            <a:r>
              <a:rPr/>
              <a:t> </a:t>
            </a:r>
            <a:r>
              <a:rPr/>
              <a:t>when</a:t>
            </a:r>
            <a:r>
              <a:rPr/>
              <a:t> </a:t>
            </a:r>
            <a:r>
              <a:rPr/>
              <a:t>comparing</a:t>
            </a:r>
            <a:r>
              <a:rPr/>
              <a:t> </a:t>
            </a:r>
            <a:r>
              <a:rPr/>
              <a:t>a</a:t>
            </a:r>
            <a:r>
              <a:rPr/>
              <a:t> </a:t>
            </a:r>
            <a:r>
              <a:rPr/>
              <a:t>treatment</a:t>
            </a:r>
            <a:r>
              <a:rPr/>
              <a:t> </a:t>
            </a:r>
            <a:r>
              <a:rPr/>
              <a:t>to</a:t>
            </a:r>
            <a:r>
              <a:rPr/>
              <a:t> </a:t>
            </a:r>
            <a:r>
              <a:rPr/>
              <a:t>a</a:t>
            </a:r>
            <a:r>
              <a:rPr/>
              <a:t> </a:t>
            </a:r>
            <a:r>
              <a:rPr/>
              <a:t>control</a:t>
            </a:r>
            <a:r>
              <a:rPr/>
              <a:t> </a:t>
            </a:r>
            <a:r>
              <a:rPr/>
              <a:t>[[placebo]].</a:t>
            </a:r>
            <a:r>
              <a:rPr/>
              <a:t> </a:t>
            </a:r>
            <a:r>
              <a:rPr/>
              <a:t>When</a:t>
            </a:r>
            <a:r>
              <a:rPr/>
              <a:t> </a:t>
            </a:r>
            <a:r>
              <a:rPr/>
              <a:t>comparing</a:t>
            </a:r>
            <a:r>
              <a:rPr/>
              <a:t> </a:t>
            </a:r>
            <a:r>
              <a:rPr/>
              <a:t>two</a:t>
            </a:r>
            <a:r>
              <a:rPr/>
              <a:t> </a:t>
            </a:r>
            <a:r>
              <a:rPr/>
              <a:t>different</a:t>
            </a:r>
            <a:r>
              <a:rPr/>
              <a:t> </a:t>
            </a:r>
            <a:r>
              <a:rPr/>
              <a:t>treatments,</a:t>
            </a:r>
            <a:r>
              <a:rPr/>
              <a:t> </a:t>
            </a:r>
            <a:r>
              <a:rPr/>
              <a:t>you</a:t>
            </a:r>
            <a:r>
              <a:rPr/>
              <a:t> </a:t>
            </a:r>
            <a:r>
              <a:rPr/>
              <a:t>would</a:t>
            </a:r>
            <a:r>
              <a:rPr/>
              <a:t> </a:t>
            </a:r>
            <a:r>
              <a:rPr/>
              <a:t>have</a:t>
            </a:r>
            <a:r>
              <a:rPr/>
              <a:t> </a:t>
            </a:r>
            <a:r>
              <a:rPr/>
              <a:t>to</a:t>
            </a:r>
            <a:r>
              <a:rPr/>
              <a:t> </a:t>
            </a:r>
            <a:r>
              <a:rPr/>
              <a:t>use</a:t>
            </a:r>
            <a:r>
              <a:rPr/>
              <a:t> </a:t>
            </a:r>
            <a:r>
              <a:rPr/>
              <a:t>a</a:t>
            </a:r>
            <a:r>
              <a:rPr/>
              <a:t> </a:t>
            </a:r>
            <a:r>
              <a:rPr/>
              <a:t>non-directional</a:t>
            </a:r>
            <a:r>
              <a:rPr/>
              <a:t> </a:t>
            </a:r>
            <a:r>
              <a:rPr/>
              <a:t>hypothesis.</a:t>
            </a:r>
          </a:p>
          <a:p>
            <a:pPr lvl="0" marL="0" indent="0">
              <a:buNone/>
            </a:pPr>
          </a:p>
          <a:p>
            <a:pPr lvl="0" marL="0" indent="0">
              <a:buNone/>
            </a:pPr>
            <a:r>
              <a:rPr/>
              <a:t>Is</a:t>
            </a:r>
            <a:r>
              <a:rPr/>
              <a:t> </a:t>
            </a:r>
            <a:r>
              <a:rPr/>
              <a:t>there</a:t>
            </a:r>
            <a:r>
              <a:rPr/>
              <a:t> </a:t>
            </a:r>
            <a:r>
              <a:rPr/>
              <a:t>existing</a:t>
            </a:r>
            <a:r>
              <a:rPr/>
              <a:t> </a:t>
            </a:r>
            <a:r>
              <a:rPr/>
              <a:t>evidence</a:t>
            </a:r>
            <a:r>
              <a:rPr/>
              <a:t> </a:t>
            </a:r>
            <a:r>
              <a:rPr/>
              <a:t>to</a:t>
            </a:r>
            <a:r>
              <a:rPr/>
              <a:t> </a:t>
            </a:r>
            <a:r>
              <a:rPr/>
              <a:t>support</a:t>
            </a:r>
            <a:r>
              <a:rPr/>
              <a:t> </a:t>
            </a:r>
            <a:r>
              <a:rPr/>
              <a:t>a</a:t>
            </a:r>
            <a:r>
              <a:rPr/>
              <a:t> </a:t>
            </a:r>
            <a:r>
              <a:rPr/>
              <a:t>directional</a:t>
            </a:r>
            <a:r>
              <a:rPr/>
              <a:t> </a:t>
            </a:r>
            <a:r>
              <a:rPr/>
              <a:t>hypothesis.</a:t>
            </a:r>
          </a:p>
          <a:p>
            <a:pPr lvl="0" marL="0" indent="0">
              <a:buNone/>
            </a:pPr>
          </a:p>
          <a:p>
            <a:pPr lvl="0" marL="0" indent="0">
              <a:buNone/>
            </a:pPr>
            <a:r>
              <a:rPr/>
              <a:t>If</a:t>
            </a:r>
            <a:r>
              <a:rPr/>
              <a:t> </a:t>
            </a:r>
            <a:r>
              <a:rPr/>
              <a:t>you</a:t>
            </a:r>
            <a:r>
              <a:rPr/>
              <a:t> </a:t>
            </a:r>
            <a:r>
              <a:rPr/>
              <a:t>use</a:t>
            </a:r>
            <a:r>
              <a:rPr/>
              <a:t> </a:t>
            </a:r>
            <a:r>
              <a:rPr/>
              <a:t>a</a:t>
            </a:r>
            <a:r>
              <a:rPr/>
              <a:t> </a:t>
            </a:r>
            <a:r>
              <a:rPr/>
              <a:t>directional</a:t>
            </a:r>
            <a:r>
              <a:rPr/>
              <a:t> </a:t>
            </a:r>
            <a:r>
              <a:rPr/>
              <a:t>hypothesis,</a:t>
            </a:r>
            <a:r>
              <a:rPr/>
              <a:t> </a:t>
            </a:r>
            <a:r>
              <a:rPr/>
              <a:t>and</a:t>
            </a:r>
            <a:r>
              <a:rPr/>
              <a:t> </a:t>
            </a:r>
            <a:r>
              <a:rPr/>
              <a:t>you</a:t>
            </a:r>
            <a:r>
              <a:rPr/>
              <a:t> </a:t>
            </a:r>
            <a:r>
              <a:rPr/>
              <a:t>get</a:t>
            </a:r>
            <a:r>
              <a:rPr/>
              <a:t> </a:t>
            </a:r>
            <a:r>
              <a:rPr/>
              <a:t>an</a:t>
            </a:r>
            <a:r>
              <a:rPr/>
              <a:t> </a:t>
            </a:r>
            <a:r>
              <a:rPr/>
              <a:t>extreme</a:t>
            </a:r>
            <a:r>
              <a:rPr/>
              <a:t> </a:t>
            </a:r>
            <a:r>
              <a:rPr/>
              <a:t>result</a:t>
            </a:r>
            <a:r>
              <a:rPr/>
              <a:t> </a:t>
            </a:r>
            <a:r>
              <a:rPr/>
              <a:t>in</a:t>
            </a:r>
            <a:r>
              <a:rPr/>
              <a:t> </a:t>
            </a:r>
            <a:r>
              <a:rPr/>
              <a:t>the</a:t>
            </a:r>
            <a:r>
              <a:rPr/>
              <a:t> </a:t>
            </a:r>
            <a:r>
              <a:rPr/>
              <a:t>opposite</a:t>
            </a:r>
            <a:r>
              <a:rPr/>
              <a:t> </a:t>
            </a:r>
            <a:r>
              <a:rPr/>
              <a:t>direction,</a:t>
            </a:r>
            <a:r>
              <a:rPr/>
              <a:t> </a:t>
            </a:r>
            <a:r>
              <a:rPr/>
              <a:t>you</a:t>
            </a:r>
            <a:r>
              <a:rPr/>
              <a:t> </a:t>
            </a:r>
            <a:r>
              <a:rPr/>
              <a:t>can’t</a:t>
            </a:r>
            <a:r>
              <a:rPr/>
              <a:t> </a:t>
            </a:r>
            <a:r>
              <a:rPr/>
              <a:t>claim</a:t>
            </a:r>
            <a:r>
              <a:rPr/>
              <a:t> </a:t>
            </a:r>
            <a:r>
              <a:rPr/>
              <a:t>statistical</a:t>
            </a:r>
            <a:r>
              <a:rPr/>
              <a:t> </a:t>
            </a:r>
            <a:r>
              <a:rPr/>
              <a:t>significance.</a:t>
            </a:r>
          </a:p>
          <a:p>
            <a:pPr lvl="0" marL="0" indent="0">
              <a:buNone/>
            </a:pPr>
          </a:p>
          <a:p>
            <a:pPr lvl="0" marL="0" indent="0">
              <a:buNone/>
            </a:pPr>
            <a:r>
              <a:rPr/>
              <a:t>Some</a:t>
            </a:r>
            <a:r>
              <a:rPr/>
              <a:t> </a:t>
            </a:r>
            <a:r>
              <a:rPr/>
              <a:t>people</a:t>
            </a:r>
            <a:r>
              <a:rPr/>
              <a:t> </a:t>
            </a:r>
            <a:r>
              <a:rPr/>
              <a:t>think</a:t>
            </a:r>
            <a:r>
              <a:rPr/>
              <a:t> </a:t>
            </a:r>
            <a:r>
              <a:rPr/>
              <a:t>that</a:t>
            </a:r>
            <a:r>
              <a:rPr/>
              <a:t> </a:t>
            </a:r>
            <a:r>
              <a:rPr/>
              <a:t>directional</a:t>
            </a:r>
            <a:r>
              <a:rPr/>
              <a:t> </a:t>
            </a:r>
            <a:r>
              <a:rPr/>
              <a:t>hypotheses</a:t>
            </a:r>
            <a:r>
              <a:rPr/>
              <a:t> </a:t>
            </a:r>
            <a:r>
              <a:rPr/>
              <a:t>are</a:t>
            </a:r>
            <a:r>
              <a:rPr/>
              <a:t> </a:t>
            </a:r>
            <a:r>
              <a:rPr/>
              <a:t>“</a:t>
            </a:r>
            <a:r>
              <a:rPr/>
              <a:t>cheating</a:t>
            </a:r>
            <a:r>
              <a:rPr/>
              <a:t>”</a:t>
            </a:r>
            <a:r>
              <a:rPr/>
              <a:t>.</a:t>
            </a:r>
          </a:p>
        </p:txBody>
      </p:sp>
      <p:sp>
        <p:nvSpPr>
          <p:cNvPr id="4" name="Slide Number Placeholder 3"/>
          <p:cNvSpPr>
            <a:spLocks noGrp="1"/>
          </p:cNvSpPr>
          <p:nvPr>
            <p:ph type="sldNum" sz="quarter" idx="10"/>
          </p:nvPr>
        </p:nvSpPr>
        <p:spPr/>
        <p:txBody>
          <a:bodyPr/>
          <a:lstStyle/>
          <a:p>
            <a:fld id="{18BDFEC3-8487-43E8-A154-7C12CBC1FFF2}" type="slidenum">
              <a:rPr lang="en-US"/>
              <a:t>106</a:t>
            </a:fld>
            <a:endParaRPr lang="en-US"/>
          </a:p>
        </p:txBody>
      </p:sp>
    </p:spTree>
  </p:cSld>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So</a:t>
            </a:r>
            <a:r>
              <a:rPr/>
              <a:t> </a:t>
            </a:r>
            <a:r>
              <a:rPr/>
              <a:t>how</a:t>
            </a:r>
            <a:r>
              <a:rPr/>
              <a:t> </a:t>
            </a:r>
            <a:r>
              <a:rPr/>
              <a:t>well</a:t>
            </a:r>
            <a:r>
              <a:rPr/>
              <a:t> </a:t>
            </a:r>
            <a:r>
              <a:rPr/>
              <a:t>does</a:t>
            </a:r>
            <a:r>
              <a:rPr/>
              <a:t> </a:t>
            </a:r>
            <a:r>
              <a:rPr/>
              <a:t>your</a:t>
            </a:r>
            <a:r>
              <a:rPr/>
              <a:t> </a:t>
            </a:r>
            <a:r>
              <a:rPr/>
              <a:t>sample</a:t>
            </a:r>
            <a:r>
              <a:rPr/>
              <a:t> </a:t>
            </a:r>
            <a:r>
              <a:rPr/>
              <a:t>reflect</a:t>
            </a:r>
            <a:r>
              <a:rPr/>
              <a:t> </a:t>
            </a:r>
            <a:r>
              <a:rPr/>
              <a:t>the</a:t>
            </a:r>
            <a:r>
              <a:rPr/>
              <a:t> </a:t>
            </a:r>
            <a:r>
              <a:rPr/>
              <a:t>population?</a:t>
            </a:r>
          </a:p>
        </p:txBody>
      </p:sp>
      <p:sp>
        <p:nvSpPr>
          <p:cNvPr id="4" name="Slide Number Placeholder 3"/>
          <p:cNvSpPr>
            <a:spLocks noGrp="1"/>
          </p:cNvSpPr>
          <p:nvPr>
            <p:ph type="sldNum" sz="quarter" idx="10"/>
          </p:nvPr>
        </p:nvSpPr>
        <p:spPr/>
        <p:txBody>
          <a:bodyPr/>
          <a:lstStyle/>
          <a:p>
            <a:fld id="{18BDFEC3-8487-43E8-A154-7C12CBC1FFF2}" type="slidenum">
              <a:rPr lang="en-US"/>
              <a:t>107</a:t>
            </a:fld>
            <a:endParaRPr lang="en-US"/>
          </a:p>
        </p:txBody>
      </p:sp>
    </p:spTree>
  </p:cSld>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a:t>Example</a:t>
            </a:r>
          </a:p>
          <a:p>
            <a:pPr lvl="0" marL="0" indent="0">
              <a:buNone/>
            </a:pPr>
          </a:p>
          <a:p>
            <a:pPr lvl="0" marL="0" indent="0">
              <a:buNone/>
            </a:pPr>
            <a:r>
              <a:rPr/>
              <a:t>Figure</a:t>
            </a:r>
            <a:r>
              <a:rPr/>
              <a:t> </a:t>
            </a:r>
            <a:r>
              <a:rPr/>
              <a:t>16.1</a:t>
            </a:r>
            <a:r>
              <a:rPr/>
              <a:t> </a:t>
            </a:r>
            <a:r>
              <a:rPr/>
              <a:t>from</a:t>
            </a:r>
            <a:r>
              <a:rPr/>
              <a:t> </a:t>
            </a:r>
            <a:r>
              <a:rPr/>
              <a:t>your</a:t>
            </a:r>
            <a:r>
              <a:rPr/>
              <a:t> </a:t>
            </a:r>
            <a:r>
              <a:rPr/>
              <a:t>book.</a:t>
            </a:r>
          </a:p>
          <a:p>
            <a:pPr lvl="0" marL="0" indent="0">
              <a:buNone/>
            </a:pPr>
          </a:p>
          <a:p>
            <a:pPr lvl="0" marL="0" indent="0">
              <a:buNone/>
            </a:pPr>
            <a:r>
              <a:rPr/>
              <a:t>Flow</a:t>
            </a:r>
            <a:r>
              <a:rPr/>
              <a:t> </a:t>
            </a:r>
            <a:r>
              <a:rPr/>
              <a:t>chart</a:t>
            </a:r>
            <a:r>
              <a:rPr/>
              <a:t> </a:t>
            </a:r>
            <a:r>
              <a:rPr/>
              <a:t>of</a:t>
            </a:r>
            <a:r>
              <a:rPr/>
              <a:t> </a:t>
            </a:r>
            <a:r>
              <a:rPr/>
              <a:t>selecting</a:t>
            </a:r>
            <a:r>
              <a:rPr/>
              <a:t> </a:t>
            </a:r>
            <a:r>
              <a:rPr/>
              <a:t>from</a:t>
            </a:r>
            <a:r>
              <a:rPr/>
              <a:t> </a:t>
            </a:r>
            <a:r>
              <a:rPr/>
              <a:t>a</a:t>
            </a:r>
            <a:r>
              <a:rPr/>
              <a:t> </a:t>
            </a:r>
            <a:r>
              <a:rPr/>
              <a:t>population,</a:t>
            </a:r>
            <a:r>
              <a:rPr/>
              <a:t> </a:t>
            </a:r>
            <a:r>
              <a:rPr/>
              <a:t>randomizing</a:t>
            </a:r>
            <a:r>
              <a:rPr/>
              <a:t> </a:t>
            </a:r>
            <a:r>
              <a:rPr/>
              <a:t>to</a:t>
            </a:r>
            <a:r>
              <a:rPr/>
              <a:t> </a:t>
            </a:r>
            <a:r>
              <a:rPr/>
              <a:t>two</a:t>
            </a:r>
            <a:r>
              <a:rPr/>
              <a:t> </a:t>
            </a:r>
            <a:r>
              <a:rPr/>
              <a:t>groups,</a:t>
            </a:r>
            <a:r>
              <a:rPr/>
              <a:t> </a:t>
            </a:r>
            <a:r>
              <a:rPr/>
              <a:t>and</a:t>
            </a:r>
            <a:r>
              <a:rPr/>
              <a:t> </a:t>
            </a:r>
            <a:r>
              <a:rPr/>
              <a:t>then</a:t>
            </a:r>
            <a:r>
              <a:rPr/>
              <a:t> </a:t>
            </a:r>
            <a:r>
              <a:rPr/>
              <a:t>comparing</a:t>
            </a:r>
            <a:r>
              <a:rPr/>
              <a:t> </a:t>
            </a:r>
            <a:r>
              <a:rPr/>
              <a:t>the</a:t>
            </a:r>
            <a:r>
              <a:rPr/>
              <a:t> </a:t>
            </a:r>
            <a:r>
              <a:rPr/>
              <a:t>results</a:t>
            </a:r>
            <a:r>
              <a:rPr/>
              <a:t> </a:t>
            </a:r>
            <a:r>
              <a:rPr/>
              <a:t>in</a:t>
            </a:r>
            <a:r>
              <a:rPr/>
              <a:t> </a:t>
            </a:r>
            <a:r>
              <a:rPr/>
              <a:t>each</a:t>
            </a:r>
            <a:r>
              <a:rPr/>
              <a:t> </a:t>
            </a:r>
            <a:r>
              <a:rPr/>
              <a:t>group,</a:t>
            </a:r>
            <a:r>
              <a:rPr/>
              <a:t> </a:t>
            </a:r>
            <a:r>
              <a:rPr/>
              <a:t>and</a:t>
            </a:r>
            <a:r>
              <a:rPr/>
              <a:t> </a:t>
            </a:r>
            <a:r>
              <a:rPr/>
              <a:t>choosing</a:t>
            </a:r>
            <a:r>
              <a:rPr/>
              <a:t> </a:t>
            </a:r>
            <a:r>
              <a:rPr/>
              <a:t>between</a:t>
            </a:r>
            <a:r>
              <a:rPr/>
              <a:t> </a:t>
            </a:r>
            <a:r>
              <a:rPr/>
              <a:t>two</a:t>
            </a:r>
            <a:r>
              <a:rPr/>
              <a:t> </a:t>
            </a:r>
            <a:r>
              <a:rPr/>
              <a:t>hypotheses.</a:t>
            </a:r>
          </a:p>
        </p:txBody>
      </p:sp>
      <p:sp>
        <p:nvSpPr>
          <p:cNvPr id="4" name="Slide Number Placeholder 3"/>
          <p:cNvSpPr>
            <a:spLocks noGrp="1"/>
          </p:cNvSpPr>
          <p:nvPr>
            <p:ph type="sldNum" sz="quarter" idx="10"/>
          </p:nvPr>
        </p:nvSpPr>
        <p:spPr/>
        <p:txBody>
          <a:bodyPr/>
          <a:lstStyle/>
          <a:p>
            <a:fld id="{18BDFEC3-8487-43E8-A154-7C12CBC1FFF2}" type="slidenum">
              <a:rPr lang="en-US"/>
              <a:t>108</a:t>
            </a:fld>
            <a:endParaRPr lang="en-US"/>
          </a:p>
        </p:txBody>
      </p:sp>
    </p:spTree>
  </p:cSld>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[[This</a:t>
            </a:r>
            <a:r>
              <a:rPr/>
              <a:t> </a:t>
            </a:r>
            <a:r>
              <a:rPr/>
              <a:t>is</a:t>
            </a:r>
            <a:r>
              <a:rPr/>
              <a:t> </a:t>
            </a:r>
            <a:r>
              <a:rPr/>
              <a:t>a</a:t>
            </a:r>
            <a:r>
              <a:rPr/>
              <a:t> </a:t>
            </a:r>
            <a:r>
              <a:rPr/>
              <a:t>re-iteration</a:t>
            </a:r>
            <a:r>
              <a:rPr/>
              <a:t> </a:t>
            </a:r>
            <a:r>
              <a:rPr/>
              <a:t>of</a:t>
            </a:r>
            <a:r>
              <a:rPr/>
              <a:t> </a:t>
            </a:r>
            <a:r>
              <a:rPr/>
              <a:t>Figure</a:t>
            </a:r>
            <a:r>
              <a:rPr/>
              <a:t> </a:t>
            </a:r>
            <a:r>
              <a:rPr/>
              <a:t>16.1]]</a:t>
            </a:r>
          </a:p>
          <a:p>
            <a:pPr lvl="0" marL="0" indent="0">
              <a:buNone/>
            </a:pPr>
          </a:p>
          <a:p>
            <a:pPr lvl="0" marL="0" indent="0">
              <a:buNone/>
            </a:pPr>
            <a:r>
              <a:rPr/>
              <a:t>From</a:t>
            </a:r>
            <a:r>
              <a:rPr/>
              <a:t> </a:t>
            </a:r>
            <a:r>
              <a:rPr/>
              <a:t>your</a:t>
            </a:r>
            <a:r>
              <a:rPr/>
              <a:t> </a:t>
            </a:r>
            <a:r>
              <a:rPr/>
              <a:t>basic</a:t>
            </a:r>
            <a:r>
              <a:rPr/>
              <a:t> </a:t>
            </a:r>
            <a:r>
              <a:rPr/>
              <a:t>Statistics</a:t>
            </a:r>
            <a:r>
              <a:rPr/>
              <a:t> </a:t>
            </a:r>
            <a:r>
              <a:rPr/>
              <a:t>class,</a:t>
            </a:r>
            <a:r>
              <a:rPr/>
              <a:t> </a:t>
            </a:r>
            <a:r>
              <a:rPr/>
              <a:t>you</a:t>
            </a:r>
            <a:r>
              <a:rPr/>
              <a:t> </a:t>
            </a:r>
            <a:r>
              <a:rPr/>
              <a:t>may</a:t>
            </a:r>
            <a:r>
              <a:rPr/>
              <a:t> </a:t>
            </a:r>
            <a:r>
              <a:rPr/>
              <a:t>recognize</a:t>
            </a:r>
            <a:r>
              <a:rPr/>
              <a:t> </a:t>
            </a:r>
            <a:r>
              <a:rPr/>
              <a:t>that</a:t>
            </a:r>
            <a:r>
              <a:rPr/>
              <a:t> </a:t>
            </a:r>
            <a:r>
              <a:rPr/>
              <a:t>this</a:t>
            </a:r>
            <a:r>
              <a:rPr/>
              <a:t> </a:t>
            </a:r>
            <a:r>
              <a:rPr/>
              <a:t>setting</a:t>
            </a:r>
            <a:r>
              <a:rPr/>
              <a:t> </a:t>
            </a:r>
            <a:r>
              <a:rPr/>
              <a:t>would</a:t>
            </a:r>
            <a:r>
              <a:rPr/>
              <a:t> </a:t>
            </a:r>
            <a:r>
              <a:rPr/>
              <a:t>require</a:t>
            </a:r>
            <a:r>
              <a:rPr/>
              <a:t> </a:t>
            </a:r>
            <a:r>
              <a:rPr/>
              <a:t>a</a:t>
            </a:r>
            <a:r>
              <a:rPr/>
              <a:t> </a:t>
            </a:r>
            <a:r>
              <a:rPr/>
              <a:t>two-sample</a:t>
            </a:r>
            <a:r>
              <a:rPr/>
              <a:t> </a:t>
            </a:r>
            <a:r>
              <a:rPr/>
              <a:t>t-test.</a:t>
            </a:r>
          </a:p>
          <a:p>
            <a:pPr lvl="0" marL="0" indent="0">
              <a:buNone/>
            </a:pPr>
          </a:p>
          <a:p>
            <a:pPr lvl="0" marL="0" indent="0">
              <a:buNone/>
            </a:pPr>
            <a:r>
              <a:rPr/>
              <a:t>[[Knowing</a:t>
            </a:r>
            <a:r>
              <a:rPr/>
              <a:t> </a:t>
            </a:r>
            <a:r>
              <a:rPr/>
              <a:t>which</a:t>
            </a:r>
            <a:r>
              <a:rPr/>
              <a:t> </a:t>
            </a:r>
            <a:r>
              <a:rPr/>
              <a:t>statistic</a:t>
            </a:r>
            <a:r>
              <a:rPr/>
              <a:t> </a:t>
            </a:r>
            <a:r>
              <a:rPr/>
              <a:t>to</a:t>
            </a:r>
            <a:r>
              <a:rPr/>
              <a:t> </a:t>
            </a:r>
            <a:r>
              <a:rPr/>
              <a:t>use</a:t>
            </a:r>
            <a:r>
              <a:rPr/>
              <a:t> </a:t>
            </a:r>
            <a:r>
              <a:rPr/>
              <a:t>in</a:t>
            </a:r>
            <a:r>
              <a:rPr/>
              <a:t> </a:t>
            </a:r>
            <a:r>
              <a:rPr/>
              <a:t>what</a:t>
            </a:r>
            <a:r>
              <a:rPr/>
              <a:t> </a:t>
            </a:r>
            <a:r>
              <a:rPr/>
              <a:t>setting</a:t>
            </a:r>
            <a:r>
              <a:rPr/>
              <a:t> </a:t>
            </a:r>
            <a:r>
              <a:rPr/>
              <a:t>is</a:t>
            </a:r>
            <a:r>
              <a:rPr/>
              <a:t> </a:t>
            </a:r>
            <a:r>
              <a:rPr/>
              <a:t>one</a:t>
            </a:r>
            <a:r>
              <a:rPr/>
              <a:t> </a:t>
            </a:r>
            <a:r>
              <a:rPr/>
              <a:t>of</a:t>
            </a:r>
            <a:r>
              <a:rPr/>
              <a:t> </a:t>
            </a:r>
            <a:r>
              <a:rPr/>
              <a:t>the</a:t>
            </a:r>
            <a:r>
              <a:rPr/>
              <a:t> </a:t>
            </a:r>
            <a:r>
              <a:rPr/>
              <a:t>most</a:t>
            </a:r>
            <a:r>
              <a:rPr/>
              <a:t> </a:t>
            </a:r>
            <a:r>
              <a:rPr/>
              <a:t>difficult</a:t>
            </a:r>
            <a:r>
              <a:rPr/>
              <a:t> </a:t>
            </a:r>
            <a:r>
              <a:rPr/>
              <a:t>tasks</a:t>
            </a:r>
            <a:r>
              <a:rPr/>
              <a:t> </a:t>
            </a:r>
            <a:r>
              <a:rPr/>
              <a:t>that</a:t>
            </a:r>
            <a:r>
              <a:rPr/>
              <a:t> </a:t>
            </a:r>
            <a:r>
              <a:rPr/>
              <a:t>you</a:t>
            </a:r>
            <a:r>
              <a:rPr/>
              <a:t> </a:t>
            </a:r>
            <a:r>
              <a:rPr/>
              <a:t>will</a:t>
            </a:r>
            <a:r>
              <a:rPr/>
              <a:t> </a:t>
            </a:r>
            <a:r>
              <a:rPr/>
              <a:t>encounter.]]</a:t>
            </a:r>
          </a:p>
        </p:txBody>
      </p:sp>
      <p:sp>
        <p:nvSpPr>
          <p:cNvPr id="4" name="Slide Number Placeholder 3"/>
          <p:cNvSpPr>
            <a:spLocks noGrp="1"/>
          </p:cNvSpPr>
          <p:nvPr>
            <p:ph type="sldNum" sz="quarter" idx="10"/>
          </p:nvPr>
        </p:nvSpPr>
        <p:spPr/>
        <p:txBody>
          <a:bodyPr/>
          <a:lstStyle/>
          <a:p>
            <a:fld id="{18BDFEC3-8487-43E8-A154-7C12CBC1FFF2}" type="slidenum">
              <a:rPr lang="en-US"/>
              <a:t>109</a:t>
            </a:fld>
            <a:endParaRPr lang="en-US"/>
          </a:p>
        </p:txBody>
      </p:sp>
    </p:spTree>
  </p:cSld>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[[If</a:t>
            </a:r>
            <a:r>
              <a:rPr/>
              <a:t> </a:t>
            </a:r>
            <a:r>
              <a:rPr/>
              <a:t>a</a:t>
            </a:r>
            <a:r>
              <a:rPr/>
              <a:t> </a:t>
            </a:r>
            <a:r>
              <a:rPr/>
              <a:t>particular</a:t>
            </a:r>
            <a:r>
              <a:rPr/>
              <a:t> </a:t>
            </a:r>
            <a:r>
              <a:rPr/>
              <a:t>sample</a:t>
            </a:r>
            <a:r>
              <a:rPr/>
              <a:t> </a:t>
            </a:r>
            <a:r>
              <a:rPr/>
              <a:t>result</a:t>
            </a:r>
            <a:r>
              <a:rPr/>
              <a:t> </a:t>
            </a:r>
            <a:r>
              <a:rPr/>
              <a:t>is</a:t>
            </a:r>
            <a:r>
              <a:rPr/>
              <a:t> </a:t>
            </a:r>
            <a:r>
              <a:rPr/>
              <a:t>unlikely</a:t>
            </a:r>
            <a:r>
              <a:rPr/>
              <a:t> </a:t>
            </a:r>
            <a:r>
              <a:rPr/>
              <a:t>under</a:t>
            </a:r>
            <a:r>
              <a:rPr/>
              <a:t> </a:t>
            </a:r>
            <a:r>
              <a:rPr/>
              <a:t>the</a:t>
            </a:r>
            <a:r>
              <a:rPr/>
              <a:t> </a:t>
            </a:r>
            <a:r>
              <a:rPr/>
              <a:t>null</a:t>
            </a:r>
            <a:r>
              <a:rPr/>
              <a:t> </a:t>
            </a:r>
            <a:r>
              <a:rPr/>
              <a:t>hypothesis,</a:t>
            </a:r>
            <a:r>
              <a:rPr/>
              <a:t> </a:t>
            </a:r>
            <a:r>
              <a:rPr/>
              <a:t>this</a:t>
            </a:r>
            <a:r>
              <a:rPr/>
              <a:t> </a:t>
            </a:r>
            <a:r>
              <a:rPr/>
              <a:t>causes</a:t>
            </a:r>
            <a:r>
              <a:rPr/>
              <a:t> </a:t>
            </a:r>
            <a:r>
              <a:rPr/>
              <a:t>you</a:t>
            </a:r>
            <a:r>
              <a:rPr/>
              <a:t> </a:t>
            </a:r>
            <a:r>
              <a:rPr/>
              <a:t>to</a:t>
            </a:r>
            <a:r>
              <a:rPr/>
              <a:t> </a:t>
            </a:r>
            <a:r>
              <a:rPr/>
              <a:t>question</a:t>
            </a:r>
            <a:r>
              <a:rPr/>
              <a:t> </a:t>
            </a:r>
            <a:r>
              <a:rPr/>
              <a:t>the</a:t>
            </a:r>
            <a:r>
              <a:rPr/>
              <a:t> </a:t>
            </a:r>
            <a:r>
              <a:rPr/>
              <a:t>null</a:t>
            </a:r>
            <a:r>
              <a:rPr/>
              <a:t> </a:t>
            </a:r>
            <a:r>
              <a:rPr/>
              <a:t>hypothesis.]]</a:t>
            </a:r>
          </a:p>
          <a:p>
            <a:pPr lvl="0" marL="0" indent="0">
              <a:buNone/>
            </a:pPr>
          </a:p>
          <a:p>
            <a:pPr lvl="0" marL="0" indent="0">
              <a:buNone/>
            </a:pPr>
            <a:r>
              <a:rPr/>
              <a:t>Reasons</a:t>
            </a:r>
            <a:r>
              <a:rPr/>
              <a:t> </a:t>
            </a:r>
            <a:r>
              <a:rPr/>
              <a:t>why</a:t>
            </a:r>
            <a:r>
              <a:rPr/>
              <a:t> </a:t>
            </a:r>
            <a:r>
              <a:rPr/>
              <a:t>you</a:t>
            </a:r>
            <a:r>
              <a:rPr/>
              <a:t> </a:t>
            </a:r>
            <a:r>
              <a:rPr/>
              <a:t>failed</a:t>
            </a:r>
            <a:r>
              <a:rPr/>
              <a:t> </a:t>
            </a:r>
            <a:r>
              <a:rPr/>
              <a:t>to</a:t>
            </a:r>
            <a:r>
              <a:rPr/>
              <a:t> </a:t>
            </a:r>
            <a:r>
              <a:rPr/>
              <a:t>reject</a:t>
            </a:r>
            <a:r>
              <a:rPr/>
              <a:t> </a:t>
            </a:r>
            <a:r>
              <a:rPr/>
              <a:t>the</a:t>
            </a:r>
            <a:r>
              <a:rPr/>
              <a:t> </a:t>
            </a:r>
            <a:r>
              <a:rPr/>
              <a:t>null</a:t>
            </a:r>
            <a:r>
              <a:rPr/>
              <a:t> </a:t>
            </a:r>
            <a:r>
              <a:rPr/>
              <a:t>hypothesis.</a:t>
            </a:r>
            <a:r>
              <a:rPr/>
              <a:t> </a:t>
            </a:r>
            <a:r>
              <a:rPr/>
              <a:t>A</a:t>
            </a:r>
            <a:r>
              <a:rPr/>
              <a:t> </a:t>
            </a:r>
            <a:r>
              <a:rPr/>
              <a:t>poorly</a:t>
            </a:r>
            <a:r>
              <a:rPr/>
              <a:t> </a:t>
            </a:r>
            <a:r>
              <a:rPr/>
              <a:t>implemented</a:t>
            </a:r>
            <a:r>
              <a:rPr/>
              <a:t> </a:t>
            </a:r>
            <a:r>
              <a:rPr/>
              <a:t>intervention,</a:t>
            </a:r>
            <a:r>
              <a:rPr/>
              <a:t> </a:t>
            </a:r>
            <a:r>
              <a:rPr/>
              <a:t>failure</a:t>
            </a:r>
            <a:r>
              <a:rPr/>
              <a:t> </a:t>
            </a:r>
            <a:r>
              <a:rPr/>
              <a:t>to</a:t>
            </a:r>
            <a:r>
              <a:rPr/>
              <a:t> </a:t>
            </a:r>
            <a:r>
              <a:rPr/>
              <a:t>use</a:t>
            </a:r>
            <a:r>
              <a:rPr/>
              <a:t> </a:t>
            </a:r>
            <a:r>
              <a:rPr/>
              <a:t>valid</a:t>
            </a:r>
            <a:r>
              <a:rPr/>
              <a:t> </a:t>
            </a:r>
            <a:r>
              <a:rPr/>
              <a:t>and</a:t>
            </a:r>
            <a:r>
              <a:rPr/>
              <a:t> </a:t>
            </a:r>
            <a:r>
              <a:rPr/>
              <a:t>reliabile</a:t>
            </a:r>
            <a:r>
              <a:rPr/>
              <a:t> </a:t>
            </a:r>
            <a:r>
              <a:rPr/>
              <a:t>measures,</a:t>
            </a:r>
            <a:r>
              <a:rPr/>
              <a:t> </a:t>
            </a:r>
            <a:r>
              <a:rPr/>
              <a:t>quality</a:t>
            </a:r>
            <a:r>
              <a:rPr/>
              <a:t> </a:t>
            </a:r>
            <a:r>
              <a:rPr/>
              <a:t>problems</a:t>
            </a:r>
            <a:r>
              <a:rPr/>
              <a:t> </a:t>
            </a:r>
            <a:r>
              <a:rPr/>
              <a:t>during</a:t>
            </a:r>
            <a:r>
              <a:rPr/>
              <a:t> </a:t>
            </a:r>
            <a:r>
              <a:rPr/>
              <a:t>the</a:t>
            </a:r>
            <a:r>
              <a:rPr/>
              <a:t> </a:t>
            </a:r>
            <a:r>
              <a:rPr/>
              <a:t>study.</a:t>
            </a:r>
          </a:p>
          <a:p>
            <a:pPr lvl="0" marL="0" indent="0">
              <a:buNone/>
            </a:pPr>
          </a:p>
          <a:p>
            <a:pPr lvl="0" marL="0" indent="0">
              <a:buNone/>
            </a:pPr>
            <a:r>
              <a:rPr/>
              <a:t>Why</a:t>
            </a:r>
            <a:r>
              <a:rPr/>
              <a:t> </a:t>
            </a:r>
            <a:r>
              <a:rPr/>
              <a:t>never</a:t>
            </a:r>
            <a:r>
              <a:rPr/>
              <a:t> </a:t>
            </a:r>
            <a:r>
              <a:rPr/>
              <a:t>say</a:t>
            </a:r>
            <a:r>
              <a:rPr/>
              <a:t> </a:t>
            </a:r>
            <a:r>
              <a:rPr/>
              <a:t>that</a:t>
            </a:r>
            <a:r>
              <a:rPr/>
              <a:t> </a:t>
            </a:r>
            <a:r>
              <a:rPr/>
              <a:t>we</a:t>
            </a:r>
            <a:r>
              <a:rPr/>
              <a:t> </a:t>
            </a:r>
            <a:r>
              <a:rPr/>
              <a:t>accept</a:t>
            </a:r>
            <a:r>
              <a:rPr/>
              <a:t> </a:t>
            </a:r>
            <a:r>
              <a:rPr/>
              <a:t>the</a:t>
            </a:r>
            <a:r>
              <a:rPr/>
              <a:t> </a:t>
            </a:r>
            <a:r>
              <a:rPr/>
              <a:t>null.</a:t>
            </a:r>
          </a:p>
        </p:txBody>
      </p:sp>
      <p:sp>
        <p:nvSpPr>
          <p:cNvPr id="4" name="Slide Number Placeholder 3"/>
          <p:cNvSpPr>
            <a:spLocks noGrp="1"/>
          </p:cNvSpPr>
          <p:nvPr>
            <p:ph type="sldNum" sz="quarter" idx="10"/>
          </p:nvPr>
        </p:nvSpPr>
        <p:spPr/>
        <p:txBody>
          <a:bodyPr/>
          <a:lstStyle/>
          <a:p>
            <a:fld id="{18BDFEC3-8487-43E8-A154-7C12CBC1FFF2}" type="slidenum">
              <a:rPr lang="en-US"/>
              <a:t>110</a:t>
            </a:fld>
            <a:endParaRPr lang="en-US"/>
          </a:p>
        </p:txBody>
      </p:sp>
    </p:spTree>
  </p:cSld>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This</a:t>
            </a:r>
            <a:r>
              <a:rPr/>
              <a:t> </a:t>
            </a:r>
            <a:r>
              <a:rPr/>
              <a:t>is</a:t>
            </a:r>
            <a:r>
              <a:rPr/>
              <a:t> </a:t>
            </a:r>
            <a:r>
              <a:rPr/>
              <a:t>a</a:t>
            </a:r>
            <a:r>
              <a:rPr/>
              <a:t> </a:t>
            </a:r>
            <a:r>
              <a:rPr/>
              <a:t>table</a:t>
            </a:r>
            <a:r>
              <a:rPr/>
              <a:t> </a:t>
            </a:r>
            <a:r>
              <a:rPr/>
              <a:t>of</a:t>
            </a:r>
            <a:r>
              <a:rPr/>
              <a:t> </a:t>
            </a:r>
            <a:r>
              <a:rPr/>
              <a:t>possible</a:t>
            </a:r>
            <a:r>
              <a:rPr/>
              <a:t> </a:t>
            </a:r>
            <a:r>
              <a:rPr/>
              <a:t>outcomes</a:t>
            </a:r>
            <a:r>
              <a:rPr/>
              <a:t> </a:t>
            </a:r>
            <a:r>
              <a:rPr/>
              <a:t>H0</a:t>
            </a:r>
            <a:r>
              <a:rPr/>
              <a:t> </a:t>
            </a:r>
            <a:r>
              <a:rPr/>
              <a:t>true,</a:t>
            </a:r>
            <a:r>
              <a:rPr/>
              <a:t> </a:t>
            </a:r>
            <a:r>
              <a:rPr/>
              <a:t>H0</a:t>
            </a:r>
            <a:r>
              <a:rPr/>
              <a:t> </a:t>
            </a:r>
            <a:r>
              <a:rPr/>
              <a:t>false</a:t>
            </a:r>
            <a:r>
              <a:rPr/>
              <a:t> </a:t>
            </a:r>
            <a:r>
              <a:rPr/>
              <a:t>versus</a:t>
            </a:r>
            <a:r>
              <a:rPr/>
              <a:t> </a:t>
            </a:r>
            <a:r>
              <a:rPr/>
              <a:t>reject</a:t>
            </a:r>
            <a:r>
              <a:rPr/>
              <a:t> </a:t>
            </a:r>
            <a:r>
              <a:rPr/>
              <a:t>H0,</a:t>
            </a:r>
            <a:r>
              <a:rPr/>
              <a:t> </a:t>
            </a:r>
            <a:r>
              <a:rPr/>
              <a:t>accept</a:t>
            </a:r>
            <a:r>
              <a:rPr/>
              <a:t> </a:t>
            </a:r>
            <a:r>
              <a:rPr/>
              <a:t>H0.</a:t>
            </a:r>
          </a:p>
          <a:p>
            <a:pPr lvl="0" marL="0" indent="0">
              <a:buNone/>
            </a:pPr>
          </a:p>
          <a:p>
            <a:pPr lvl="0" marL="0" indent="0">
              <a:buNone/>
            </a:pPr>
            <a:r>
              <a:rPr/>
              <a:t>Define</a:t>
            </a:r>
            <a:r>
              <a:rPr/>
              <a:t> </a:t>
            </a:r>
            <a:r>
              <a:rPr/>
              <a:t>power</a:t>
            </a:r>
            <a:r>
              <a:rPr/>
              <a:t> </a:t>
            </a:r>
            <a:r>
              <a:rPr/>
              <a:t>as</a:t>
            </a:r>
            <a:r>
              <a:rPr/>
              <a:t> </a:t>
            </a:r>
            <a:r>
              <a:rPr/>
              <a:t>the</a:t>
            </a:r>
            <a:r>
              <a:rPr/>
              <a:t> </a:t>
            </a:r>
            <a:r>
              <a:rPr/>
              <a:t>probability</a:t>
            </a:r>
            <a:r>
              <a:rPr/>
              <a:t> </a:t>
            </a:r>
            <a:r>
              <a:rPr/>
              <a:t>of</a:t>
            </a:r>
            <a:r>
              <a:rPr/>
              <a:t> </a:t>
            </a:r>
            <a:r>
              <a:rPr/>
              <a:t>rejecting</a:t>
            </a:r>
            <a:r>
              <a:rPr/>
              <a:t> </a:t>
            </a:r>
            <a:r>
              <a:rPr/>
              <a:t>the</a:t>
            </a:r>
            <a:r>
              <a:rPr/>
              <a:t> </a:t>
            </a:r>
            <a:r>
              <a:rPr/>
              <a:t>null</a:t>
            </a:r>
            <a:r>
              <a:rPr/>
              <a:t> </a:t>
            </a:r>
            <a:r>
              <a:rPr/>
              <a:t>hypotheis</a:t>
            </a:r>
            <a:r>
              <a:rPr/>
              <a:t> </a:t>
            </a:r>
            <a:r>
              <a:rPr/>
              <a:t>when</a:t>
            </a:r>
            <a:r>
              <a:rPr/>
              <a:t> </a:t>
            </a:r>
            <a:r>
              <a:rPr/>
              <a:t>the</a:t>
            </a:r>
            <a:r>
              <a:rPr/>
              <a:t> </a:t>
            </a:r>
            <a:r>
              <a:rPr/>
              <a:t>alternative</a:t>
            </a:r>
            <a:r>
              <a:rPr/>
              <a:t> </a:t>
            </a:r>
            <a:r>
              <a:rPr/>
              <a:t>hypothesis</a:t>
            </a:r>
            <a:r>
              <a:rPr/>
              <a:t> </a:t>
            </a:r>
            <a:r>
              <a:rPr/>
              <a:t>is</a:t>
            </a:r>
            <a:r>
              <a:rPr/>
              <a:t> </a:t>
            </a:r>
            <a:r>
              <a:rPr/>
              <a:t>true.</a:t>
            </a:r>
            <a:r>
              <a:rPr/>
              <a:t> </a:t>
            </a:r>
            <a:r>
              <a:rPr/>
              <a:t>[[Since</a:t>
            </a:r>
            <a:r>
              <a:rPr/>
              <a:t> </a:t>
            </a:r>
            <a:r>
              <a:rPr/>
              <a:t>the</a:t>
            </a:r>
            <a:r>
              <a:rPr/>
              <a:t> </a:t>
            </a:r>
            <a:r>
              <a:rPr/>
              <a:t>]]</a:t>
            </a:r>
          </a:p>
        </p:txBody>
      </p:sp>
      <p:sp>
        <p:nvSpPr>
          <p:cNvPr id="4" name="Slide Number Placeholder 3"/>
          <p:cNvSpPr>
            <a:spLocks noGrp="1"/>
          </p:cNvSpPr>
          <p:nvPr>
            <p:ph type="sldNum" sz="quarter" idx="10"/>
          </p:nvPr>
        </p:nvSpPr>
        <p:spPr/>
        <p:txBody>
          <a:bodyPr/>
          <a:lstStyle/>
          <a:p>
            <a:fld id="{18BDFEC3-8487-43E8-A154-7C12CBC1FFF2}" type="slidenum">
              <a:rPr lang="en-US"/>
              <a:t>111</a:t>
            </a:fld>
            <a:endParaRPr lang="en-US"/>
          </a:p>
        </p:txBody>
      </p:sp>
    </p:spTree>
  </p:cSld>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a:t>Statistical</a:t>
            </a:r>
            <a:r>
              <a:rPr/>
              <a:t> </a:t>
            </a:r>
            <a:r>
              <a:rPr/>
              <a:t>testing</a:t>
            </a:r>
            <a:r>
              <a:rPr/>
              <a:t> </a:t>
            </a:r>
            <a:r>
              <a:rPr/>
              <a:t>–</a:t>
            </a:r>
            <a:r>
              <a:rPr/>
              <a:t> </a:t>
            </a:r>
            <a:r>
              <a:rPr/>
              <a:t>possible</a:t>
            </a:r>
            <a:r>
              <a:rPr/>
              <a:t> </a:t>
            </a:r>
            <a:r>
              <a:rPr/>
              <a:t>outcomes</a:t>
            </a:r>
          </a:p>
          <a:p>
            <a:pPr lvl="0" marL="0" indent="0">
              <a:buNone/>
            </a:pPr>
          </a:p>
          <a:p>
            <a:pPr lvl="0" marL="0" indent="0">
              <a:buNone/>
            </a:pPr>
            <a:r>
              <a:rPr/>
              <a:t>Figure</a:t>
            </a:r>
            <a:r>
              <a:rPr/>
              <a:t> </a:t>
            </a:r>
            <a:r>
              <a:rPr/>
              <a:t>16.2</a:t>
            </a:r>
            <a:r>
              <a:rPr/>
              <a:t> </a:t>
            </a:r>
            <a:r>
              <a:rPr/>
              <a:t>provides</a:t>
            </a:r>
            <a:r>
              <a:rPr/>
              <a:t> </a:t>
            </a:r>
            <a:r>
              <a:rPr/>
              <a:t>a</a:t>
            </a:r>
            <a:r>
              <a:rPr/>
              <a:t> </a:t>
            </a:r>
            <a:r>
              <a:rPr/>
              <a:t>different</a:t>
            </a:r>
            <a:r>
              <a:rPr/>
              <a:t> </a:t>
            </a:r>
            <a:r>
              <a:rPr/>
              <a:t>way</a:t>
            </a:r>
            <a:r>
              <a:rPr/>
              <a:t> </a:t>
            </a:r>
            <a:r>
              <a:rPr/>
              <a:t>of</a:t>
            </a:r>
            <a:r>
              <a:rPr/>
              <a:t> </a:t>
            </a:r>
            <a:r>
              <a:rPr/>
              <a:t>displaying</a:t>
            </a:r>
            <a:r>
              <a:rPr/>
              <a:t> </a:t>
            </a:r>
            <a:r>
              <a:rPr/>
              <a:t>Type</a:t>
            </a:r>
            <a:r>
              <a:rPr/>
              <a:t> </a:t>
            </a:r>
            <a:r>
              <a:rPr/>
              <a:t>I</a:t>
            </a:r>
            <a:r>
              <a:rPr/>
              <a:t> </a:t>
            </a:r>
            <a:r>
              <a:rPr/>
              <a:t>and</a:t>
            </a:r>
            <a:r>
              <a:rPr/>
              <a:t> </a:t>
            </a:r>
            <a:r>
              <a:rPr/>
              <a:t>Type</a:t>
            </a:r>
            <a:r>
              <a:rPr/>
              <a:t> </a:t>
            </a:r>
            <a:r>
              <a:rPr/>
              <a:t>II</a:t>
            </a:r>
            <a:r>
              <a:rPr/>
              <a:t> </a:t>
            </a:r>
            <a:r>
              <a:rPr/>
              <a:t>errors</a:t>
            </a:r>
            <a:r>
              <a:rPr/>
              <a:t> </a:t>
            </a:r>
            <a:r>
              <a:rPr/>
              <a:t>in</a:t>
            </a:r>
            <a:r>
              <a:rPr/>
              <a:t> </a:t>
            </a:r>
            <a:r>
              <a:rPr/>
              <a:t>a</a:t>
            </a:r>
            <a:r>
              <a:rPr/>
              <a:t> </a:t>
            </a:r>
            <a:r>
              <a:rPr/>
              <a:t>two</a:t>
            </a:r>
            <a:r>
              <a:rPr/>
              <a:t> </a:t>
            </a:r>
            <a:r>
              <a:rPr/>
              <a:t>by</a:t>
            </a:r>
            <a:r>
              <a:rPr/>
              <a:t> </a:t>
            </a:r>
            <a:r>
              <a:rPr/>
              <a:t>two</a:t>
            </a:r>
            <a:r>
              <a:rPr/>
              <a:t> </a:t>
            </a:r>
            <a:r>
              <a:rPr/>
              <a:t>table.</a:t>
            </a:r>
          </a:p>
        </p:txBody>
      </p:sp>
      <p:sp>
        <p:nvSpPr>
          <p:cNvPr id="4" name="Slide Number Placeholder 3"/>
          <p:cNvSpPr>
            <a:spLocks noGrp="1"/>
          </p:cNvSpPr>
          <p:nvPr>
            <p:ph type="sldNum" sz="quarter" idx="10"/>
          </p:nvPr>
        </p:nvSpPr>
        <p:spPr/>
        <p:txBody>
          <a:bodyPr/>
          <a:lstStyle/>
          <a:p>
            <a:fld id="{18BDFEC3-8487-43E8-A154-7C12CBC1FFF2}" type="slidenum">
              <a:rPr lang="en-US"/>
              <a:t>112</a:t>
            </a:fld>
            <a:endParaRPr lang="en-US"/>
          </a:p>
        </p:txBody>
      </p:sp>
    </p:spTree>
  </p:cSld>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a:t>Statistical</a:t>
            </a:r>
            <a:r>
              <a:rPr/>
              <a:t> </a:t>
            </a:r>
            <a:r>
              <a:rPr/>
              <a:t>testing</a:t>
            </a:r>
            <a:r>
              <a:rPr/>
              <a:t> </a:t>
            </a:r>
            <a:r>
              <a:rPr/>
              <a:t>–</a:t>
            </a:r>
            <a:r>
              <a:rPr/>
              <a:t> </a:t>
            </a:r>
            <a:r>
              <a:rPr/>
              <a:t>possible</a:t>
            </a:r>
            <a:r>
              <a:rPr/>
              <a:t> </a:t>
            </a:r>
            <a:r>
              <a:rPr/>
              <a:t>outcomes</a:t>
            </a:r>
          </a:p>
          <a:p>
            <a:pPr lvl="0" marL="0" indent="0">
              <a:buNone/>
            </a:pPr>
          </a:p>
          <a:p>
            <a:pPr lvl="0" marL="0" indent="0">
              <a:buNone/>
            </a:pPr>
            <a:r>
              <a:rPr/>
              <a:t>Two</a:t>
            </a:r>
            <a:r>
              <a:rPr/>
              <a:t> </a:t>
            </a:r>
            <a:r>
              <a:rPr/>
              <a:t>normal</a:t>
            </a:r>
            <a:r>
              <a:rPr/>
              <a:t> </a:t>
            </a:r>
            <a:r>
              <a:rPr/>
              <a:t>distributions</a:t>
            </a:r>
            <a:r>
              <a:rPr/>
              <a:t> </a:t>
            </a:r>
            <a:r>
              <a:rPr/>
              <a:t>and</a:t>
            </a:r>
            <a:r>
              <a:rPr/>
              <a:t> </a:t>
            </a:r>
            <a:r>
              <a:rPr/>
              <a:t>bell</a:t>
            </a:r>
            <a:r>
              <a:rPr/>
              <a:t> </a:t>
            </a:r>
            <a:r>
              <a:rPr/>
              <a:t>shaped</a:t>
            </a:r>
            <a:r>
              <a:rPr/>
              <a:t> </a:t>
            </a:r>
            <a:r>
              <a:rPr/>
              <a:t>curves.</a:t>
            </a:r>
          </a:p>
          <a:p>
            <a:pPr lvl="0" marL="0" indent="0">
              <a:buNone/>
            </a:pPr>
          </a:p>
          <a:p>
            <a:pPr lvl="0" marL="0" indent="0">
              <a:buNone/>
            </a:pPr>
            <a:r>
              <a:rPr/>
              <a:t>Figure</a:t>
            </a:r>
            <a:r>
              <a:rPr/>
              <a:t> </a:t>
            </a:r>
            <a:r>
              <a:rPr/>
              <a:t>16.3</a:t>
            </a:r>
            <a:r>
              <a:rPr/>
              <a:t> </a:t>
            </a:r>
            <a:r>
              <a:rPr/>
              <a:t>from</a:t>
            </a:r>
            <a:r>
              <a:rPr/>
              <a:t> </a:t>
            </a:r>
            <a:r>
              <a:rPr/>
              <a:t>your</a:t>
            </a:r>
            <a:r>
              <a:rPr/>
              <a:t> </a:t>
            </a:r>
            <a:r>
              <a:rPr/>
              <a:t>book.</a:t>
            </a:r>
            <a:r>
              <a:rPr/>
              <a:t> </a:t>
            </a:r>
            <a:r>
              <a:rPr/>
              <a:t>Directional</a:t>
            </a:r>
            <a:r>
              <a:rPr/>
              <a:t> </a:t>
            </a:r>
            <a:r>
              <a:rPr/>
              <a:t>negative</a:t>
            </a:r>
            <a:r>
              <a:rPr/>
              <a:t> </a:t>
            </a:r>
            <a:r>
              <a:rPr/>
              <a:t>hypothesis.</a:t>
            </a:r>
            <a:r>
              <a:rPr/>
              <a:t> </a:t>
            </a:r>
            <a:r>
              <a:rPr/>
              <a:t>Example</a:t>
            </a:r>
            <a:r>
              <a:rPr/>
              <a:t> </a:t>
            </a:r>
            <a:r>
              <a:rPr/>
              <a:t>an</a:t>
            </a:r>
            <a:r>
              <a:rPr/>
              <a:t> </a:t>
            </a:r>
            <a:r>
              <a:rPr/>
              <a:t>intervention</a:t>
            </a:r>
            <a:r>
              <a:rPr/>
              <a:t> </a:t>
            </a:r>
            <a:r>
              <a:rPr/>
              <a:t>that</a:t>
            </a:r>
            <a:r>
              <a:rPr/>
              <a:t> </a:t>
            </a:r>
            <a:r>
              <a:rPr/>
              <a:t>results</a:t>
            </a:r>
            <a:r>
              <a:rPr/>
              <a:t> </a:t>
            </a:r>
            <a:r>
              <a:rPr/>
              <a:t>in</a:t>
            </a:r>
            <a:r>
              <a:rPr/>
              <a:t> </a:t>
            </a:r>
            <a:r>
              <a:rPr/>
              <a:t>a</a:t>
            </a:r>
            <a:r>
              <a:rPr/>
              <a:t> </a:t>
            </a:r>
            <a:r>
              <a:rPr/>
              <a:t>reduction</a:t>
            </a:r>
            <a:r>
              <a:rPr/>
              <a:t> </a:t>
            </a:r>
            <a:r>
              <a:rPr/>
              <a:t>in</a:t>
            </a:r>
            <a:r>
              <a:rPr/>
              <a:t> </a:t>
            </a:r>
            <a:r>
              <a:rPr/>
              <a:t>symptoms/pain.</a:t>
            </a:r>
          </a:p>
        </p:txBody>
      </p:sp>
      <p:sp>
        <p:nvSpPr>
          <p:cNvPr id="4" name="Slide Number Placeholder 3"/>
          <p:cNvSpPr>
            <a:spLocks noGrp="1"/>
          </p:cNvSpPr>
          <p:nvPr>
            <p:ph type="sldNum" sz="quarter" idx="10"/>
          </p:nvPr>
        </p:nvSpPr>
        <p:spPr/>
        <p:txBody>
          <a:bodyPr/>
          <a:lstStyle/>
          <a:p>
            <a:fld id="{18BDFEC3-8487-43E8-A154-7C12CBC1FFF2}" type="slidenum">
              <a:rPr lang="en-US"/>
              <a:t>113</a:t>
            </a:fld>
            <a:endParaRPr lang="en-US"/>
          </a:p>
        </p:txBody>
      </p:sp>
    </p:spTree>
  </p:cSld>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[[This</a:t>
            </a:r>
            <a:r>
              <a:rPr/>
              <a:t> </a:t>
            </a:r>
            <a:r>
              <a:rPr/>
              <a:t>is</a:t>
            </a:r>
            <a:r>
              <a:rPr/>
              <a:t> </a:t>
            </a:r>
            <a:r>
              <a:rPr/>
              <a:t>a</a:t>
            </a:r>
            <a:r>
              <a:rPr/>
              <a:t> </a:t>
            </a:r>
            <a:r>
              <a:rPr/>
              <a:t>rehash</a:t>
            </a:r>
            <a:r>
              <a:rPr/>
              <a:t> </a:t>
            </a:r>
            <a:r>
              <a:rPr/>
              <a:t>of</a:t>
            </a:r>
            <a:r>
              <a:rPr/>
              <a:t> </a:t>
            </a:r>
            <a:r>
              <a:rPr/>
              <a:t>Figure</a:t>
            </a:r>
            <a:r>
              <a:rPr/>
              <a:t> </a:t>
            </a:r>
            <a:r>
              <a:rPr/>
              <a:t>16.3.]]</a:t>
            </a:r>
          </a:p>
        </p:txBody>
      </p:sp>
      <p:sp>
        <p:nvSpPr>
          <p:cNvPr id="4" name="Slide Number Placeholder 3"/>
          <p:cNvSpPr>
            <a:spLocks noGrp="1"/>
          </p:cNvSpPr>
          <p:nvPr>
            <p:ph type="sldNum" sz="quarter" idx="10"/>
          </p:nvPr>
        </p:nvSpPr>
        <p:spPr/>
        <p:txBody>
          <a:bodyPr/>
          <a:lstStyle/>
          <a:p>
            <a:fld id="{18BDFEC3-8487-43E8-A154-7C12CBC1FFF2}" type="slidenum">
              <a:rPr lang="en-US"/>
              <a:t>114</a:t>
            </a:fld>
            <a:endParaRPr lang="en-US"/>
          </a:p>
        </p:txBody>
      </p:sp>
    </p:spTree>
  </p:cSld>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Researchers</a:t>
            </a:r>
            <a:r>
              <a:rPr/>
              <a:t> </a:t>
            </a:r>
            <a:r>
              <a:rPr/>
              <a:t>will</a:t>
            </a:r>
            <a:r>
              <a:rPr/>
              <a:t> </a:t>
            </a:r>
            <a:r>
              <a:rPr/>
              <a:t>often</a:t>
            </a:r>
            <a:r>
              <a:rPr/>
              <a:t> </a:t>
            </a:r>
            <a:r>
              <a:rPr/>
              <a:t>designate</a:t>
            </a:r>
            <a:r>
              <a:rPr/>
              <a:t> </a:t>
            </a:r>
            <a:r>
              <a:rPr/>
              <a:t>a</a:t>
            </a:r>
            <a:r>
              <a:rPr/>
              <a:t> </a:t>
            </a:r>
            <a:r>
              <a:rPr/>
              <a:t>null</a:t>
            </a:r>
            <a:r>
              <a:rPr/>
              <a:t> </a:t>
            </a:r>
            <a:r>
              <a:rPr/>
              <a:t>and</a:t>
            </a:r>
            <a:r>
              <a:rPr/>
              <a:t> </a:t>
            </a:r>
            <a:r>
              <a:rPr/>
              <a:t>alternative</a:t>
            </a:r>
            <a:r>
              <a:rPr/>
              <a:t> </a:t>
            </a:r>
            <a:r>
              <a:rPr/>
              <a:t>hypothesis.</a:t>
            </a:r>
            <a:r>
              <a:rPr/>
              <a:t> </a:t>
            </a:r>
            <a:r>
              <a:rPr/>
              <a:t>The</a:t>
            </a:r>
            <a:r>
              <a:rPr/>
              <a:t> </a:t>
            </a:r>
            <a:r>
              <a:rPr/>
              <a:t>null</a:t>
            </a:r>
            <a:r>
              <a:rPr/>
              <a:t> </a:t>
            </a:r>
            <a:r>
              <a:rPr/>
              <a:t>hypothesis</a:t>
            </a:r>
            <a:r>
              <a:rPr/>
              <a:t> </a:t>
            </a:r>
            <a:r>
              <a:rPr/>
              <a:t>(H0)</a:t>
            </a:r>
            <a:r>
              <a:rPr/>
              <a:t> </a:t>
            </a:r>
            <a:r>
              <a:rPr/>
              <a:t>is</a:t>
            </a:r>
            <a:r>
              <a:rPr/>
              <a:t> </a:t>
            </a:r>
            <a:r>
              <a:rPr/>
              <a:t>traditionally</a:t>
            </a:r>
            <a:r>
              <a:rPr/>
              <a:t> </a:t>
            </a:r>
            <a:r>
              <a:rPr/>
              <a:t>reserved</a:t>
            </a:r>
            <a:r>
              <a:rPr/>
              <a:t> </a:t>
            </a:r>
            <a:r>
              <a:rPr/>
              <a:t>for</a:t>
            </a:r>
            <a:r>
              <a:rPr/>
              <a:t> </a:t>
            </a:r>
            <a:r>
              <a:rPr/>
              <a:t>a</a:t>
            </a:r>
            <a:r>
              <a:rPr/>
              <a:t> </a:t>
            </a:r>
            <a:r>
              <a:rPr/>
              <a:t>hypothesis</a:t>
            </a:r>
            <a:r>
              <a:rPr/>
              <a:t> </a:t>
            </a:r>
            <a:r>
              <a:rPr/>
              <a:t>involving</a:t>
            </a:r>
            <a:r>
              <a:rPr/>
              <a:t> </a:t>
            </a:r>
            <a:r>
              <a:rPr/>
              <a:t>no</a:t>
            </a:r>
            <a:r>
              <a:rPr/>
              <a:t> </a:t>
            </a:r>
            <a:r>
              <a:rPr/>
              <a:t>effect.</a:t>
            </a:r>
          </a:p>
        </p:txBody>
      </p:sp>
      <p:sp>
        <p:nvSpPr>
          <p:cNvPr id="4" name="Slide Number Placeholder 3"/>
          <p:cNvSpPr>
            <a:spLocks noGrp="1"/>
          </p:cNvSpPr>
          <p:nvPr>
            <p:ph type="sldNum" sz="quarter" idx="10"/>
          </p:nvPr>
        </p:nvSpPr>
        <p:spPr/>
        <p:txBody>
          <a:bodyPr/>
          <a:lstStyle/>
          <a:p>
            <a:fld id="{18BDFEC3-8487-43E8-A154-7C12CBC1FFF2}" type="slidenum">
              <a:rPr lang="en-US"/>
              <a:t>8</a:t>
            </a:fld>
            <a:endParaRPr lang="en-US"/>
          </a:p>
        </p:txBody>
      </p:sp>
    </p:spTree>
  </p:cSld>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a:t>Statistical</a:t>
            </a:r>
            <a:r>
              <a:rPr/>
              <a:t> </a:t>
            </a:r>
            <a:r>
              <a:rPr/>
              <a:t>testing</a:t>
            </a:r>
          </a:p>
          <a:p>
            <a:pPr lvl="0" marL="0" indent="0">
              <a:buNone/>
            </a:pPr>
          </a:p>
          <a:p>
            <a:pPr lvl="2"/>
            <a:r>
              <a:rPr/>
              <a:t>Fig</a:t>
            </a:r>
            <a:r>
              <a:rPr/>
              <a:t> </a:t>
            </a:r>
            <a:r>
              <a:rPr/>
              <a:t>16.4</a:t>
            </a:r>
            <a:r>
              <a:rPr/>
              <a:t> </a:t>
            </a:r>
            <a:r>
              <a:rPr/>
              <a:t>–</a:t>
            </a:r>
            <a:r>
              <a:rPr/>
              <a:t> </a:t>
            </a:r>
            <a:r>
              <a:rPr/>
              <a:t>Non-directional</a:t>
            </a:r>
          </a:p>
        </p:txBody>
      </p:sp>
      <p:sp>
        <p:nvSpPr>
          <p:cNvPr id="4" name="Slide Number Placeholder 3"/>
          <p:cNvSpPr>
            <a:spLocks noGrp="1"/>
          </p:cNvSpPr>
          <p:nvPr>
            <p:ph type="sldNum" sz="quarter" idx="10"/>
          </p:nvPr>
        </p:nvSpPr>
        <p:spPr/>
        <p:txBody>
          <a:bodyPr/>
          <a:lstStyle/>
          <a:p>
            <a:fld id="{18BDFEC3-8487-43E8-A154-7C12CBC1FFF2}" type="slidenum">
              <a:rPr lang="en-US"/>
              <a:t>115</a:t>
            </a:fld>
            <a:endParaRPr lang="en-US"/>
          </a:p>
        </p:txBody>
      </p:sp>
    </p:spTree>
  </p:cSld>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a:t>Power</a:t>
            </a:r>
            <a:r>
              <a:rPr/>
              <a:t> </a:t>
            </a:r>
            <a:r>
              <a:rPr/>
              <a:t>of</a:t>
            </a:r>
            <a:r>
              <a:rPr/>
              <a:t> </a:t>
            </a:r>
            <a:r>
              <a:rPr/>
              <a:t>a</a:t>
            </a:r>
            <a:r>
              <a:rPr/>
              <a:t> </a:t>
            </a:r>
            <a:r>
              <a:rPr/>
              <a:t>study</a:t>
            </a:r>
            <a:r>
              <a:rPr/>
              <a:t> </a:t>
            </a:r>
            <a:r>
              <a:rPr/>
              <a:t>–</a:t>
            </a:r>
            <a:r>
              <a:rPr/>
              <a:t> </a:t>
            </a:r>
            <a:r>
              <a:rPr/>
              <a:t>probability</a:t>
            </a:r>
            <a:r>
              <a:rPr/>
              <a:t> </a:t>
            </a:r>
            <a:r>
              <a:rPr/>
              <a:t>of</a:t>
            </a:r>
            <a:r>
              <a:rPr/>
              <a:t> </a:t>
            </a:r>
            <a:r>
              <a:rPr/>
              <a:t>rejecting</a:t>
            </a:r>
            <a:r>
              <a:rPr/>
              <a:t> </a:t>
            </a:r>
            <a:r>
              <a:rPr/>
              <a:t>a</a:t>
            </a:r>
            <a:r>
              <a:rPr/>
              <a:t> </a:t>
            </a:r>
            <a:r>
              <a:rPr/>
              <a:t>false</a:t>
            </a:r>
            <a:r>
              <a:rPr/>
              <a:t> </a:t>
            </a:r>
            <a:r>
              <a:rPr/>
              <a:t>null</a:t>
            </a:r>
            <a:r>
              <a:rPr/>
              <a:t> </a:t>
            </a:r>
            <a:r>
              <a:rPr/>
              <a:t>hypothesis</a:t>
            </a:r>
          </a:p>
        </p:txBody>
      </p:sp>
      <p:sp>
        <p:nvSpPr>
          <p:cNvPr id="4" name="Slide Number Placeholder 3"/>
          <p:cNvSpPr>
            <a:spLocks noGrp="1"/>
          </p:cNvSpPr>
          <p:nvPr>
            <p:ph type="sldNum" sz="quarter" idx="10"/>
          </p:nvPr>
        </p:nvSpPr>
        <p:spPr/>
        <p:txBody>
          <a:bodyPr/>
          <a:lstStyle/>
          <a:p>
            <a:fld id="{18BDFEC3-8487-43E8-A154-7C12CBC1FFF2}" type="slidenum">
              <a:rPr lang="en-US"/>
              <a:t>122</a:t>
            </a:fld>
            <a:endParaRPr lang="en-US"/>
          </a:p>
        </p:txBody>
      </p:sp>
    </p:spTree>
  </p:cSld>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a:t>Determining</a:t>
            </a:r>
            <a:r>
              <a:rPr/>
              <a:t> </a:t>
            </a:r>
            <a:r>
              <a:rPr/>
              <a:t>power</a:t>
            </a:r>
            <a:r>
              <a:rPr/>
              <a:t> </a:t>
            </a:r>
            <a:r>
              <a:rPr/>
              <a:t>(Fig</a:t>
            </a:r>
            <a:r>
              <a:rPr/>
              <a:t> </a:t>
            </a:r>
            <a:r>
              <a:rPr/>
              <a:t>16.1)</a:t>
            </a:r>
          </a:p>
        </p:txBody>
      </p:sp>
      <p:sp>
        <p:nvSpPr>
          <p:cNvPr id="4" name="Slide Number Placeholder 3"/>
          <p:cNvSpPr>
            <a:spLocks noGrp="1"/>
          </p:cNvSpPr>
          <p:nvPr>
            <p:ph type="sldNum" sz="quarter" idx="10"/>
          </p:nvPr>
        </p:nvSpPr>
        <p:spPr/>
        <p:txBody>
          <a:bodyPr/>
          <a:lstStyle/>
          <a:p>
            <a:fld id="{18BDFEC3-8487-43E8-A154-7C12CBC1FFF2}" type="slidenum">
              <a:rPr lang="en-US"/>
              <a:t>125</a:t>
            </a:fld>
            <a:endParaRPr lang="en-US"/>
          </a:p>
        </p:txBody>
      </p:sp>
    </p:spTree>
  </p:cSld>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There</a:t>
            </a:r>
            <a:r>
              <a:rPr/>
              <a:t> </a:t>
            </a:r>
            <a:r>
              <a:rPr/>
              <a:t>is</a:t>
            </a:r>
            <a:r>
              <a:rPr/>
              <a:t> </a:t>
            </a:r>
            <a:r>
              <a:rPr/>
              <a:t>always</a:t>
            </a:r>
            <a:r>
              <a:rPr/>
              <a:t> </a:t>
            </a:r>
            <a:r>
              <a:rPr/>
              <a:t>a</a:t>
            </a:r>
            <a:r>
              <a:rPr/>
              <a:t> </a:t>
            </a:r>
            <a:r>
              <a:rPr/>
              <a:t>level</a:t>
            </a:r>
            <a:r>
              <a:rPr/>
              <a:t> </a:t>
            </a:r>
            <a:r>
              <a:rPr/>
              <a:t>of</a:t>
            </a:r>
            <a:r>
              <a:rPr/>
              <a:t> </a:t>
            </a:r>
            <a:r>
              <a:rPr/>
              <a:t>uncertainty</a:t>
            </a:r>
            <a:r>
              <a:rPr/>
              <a:t> </a:t>
            </a:r>
            <a:r>
              <a:rPr/>
              <a:t>associated</a:t>
            </a:r>
            <a:r>
              <a:rPr/>
              <a:t> </a:t>
            </a:r>
            <a:r>
              <a:rPr/>
              <a:t>with</a:t>
            </a:r>
            <a:r>
              <a:rPr/>
              <a:t> </a:t>
            </a:r>
            <a:r>
              <a:rPr/>
              <a:t>a</a:t>
            </a:r>
            <a:r>
              <a:rPr/>
              <a:t> </a:t>
            </a:r>
            <a:r>
              <a:rPr/>
              <a:t>single</a:t>
            </a:r>
            <a:r>
              <a:rPr/>
              <a:t> </a:t>
            </a:r>
            <a:r>
              <a:rPr/>
              <a:t>study.</a:t>
            </a:r>
          </a:p>
          <a:p>
            <a:pPr lvl="0" marL="0" indent="0">
              <a:buNone/>
            </a:pPr>
          </a:p>
          <a:p>
            <a:pPr lvl="0" marL="0" indent="0">
              <a:buNone/>
            </a:pPr>
            <a:r>
              <a:rPr/>
              <a:t>[[ASA</a:t>
            </a:r>
            <a:r>
              <a:rPr/>
              <a:t> </a:t>
            </a:r>
            <a:r>
              <a:rPr/>
              <a:t>statement</a:t>
            </a:r>
            <a:r>
              <a:rPr/>
              <a:t> </a:t>
            </a:r>
            <a:r>
              <a:rPr/>
              <a:t>on</a:t>
            </a:r>
            <a:r>
              <a:rPr/>
              <a:t> </a:t>
            </a:r>
            <a:r>
              <a:rPr/>
              <a:t>p-values]]</a:t>
            </a:r>
          </a:p>
          <a:p>
            <a:pPr lvl="0" marL="0" indent="0">
              <a:buNone/>
            </a:pPr>
          </a:p>
          <a:p>
            <a:pPr lvl="0" marL="0" indent="0">
              <a:buNone/>
            </a:pPr>
            <a:r>
              <a:rPr/>
              <a:t>[[Sackett</a:t>
            </a:r>
            <a:r>
              <a:rPr/>
              <a:t> </a:t>
            </a:r>
            <a:r>
              <a:rPr/>
              <a:t>article.</a:t>
            </a:r>
            <a:r>
              <a:rPr/>
              <a:t> </a:t>
            </a:r>
            <a:r>
              <a:rPr/>
              <a:t>http://www.cmaj.ca/content/165/9/1226.short</a:t>
            </a:r>
            <a:r>
              <a:rPr/>
              <a:t> </a:t>
            </a:r>
            <a:r>
              <a:rPr/>
              <a:t>or</a:t>
            </a:r>
            <a:r>
              <a:rPr/>
              <a:t> </a:t>
            </a:r>
            <a:r>
              <a:rPr/>
              <a:t>http://blog.pmean.com/physiological-statistics/</a:t>
            </a:r>
            <a:r>
              <a:rPr/>
              <a:t> </a:t>
            </a:r>
            <a:r>
              <a:rPr/>
              <a:t>]]</a:t>
            </a:r>
          </a:p>
          <a:p>
            <a:pPr lvl="0" marL="0" indent="0">
              <a:buNone/>
            </a:pPr>
          </a:p>
          <a:p>
            <a:pPr lvl="0" marL="0" indent="0">
              <a:buNone/>
            </a:pPr>
            <a:r>
              <a:rPr/>
              <a:t>[[</a:t>
            </a:r>
            <a:r>
              <a:rPr/>
              <a:t> </a:t>
            </a:r>
            <a:r>
              <a:rPr/>
              <a:t>Example</a:t>
            </a:r>
            <a:r>
              <a:rPr/>
              <a:t> </a:t>
            </a:r>
            <a:r>
              <a:rPr/>
              <a:t>of</a:t>
            </a:r>
            <a:r>
              <a:rPr/>
              <a:t> </a:t>
            </a:r>
            <a:r>
              <a:rPr/>
              <a:t>PiFace</a:t>
            </a:r>
            <a:r>
              <a:rPr/>
              <a:t> </a:t>
            </a:r>
            <a:r>
              <a:rPr/>
              <a:t>http://blog.pmean.com/simple-sample-size/</a:t>
            </a:r>
            <a:r>
              <a:rPr/>
              <a:t> </a:t>
            </a:r>
            <a:r>
              <a:rPr/>
              <a:t>]]</a:t>
            </a:r>
          </a:p>
          <a:p>
            <a:pPr lvl="0" marL="0" indent="0">
              <a:buNone/>
            </a:pPr>
          </a:p>
          <a:p>
            <a:pPr lvl="0" marL="0" indent="0">
              <a:buNone/>
            </a:pPr>
            <a:r>
              <a:rPr/>
              <a:t>[[</a:t>
            </a:r>
            <a:r>
              <a:rPr/>
              <a:t> </a:t>
            </a:r>
            <a:r>
              <a:rPr/>
              <a:t>Range</a:t>
            </a:r>
            <a:r>
              <a:rPr/>
              <a:t> </a:t>
            </a:r>
            <a:r>
              <a:rPr/>
              <a:t>of</a:t>
            </a:r>
            <a:r>
              <a:rPr/>
              <a:t> </a:t>
            </a:r>
            <a:r>
              <a:rPr/>
              <a:t>clinical</a:t>
            </a:r>
            <a:r>
              <a:rPr/>
              <a:t> </a:t>
            </a:r>
            <a:r>
              <a:rPr/>
              <a:t>indifference</a:t>
            </a:r>
            <a:r>
              <a:rPr/>
              <a:t> </a:t>
            </a:r>
            <a:r>
              <a:rPr/>
              <a:t>http://www.pmean.com/04/confidence.html</a:t>
            </a:r>
            <a:r>
              <a:rPr/>
              <a:t> </a:t>
            </a:r>
            <a:r>
              <a:rPr/>
              <a:t>]]</a:t>
            </a:r>
          </a:p>
          <a:p>
            <a:pPr lvl="0" marL="0" indent="0">
              <a:buNone/>
            </a:pPr>
          </a:p>
          <a:p>
            <a:pPr lvl="0" marL="0" indent="0">
              <a:buNone/>
            </a:pPr>
            <a:r>
              <a:rPr/>
              <a:t>[[p-values</a:t>
            </a:r>
            <a:r>
              <a:rPr/>
              <a:t> </a:t>
            </a:r>
            <a:r>
              <a:rPr/>
              <a:t>with</a:t>
            </a:r>
            <a:r>
              <a:rPr/>
              <a:t> </a:t>
            </a:r>
            <a:r>
              <a:rPr/>
              <a:t>lots</a:t>
            </a:r>
            <a:r>
              <a:rPr/>
              <a:t> </a:t>
            </a:r>
            <a:r>
              <a:rPr/>
              <a:t>of</a:t>
            </a:r>
            <a:r>
              <a:rPr/>
              <a:t> </a:t>
            </a:r>
            <a:r>
              <a:rPr/>
              <a:t>zeros,</a:t>
            </a:r>
            <a:r>
              <a:rPr/>
              <a:t> </a:t>
            </a:r>
            <a:r>
              <a:rPr/>
              <a:t>doesn’t</a:t>
            </a:r>
            <a:r>
              <a:rPr/>
              <a:t> </a:t>
            </a:r>
            <a:r>
              <a:rPr/>
              <a:t>make</a:t>
            </a:r>
            <a:r>
              <a:rPr/>
              <a:t> </a:t>
            </a:r>
            <a:r>
              <a:rPr/>
              <a:t>up</a:t>
            </a:r>
            <a:r>
              <a:rPr/>
              <a:t> </a:t>
            </a:r>
            <a:r>
              <a:rPr/>
              <a:t>for</a:t>
            </a:r>
            <a:r>
              <a:rPr/>
              <a:t> </a:t>
            </a:r>
            <a:r>
              <a:rPr/>
              <a:t>biases</a:t>
            </a:r>
            <a:r>
              <a:rPr/>
              <a:t> </a:t>
            </a:r>
            <a:r>
              <a:rPr/>
              <a:t>in</a:t>
            </a:r>
            <a:r>
              <a:rPr/>
              <a:t> </a:t>
            </a:r>
            <a:r>
              <a:rPr/>
              <a:t>the</a:t>
            </a:r>
            <a:r>
              <a:rPr/>
              <a:t> </a:t>
            </a:r>
            <a:r>
              <a:rPr/>
              <a:t>study.]]</a:t>
            </a:r>
          </a:p>
        </p:txBody>
      </p:sp>
      <p:sp>
        <p:nvSpPr>
          <p:cNvPr id="4" name="Slide Number Placeholder 3"/>
          <p:cNvSpPr>
            <a:spLocks noGrp="1"/>
          </p:cNvSpPr>
          <p:nvPr>
            <p:ph type="sldNum" sz="quarter" idx="10"/>
          </p:nvPr>
        </p:nvSpPr>
        <p:spPr/>
        <p:txBody>
          <a:bodyPr/>
          <a:lstStyle/>
          <a:p>
            <a:fld id="{18BDFEC3-8487-43E8-A154-7C12CBC1FFF2}" type="slidenum">
              <a:rPr lang="en-US"/>
              <a:t>129</a:t>
            </a:fld>
            <a:endParaRPr lang="en-US"/>
          </a:p>
        </p:txBody>
      </p:sp>
    </p:spTree>
  </p:cSld>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a:t>Interpreting</a:t>
            </a:r>
            <a:r>
              <a:rPr/>
              <a:t> </a:t>
            </a:r>
            <a:r>
              <a:rPr/>
              <a:t>95%</a:t>
            </a:r>
            <a:r>
              <a:rPr/>
              <a:t> </a:t>
            </a:r>
            <a:r>
              <a:rPr/>
              <a:t>CI</a:t>
            </a:r>
            <a:r>
              <a:rPr/>
              <a:t> </a:t>
            </a:r>
            <a:r>
              <a:rPr/>
              <a:t>(Fig</a:t>
            </a:r>
            <a:r>
              <a:rPr/>
              <a:t> </a:t>
            </a:r>
            <a:r>
              <a:rPr/>
              <a:t>17.1)</a:t>
            </a:r>
          </a:p>
        </p:txBody>
      </p:sp>
      <p:sp>
        <p:nvSpPr>
          <p:cNvPr id="4" name="Slide Number Placeholder 3"/>
          <p:cNvSpPr>
            <a:spLocks noGrp="1"/>
          </p:cNvSpPr>
          <p:nvPr>
            <p:ph type="sldNum" sz="quarter" idx="10"/>
          </p:nvPr>
        </p:nvSpPr>
        <p:spPr/>
        <p:txBody>
          <a:bodyPr/>
          <a:lstStyle/>
          <a:p>
            <a:fld id="{18BDFEC3-8487-43E8-A154-7C12CBC1FFF2}" type="slidenum">
              <a:rPr lang="en-US"/>
              <a:t>135</a:t>
            </a:fld>
            <a:endParaRPr lang="en-US"/>
          </a:p>
        </p:txBody>
      </p:sp>
    </p:spTree>
  </p:cSld>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a:t>Why</a:t>
            </a:r>
            <a:r>
              <a:rPr/>
              <a:t> </a:t>
            </a:r>
            <a:r>
              <a:rPr/>
              <a:t>is</a:t>
            </a:r>
            <a:r>
              <a:rPr/>
              <a:t> </a:t>
            </a:r>
            <a:r>
              <a:rPr/>
              <a:t>effect</a:t>
            </a:r>
            <a:r>
              <a:rPr/>
              <a:t> </a:t>
            </a:r>
            <a:r>
              <a:rPr/>
              <a:t>size</a:t>
            </a:r>
            <a:r>
              <a:rPr/>
              <a:t> </a:t>
            </a:r>
            <a:r>
              <a:rPr/>
              <a:t>at</a:t>
            </a:r>
            <a:r>
              <a:rPr/>
              <a:t> </a:t>
            </a:r>
            <a:r>
              <a:rPr/>
              <a:t>least</a:t>
            </a:r>
            <a:r>
              <a:rPr/>
              <a:t> </a:t>
            </a:r>
            <a:r>
              <a:rPr/>
              <a:t>as</a:t>
            </a:r>
            <a:r>
              <a:rPr/>
              <a:t> </a:t>
            </a:r>
            <a:r>
              <a:rPr/>
              <a:t>important</a:t>
            </a:r>
            <a:r>
              <a:rPr/>
              <a:t> </a:t>
            </a:r>
            <a:r>
              <a:rPr/>
              <a:t>as</a:t>
            </a:r>
            <a:r>
              <a:rPr/>
              <a:t> </a:t>
            </a:r>
            <a:r>
              <a:rPr/>
              <a:t>significance</a:t>
            </a:r>
            <a:r>
              <a:rPr/>
              <a:t> </a:t>
            </a:r>
            <a:r>
              <a:rPr/>
              <a:t>level?</a:t>
            </a:r>
          </a:p>
          <a:p>
            <a:pPr lvl="0" marL="0" indent="0">
              <a:buNone/>
            </a:pPr>
          </a:p>
          <a:p>
            <a:pPr lvl="2"/>
            <a:r>
              <a:rPr/>
              <a:t>Influence</a:t>
            </a:r>
            <a:r>
              <a:rPr/>
              <a:t> </a:t>
            </a:r>
            <a:r>
              <a:rPr/>
              <a:t>of</a:t>
            </a:r>
            <a:r>
              <a:rPr/>
              <a:t> </a:t>
            </a:r>
            <a:r>
              <a:rPr/>
              <a:t>sample</a:t>
            </a:r>
            <a:r>
              <a:rPr/>
              <a:t> </a:t>
            </a:r>
            <a:r>
              <a:rPr/>
              <a:t>size</a:t>
            </a:r>
            <a:r>
              <a:rPr/>
              <a:t> </a:t>
            </a:r>
            <a:r>
              <a:rPr/>
              <a:t>on</a:t>
            </a:r>
            <a:r>
              <a:rPr/>
              <a:t> </a:t>
            </a:r>
            <a:r>
              <a:rPr/>
              <a:t>results</a:t>
            </a:r>
          </a:p>
        </p:txBody>
      </p:sp>
      <p:sp>
        <p:nvSpPr>
          <p:cNvPr id="4" name="Slide Number Placeholder 3"/>
          <p:cNvSpPr>
            <a:spLocks noGrp="1"/>
          </p:cNvSpPr>
          <p:nvPr>
            <p:ph type="sldNum" sz="quarter" idx="10"/>
          </p:nvPr>
        </p:nvSpPr>
        <p:spPr/>
        <p:txBody>
          <a:bodyPr/>
          <a:lstStyle/>
          <a:p>
            <a:fld id="{18BDFEC3-8487-43E8-A154-7C12CBC1FFF2}" type="slidenum">
              <a:rPr lang="en-US"/>
              <a:t>137</a:t>
            </a:fld>
            <a:endParaRPr lang="en-US"/>
          </a:p>
        </p:txBody>
      </p:sp>
    </p:spTree>
  </p:cSld>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a:t>Interpretation</a:t>
            </a:r>
            <a:r>
              <a:rPr/>
              <a:t> </a:t>
            </a:r>
            <a:r>
              <a:rPr/>
              <a:t>of</a:t>
            </a:r>
            <a:r>
              <a:rPr/>
              <a:t> </a:t>
            </a:r>
            <a:r>
              <a:rPr/>
              <a:t>effect</a:t>
            </a:r>
            <a:r>
              <a:rPr/>
              <a:t> </a:t>
            </a:r>
            <a:r>
              <a:rPr/>
              <a:t>sizes</a:t>
            </a:r>
            <a:r>
              <a:rPr/>
              <a:t> </a:t>
            </a:r>
            <a:r>
              <a:rPr/>
              <a:t>–</a:t>
            </a:r>
          </a:p>
        </p:txBody>
      </p:sp>
      <p:sp>
        <p:nvSpPr>
          <p:cNvPr id="4" name="Slide Number Placeholder 3"/>
          <p:cNvSpPr>
            <a:spLocks noGrp="1"/>
          </p:cNvSpPr>
          <p:nvPr>
            <p:ph type="sldNum" sz="quarter" idx="10"/>
          </p:nvPr>
        </p:nvSpPr>
        <p:spPr/>
        <p:txBody>
          <a:bodyPr/>
          <a:lstStyle/>
          <a:p>
            <a:fld id="{18BDFEC3-8487-43E8-A154-7C12CBC1FFF2}" type="slidenum">
              <a:rPr lang="en-US"/>
              <a:t>143</a:t>
            </a:fld>
            <a:endParaRPr lang="en-US"/>
          </a:p>
        </p:txBody>
      </p:sp>
    </p:spTree>
  </p:cSld>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a:t>Simoni</a:t>
            </a:r>
            <a:r>
              <a:rPr/>
              <a:t> </a:t>
            </a:r>
            <a:r>
              <a:rPr/>
              <a:t>et</a:t>
            </a:r>
            <a:r>
              <a:rPr/>
              <a:t> </a:t>
            </a:r>
            <a:r>
              <a:rPr/>
              <a:t>al.,</a:t>
            </a:r>
            <a:r>
              <a:rPr/>
              <a:t> </a:t>
            </a:r>
            <a:r>
              <a:rPr/>
              <a:t>2006</a:t>
            </a:r>
          </a:p>
        </p:txBody>
      </p:sp>
      <p:sp>
        <p:nvSpPr>
          <p:cNvPr id="4" name="Slide Number Placeholder 3"/>
          <p:cNvSpPr>
            <a:spLocks noGrp="1"/>
          </p:cNvSpPr>
          <p:nvPr>
            <p:ph type="sldNum" sz="quarter" idx="10"/>
          </p:nvPr>
        </p:nvSpPr>
        <p:spPr/>
        <p:txBody>
          <a:bodyPr/>
          <a:lstStyle/>
          <a:p>
            <a:fld id="{18BDFEC3-8487-43E8-A154-7C12CBC1FFF2}" type="slidenum">
              <a:rPr lang="en-US"/>
              <a:t>146</a:t>
            </a:fld>
            <a:endParaRPr lang="en-US"/>
          </a:p>
        </p:txBody>
      </p:sp>
    </p:spTree>
  </p:cSld>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a:t>Simoni</a:t>
            </a:r>
            <a:r>
              <a:rPr/>
              <a:t> </a:t>
            </a:r>
            <a:r>
              <a:rPr/>
              <a:t>et</a:t>
            </a:r>
            <a:r>
              <a:rPr/>
              <a:t> </a:t>
            </a:r>
            <a:r>
              <a:rPr/>
              <a:t>al.,</a:t>
            </a:r>
            <a:r>
              <a:rPr/>
              <a:t> </a:t>
            </a:r>
            <a:r>
              <a:rPr/>
              <a:t>2006</a:t>
            </a:r>
          </a:p>
        </p:txBody>
      </p:sp>
      <p:sp>
        <p:nvSpPr>
          <p:cNvPr id="4" name="Slide Number Placeholder 3"/>
          <p:cNvSpPr>
            <a:spLocks noGrp="1"/>
          </p:cNvSpPr>
          <p:nvPr>
            <p:ph type="sldNum" sz="quarter" idx="10"/>
          </p:nvPr>
        </p:nvSpPr>
        <p:spPr/>
        <p:txBody>
          <a:bodyPr/>
          <a:lstStyle/>
          <a:p>
            <a:fld id="{18BDFEC3-8487-43E8-A154-7C12CBC1FFF2}" type="slidenum">
              <a:rPr lang="en-US"/>
              <a:t>147</a:t>
            </a:fld>
            <a:endParaRPr lang="en-US"/>
          </a:p>
        </p:txBody>
      </p:sp>
    </p:spTree>
  </p:cSld>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How</a:t>
            </a:r>
            <a:r>
              <a:rPr/>
              <a:t> </a:t>
            </a:r>
            <a:r>
              <a:rPr/>
              <a:t>many</a:t>
            </a:r>
            <a:r>
              <a:rPr/>
              <a:t> </a:t>
            </a:r>
            <a:r>
              <a:rPr/>
              <a:t>people</a:t>
            </a:r>
            <a:r>
              <a:rPr/>
              <a:t> </a:t>
            </a:r>
            <a:r>
              <a:rPr/>
              <a:t>do</a:t>
            </a:r>
            <a:r>
              <a:rPr/>
              <a:t> </a:t>
            </a:r>
            <a:r>
              <a:rPr/>
              <a:t>I</a:t>
            </a:r>
            <a:r>
              <a:rPr/>
              <a:t> </a:t>
            </a:r>
            <a:r>
              <a:rPr/>
              <a:t>need.</a:t>
            </a:r>
            <a:r>
              <a:rPr/>
              <a:t> </a:t>
            </a:r>
            <a:r>
              <a:rPr/>
              <a:t>This</a:t>
            </a:r>
            <a:r>
              <a:rPr/>
              <a:t> </a:t>
            </a:r>
            <a:r>
              <a:rPr/>
              <a:t>best</a:t>
            </a:r>
            <a:r>
              <a:rPr/>
              <a:t> </a:t>
            </a:r>
            <a:r>
              <a:rPr/>
              <a:t>done</a:t>
            </a:r>
            <a:r>
              <a:rPr/>
              <a:t> </a:t>
            </a:r>
            <a:r>
              <a:rPr/>
              <a:t>using</a:t>
            </a:r>
            <a:r>
              <a:rPr/>
              <a:t> </a:t>
            </a:r>
            <a:r>
              <a:rPr/>
              <a:t>a</a:t>
            </a:r>
            <a:r>
              <a:rPr/>
              <a:t> </a:t>
            </a:r>
            <a:r>
              <a:rPr/>
              <a:t>power</a:t>
            </a:r>
            <a:r>
              <a:rPr/>
              <a:t> </a:t>
            </a:r>
            <a:r>
              <a:rPr/>
              <a:t>analysis.</a:t>
            </a:r>
            <a:r>
              <a:rPr/>
              <a:t> </a:t>
            </a:r>
            <a:r>
              <a:rPr/>
              <a:t>Take</a:t>
            </a:r>
            <a:r>
              <a:rPr/>
              <a:t> </a:t>
            </a:r>
            <a:r>
              <a:rPr/>
              <a:t>account</a:t>
            </a:r>
            <a:r>
              <a:rPr/>
              <a:t> </a:t>
            </a:r>
            <a:r>
              <a:rPr/>
              <a:t>of</a:t>
            </a:r>
            <a:r>
              <a:rPr/>
              <a:t> </a:t>
            </a:r>
            <a:r>
              <a:rPr/>
              <a:t>the</a:t>
            </a:r>
            <a:r>
              <a:rPr/>
              <a:t> </a:t>
            </a:r>
            <a:r>
              <a:rPr/>
              <a:t>measures</a:t>
            </a:r>
            <a:r>
              <a:rPr/>
              <a:t> </a:t>
            </a:r>
            <a:r>
              <a:rPr/>
              <a:t>being</a:t>
            </a:r>
            <a:r>
              <a:rPr/>
              <a:t> </a:t>
            </a:r>
            <a:r>
              <a:rPr/>
              <a:t>used</a:t>
            </a:r>
            <a:r>
              <a:rPr/>
              <a:t> </a:t>
            </a:r>
            <a:r>
              <a:rPr/>
              <a:t>and</a:t>
            </a:r>
            <a:r>
              <a:rPr/>
              <a:t> </a:t>
            </a:r>
            <a:r>
              <a:rPr/>
              <a:t>what</a:t>
            </a:r>
            <a:r>
              <a:rPr/>
              <a:t> </a:t>
            </a:r>
            <a:r>
              <a:rPr/>
              <a:t>you</a:t>
            </a:r>
            <a:r>
              <a:rPr/>
              <a:t> </a:t>
            </a:r>
            <a:r>
              <a:rPr/>
              <a:t>expect</a:t>
            </a:r>
            <a:r>
              <a:rPr/>
              <a:t> </a:t>
            </a:r>
            <a:r>
              <a:rPr/>
              <a:t>to</a:t>
            </a:r>
            <a:r>
              <a:rPr/>
              <a:t> </a:t>
            </a:r>
            <a:r>
              <a:rPr/>
              <a:t>see.</a:t>
            </a:r>
            <a:r>
              <a:rPr/>
              <a:t> </a:t>
            </a:r>
            <a:r>
              <a:rPr/>
              <a:t>Information</a:t>
            </a:r>
            <a:r>
              <a:rPr/>
              <a:t> </a:t>
            </a:r>
            <a:r>
              <a:rPr/>
              <a:t>from</a:t>
            </a:r>
            <a:r>
              <a:rPr/>
              <a:t> </a:t>
            </a:r>
            <a:r>
              <a:rPr/>
              <a:t>previous</a:t>
            </a:r>
            <a:r>
              <a:rPr/>
              <a:t> </a:t>
            </a:r>
            <a:r>
              <a:rPr/>
              <a:t>research</a:t>
            </a:r>
            <a:r>
              <a:rPr/>
              <a:t> </a:t>
            </a:r>
            <a:r>
              <a:rPr/>
              <a:t>or</a:t>
            </a:r>
            <a:r>
              <a:rPr/>
              <a:t> </a:t>
            </a:r>
            <a:r>
              <a:rPr/>
              <a:t>other</a:t>
            </a:r>
            <a:r>
              <a:rPr/>
              <a:t> </a:t>
            </a:r>
            <a:r>
              <a:rPr/>
              <a:t>kinds</a:t>
            </a:r>
            <a:r>
              <a:rPr/>
              <a:t> </a:t>
            </a:r>
            <a:r>
              <a:rPr/>
              <a:t>of</a:t>
            </a:r>
            <a:r>
              <a:rPr/>
              <a:t> </a:t>
            </a:r>
            <a:r>
              <a:rPr/>
              <a:t>things.</a:t>
            </a:r>
          </a:p>
          <a:p>
            <a:pPr lvl="0" marL="0" indent="0">
              <a:buNone/>
            </a:pPr>
          </a:p>
          <a:p>
            <a:pPr lvl="0" marL="0" indent="0">
              <a:buNone/>
            </a:pPr>
            <a:r>
              <a:rPr/>
              <a:t>Representativeness</a:t>
            </a:r>
            <a:r>
              <a:rPr/>
              <a:t> </a:t>
            </a:r>
            <a:r>
              <a:rPr/>
              <a:t>is</a:t>
            </a:r>
            <a:r>
              <a:rPr/>
              <a:t> </a:t>
            </a:r>
            <a:r>
              <a:rPr/>
              <a:t>more</a:t>
            </a:r>
            <a:r>
              <a:rPr/>
              <a:t> </a:t>
            </a:r>
            <a:r>
              <a:rPr/>
              <a:t>important</a:t>
            </a:r>
            <a:r>
              <a:rPr/>
              <a:t> </a:t>
            </a:r>
            <a:r>
              <a:rPr/>
              <a:t>than</a:t>
            </a:r>
            <a:r>
              <a:rPr/>
              <a:t> </a:t>
            </a:r>
            <a:r>
              <a:rPr/>
              <a:t>the</a:t>
            </a:r>
            <a:r>
              <a:rPr/>
              <a:t> </a:t>
            </a:r>
            <a:r>
              <a:rPr/>
              <a:t>absolute</a:t>
            </a:r>
            <a:r>
              <a:rPr/>
              <a:t> </a:t>
            </a:r>
            <a:r>
              <a:rPr/>
              <a:t>size</a:t>
            </a:r>
            <a:r>
              <a:rPr/>
              <a:t> </a:t>
            </a:r>
            <a:r>
              <a:rPr/>
              <a:t>of</a:t>
            </a:r>
            <a:r>
              <a:rPr/>
              <a:t> </a:t>
            </a:r>
            <a:r>
              <a:rPr/>
              <a:t>the</a:t>
            </a:r>
            <a:r>
              <a:rPr/>
              <a:t> </a:t>
            </a:r>
            <a:r>
              <a:rPr/>
              <a:t>sample.</a:t>
            </a:r>
          </a:p>
          <a:p>
            <a:pPr lvl="0" marL="0" indent="0">
              <a:buNone/>
            </a:pPr>
          </a:p>
          <a:p>
            <a:pPr lvl="0" marL="0" indent="0">
              <a:buNone/>
            </a:pPr>
            <a:r>
              <a:rPr/>
              <a:t>Large</a:t>
            </a:r>
            <a:r>
              <a:rPr/>
              <a:t> </a:t>
            </a:r>
            <a:r>
              <a:rPr/>
              <a:t>enough</a:t>
            </a:r>
            <a:r>
              <a:rPr/>
              <a:t> </a:t>
            </a:r>
            <a:r>
              <a:rPr/>
              <a:t>so</a:t>
            </a:r>
            <a:r>
              <a:rPr/>
              <a:t> </a:t>
            </a:r>
            <a:r>
              <a:rPr/>
              <a:t>you</a:t>
            </a:r>
            <a:r>
              <a:rPr/>
              <a:t> </a:t>
            </a:r>
            <a:r>
              <a:rPr/>
              <a:t>don’t</a:t>
            </a:r>
            <a:r>
              <a:rPr/>
              <a:t> </a:t>
            </a:r>
            <a:r>
              <a:rPr/>
              <a:t>miss</a:t>
            </a:r>
            <a:r>
              <a:rPr/>
              <a:t> </a:t>
            </a:r>
            <a:r>
              <a:rPr/>
              <a:t>important</a:t>
            </a:r>
            <a:r>
              <a:rPr/>
              <a:t> </a:t>
            </a:r>
            <a:r>
              <a:rPr/>
              <a:t>findings.</a:t>
            </a:r>
          </a:p>
          <a:p>
            <a:pPr lvl="0" marL="0" indent="0">
              <a:buNone/>
            </a:pPr>
          </a:p>
          <a:p>
            <a:pPr lvl="0" marL="0" indent="0">
              <a:buNone/>
            </a:pPr>
            <a:r>
              <a:rPr/>
              <a:t>In</a:t>
            </a:r>
            <a:r>
              <a:rPr/>
              <a:t> </a:t>
            </a:r>
            <a:r>
              <a:rPr/>
              <a:t>cases</a:t>
            </a:r>
            <a:r>
              <a:rPr/>
              <a:t> </a:t>
            </a:r>
            <a:r>
              <a:rPr/>
              <a:t>with</a:t>
            </a:r>
            <a:r>
              <a:rPr/>
              <a:t> </a:t>
            </a:r>
            <a:r>
              <a:rPr/>
              <a:t>really</a:t>
            </a:r>
            <a:r>
              <a:rPr/>
              <a:t> </a:t>
            </a:r>
            <a:r>
              <a:rPr/>
              <a:t>large</a:t>
            </a:r>
            <a:r>
              <a:rPr/>
              <a:t> </a:t>
            </a:r>
            <a:r>
              <a:rPr/>
              <a:t>sample</a:t>
            </a:r>
            <a:r>
              <a:rPr/>
              <a:t> </a:t>
            </a:r>
            <a:r>
              <a:rPr/>
              <a:t>sizes</a:t>
            </a:r>
            <a:r>
              <a:rPr/>
              <a:t> </a:t>
            </a:r>
            <a:r>
              <a:rPr/>
              <a:t>where</a:t>
            </a:r>
            <a:r>
              <a:rPr/>
              <a:t> </a:t>
            </a:r>
            <a:r>
              <a:rPr/>
              <a:t>you</a:t>
            </a:r>
            <a:r>
              <a:rPr/>
              <a:t> </a:t>
            </a:r>
            <a:r>
              <a:rPr/>
              <a:t>get</a:t>
            </a:r>
            <a:r>
              <a:rPr/>
              <a:t> </a:t>
            </a:r>
            <a:r>
              <a:rPr/>
              <a:t>statistical</a:t>
            </a:r>
            <a:r>
              <a:rPr/>
              <a:t> </a:t>
            </a:r>
            <a:r>
              <a:rPr/>
              <a:t>significance</a:t>
            </a:r>
            <a:r>
              <a:rPr/>
              <a:t> </a:t>
            </a:r>
            <a:r>
              <a:rPr/>
              <a:t>without</a:t>
            </a:r>
            <a:r>
              <a:rPr/>
              <a:t> </a:t>
            </a:r>
            <a:r>
              <a:rPr/>
              <a:t>practical</a:t>
            </a:r>
            <a:r>
              <a:rPr/>
              <a:t> </a:t>
            </a:r>
            <a:r>
              <a:rPr/>
              <a:t>significance.</a:t>
            </a:r>
            <a:r>
              <a:rPr/>
              <a:t> </a:t>
            </a:r>
            <a:r>
              <a:rPr/>
              <a:t>Effects.</a:t>
            </a:r>
          </a:p>
        </p:txBody>
      </p:sp>
      <p:sp>
        <p:nvSpPr>
          <p:cNvPr id="4" name="Slide Number Placeholder 3"/>
          <p:cNvSpPr>
            <a:spLocks noGrp="1"/>
          </p:cNvSpPr>
          <p:nvPr>
            <p:ph type="sldNum" sz="quarter" idx="10"/>
          </p:nvPr>
        </p:nvSpPr>
        <p:spPr/>
        <p:txBody>
          <a:bodyPr/>
          <a:lstStyle/>
          <a:p>
            <a:fld id="{18BDFEC3-8487-43E8-A154-7C12CBC1FFF2}" type="slidenum">
              <a:rPr lang="en-US"/>
              <a:t>152</a:t>
            </a:fld>
            <a:endParaRPr lang="en-US"/>
          </a:p>
        </p:txBody>
      </p:sp>
    </p:spTree>
  </p:cSld>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The</a:t>
            </a:r>
            <a:r>
              <a:rPr/>
              <a:t> </a:t>
            </a:r>
            <a:r>
              <a:rPr/>
              <a:t>most</a:t>
            </a:r>
            <a:r>
              <a:rPr/>
              <a:t> </a:t>
            </a:r>
            <a:r>
              <a:rPr/>
              <a:t>frequent</a:t>
            </a:r>
            <a:r>
              <a:rPr/>
              <a:t> </a:t>
            </a:r>
            <a:r>
              <a:rPr/>
              <a:t>hypothesis</a:t>
            </a:r>
            <a:r>
              <a:rPr/>
              <a:t> </a:t>
            </a:r>
            <a:r>
              <a:rPr/>
              <a:t>involves</a:t>
            </a:r>
            <a:r>
              <a:rPr/>
              <a:t> </a:t>
            </a:r>
            <a:r>
              <a:rPr/>
              <a:t>a</a:t>
            </a:r>
            <a:r>
              <a:rPr/>
              <a:t> </a:t>
            </a:r>
            <a:r>
              <a:rPr/>
              <a:t>comparison</a:t>
            </a:r>
            <a:r>
              <a:rPr/>
              <a:t> </a:t>
            </a:r>
            <a:r>
              <a:rPr/>
              <a:t>of</a:t>
            </a:r>
            <a:r>
              <a:rPr/>
              <a:t> </a:t>
            </a:r>
            <a:r>
              <a:rPr/>
              <a:t>continuous</a:t>
            </a:r>
            <a:r>
              <a:rPr/>
              <a:t> </a:t>
            </a:r>
            <a:r>
              <a:rPr/>
              <a:t>outcomes</a:t>
            </a:r>
            <a:r>
              <a:rPr/>
              <a:t> </a:t>
            </a:r>
            <a:r>
              <a:rPr/>
              <a:t>between</a:t>
            </a:r>
            <a:r>
              <a:rPr/>
              <a:t> </a:t>
            </a:r>
            <a:r>
              <a:rPr/>
              <a:t>two</a:t>
            </a:r>
            <a:r>
              <a:rPr/>
              <a:t> </a:t>
            </a:r>
            <a:r>
              <a:rPr/>
              <a:t>groups,</a:t>
            </a:r>
            <a:r>
              <a:rPr/>
              <a:t> </a:t>
            </a:r>
            <a:r>
              <a:rPr/>
              <a:t>a</a:t>
            </a:r>
            <a:r>
              <a:rPr/>
              <a:t> </a:t>
            </a:r>
            <a:r>
              <a:rPr/>
              <a:t>treatment</a:t>
            </a:r>
            <a:r>
              <a:rPr/>
              <a:t> </a:t>
            </a:r>
            <a:r>
              <a:rPr/>
              <a:t>group</a:t>
            </a:r>
            <a:r>
              <a:rPr/>
              <a:t> </a:t>
            </a:r>
            <a:r>
              <a:rPr/>
              <a:t>and</a:t>
            </a:r>
            <a:r>
              <a:rPr/>
              <a:t> </a:t>
            </a:r>
            <a:r>
              <a:rPr/>
              <a:t>a</a:t>
            </a:r>
            <a:r>
              <a:rPr/>
              <a:t> </a:t>
            </a:r>
            <a:r>
              <a:rPr/>
              <a:t>control</a:t>
            </a:r>
            <a:r>
              <a:rPr/>
              <a:t> </a:t>
            </a:r>
            <a:r>
              <a:rPr/>
              <a:t>group.</a:t>
            </a:r>
            <a:r>
              <a:rPr/>
              <a:t> </a:t>
            </a:r>
            <a:r>
              <a:rPr/>
              <a:t>These</a:t>
            </a:r>
            <a:r>
              <a:rPr/>
              <a:t> </a:t>
            </a:r>
            <a:r>
              <a:rPr/>
              <a:t>are</a:t>
            </a:r>
            <a:r>
              <a:rPr/>
              <a:t> </a:t>
            </a:r>
            <a:r>
              <a:rPr/>
              <a:t>designated</a:t>
            </a:r>
            <a:r>
              <a:rPr/>
              <a:t> </a:t>
            </a:r>
            <a:r>
              <a:rPr/>
              <a:t>by</a:t>
            </a:r>
            <a:r>
              <a:rPr/>
              <a:t> </a:t>
            </a:r>
            <a:r>
              <a:rPr/>
              <a:t>the</a:t>
            </a:r>
            <a:r>
              <a:rPr/>
              <a:t> </a:t>
            </a:r>
            <a:r>
              <a:rPr/>
              <a:t>subscripts</a:t>
            </a:r>
            <a:r>
              <a:rPr/>
              <a:t> </a:t>
            </a:r>
            <a:r>
              <a:rPr/>
              <a:t>1</a:t>
            </a:r>
            <a:r>
              <a:rPr/>
              <a:t> </a:t>
            </a:r>
            <a:r>
              <a:rPr/>
              <a:t>and</a:t>
            </a:r>
            <a:r>
              <a:rPr/>
              <a:t> </a:t>
            </a:r>
            <a:r>
              <a:rPr/>
              <a:t>2,</a:t>
            </a:r>
            <a:r>
              <a:rPr/>
              <a:t> </a:t>
            </a:r>
            <a:r>
              <a:rPr/>
              <a:t>but</a:t>
            </a:r>
            <a:r>
              <a:rPr/>
              <a:t> </a:t>
            </a:r>
            <a:r>
              <a:rPr/>
              <a:t>there</a:t>
            </a:r>
            <a:r>
              <a:rPr/>
              <a:t> </a:t>
            </a:r>
            <a:r>
              <a:rPr/>
              <a:t>is</a:t>
            </a:r>
            <a:r>
              <a:rPr/>
              <a:t> </a:t>
            </a:r>
            <a:r>
              <a:rPr/>
              <a:t>no</a:t>
            </a:r>
            <a:r>
              <a:rPr/>
              <a:t> </a:t>
            </a:r>
            <a:r>
              <a:rPr/>
              <a:t>standard</a:t>
            </a:r>
            <a:r>
              <a:rPr/>
              <a:t> </a:t>
            </a:r>
            <a:r>
              <a:rPr/>
              <a:t>that</a:t>
            </a:r>
            <a:r>
              <a:rPr/>
              <a:t> </a:t>
            </a:r>
            <a:r>
              <a:rPr/>
              <a:t>says</a:t>
            </a:r>
            <a:r>
              <a:rPr/>
              <a:t> </a:t>
            </a:r>
            <a:r>
              <a:rPr/>
              <a:t>that</a:t>
            </a:r>
            <a:r>
              <a:rPr/>
              <a:t> </a:t>
            </a:r>
            <a:r>
              <a:rPr/>
              <a:t>1</a:t>
            </a:r>
            <a:r>
              <a:rPr/>
              <a:t> </a:t>
            </a:r>
            <a:r>
              <a:rPr/>
              <a:t>is</a:t>
            </a:r>
            <a:r>
              <a:rPr/>
              <a:t> </a:t>
            </a:r>
            <a:r>
              <a:rPr/>
              <a:t>the</a:t>
            </a:r>
            <a:r>
              <a:rPr/>
              <a:t> </a:t>
            </a:r>
            <a:r>
              <a:rPr/>
              <a:t>treatment</a:t>
            </a:r>
            <a:r>
              <a:rPr/>
              <a:t> </a:t>
            </a:r>
            <a:r>
              <a:rPr/>
              <a:t>and</a:t>
            </a:r>
            <a:r>
              <a:rPr/>
              <a:t> </a:t>
            </a:r>
            <a:r>
              <a:rPr/>
              <a:t>2</a:t>
            </a:r>
            <a:r>
              <a:rPr/>
              <a:t> </a:t>
            </a:r>
            <a:r>
              <a:rPr/>
              <a:t>is</a:t>
            </a:r>
            <a:r>
              <a:rPr/>
              <a:t> </a:t>
            </a:r>
            <a:r>
              <a:rPr/>
              <a:t>the</a:t>
            </a:r>
            <a:r>
              <a:rPr/>
              <a:t> </a:t>
            </a:r>
            <a:r>
              <a:rPr/>
              <a:t>control.</a:t>
            </a:r>
            <a:r>
              <a:rPr/>
              <a:t> </a:t>
            </a:r>
            <a:r>
              <a:rPr/>
              <a:t>It</a:t>
            </a:r>
            <a:r>
              <a:rPr/>
              <a:t> </a:t>
            </a:r>
            <a:r>
              <a:rPr/>
              <a:t>is</a:t>
            </a:r>
            <a:r>
              <a:rPr/>
              <a:t> </a:t>
            </a:r>
            <a:r>
              <a:rPr/>
              <a:t>just</a:t>
            </a:r>
            <a:r>
              <a:rPr/>
              <a:t> </a:t>
            </a:r>
            <a:r>
              <a:rPr/>
              <a:t>as</a:t>
            </a:r>
            <a:r>
              <a:rPr/>
              <a:t> </a:t>
            </a:r>
            <a:r>
              <a:rPr/>
              <a:t>likely</a:t>
            </a:r>
            <a:r>
              <a:rPr/>
              <a:t> </a:t>
            </a:r>
            <a:r>
              <a:rPr/>
              <a:t>to</a:t>
            </a:r>
            <a:r>
              <a:rPr/>
              <a:t> </a:t>
            </a:r>
            <a:r>
              <a:rPr/>
              <a:t>be</a:t>
            </a:r>
            <a:r>
              <a:rPr/>
              <a:t> </a:t>
            </a:r>
            <a:r>
              <a:rPr/>
              <a:t>the</a:t>
            </a:r>
            <a:r>
              <a:rPr/>
              <a:t> </a:t>
            </a:r>
            <a:r>
              <a:rPr/>
              <a:t>reverse.</a:t>
            </a:r>
            <a:r>
              <a:rPr/>
              <a:t> </a:t>
            </a:r>
            <a:r>
              <a:rPr/>
              <a:t>You</a:t>
            </a:r>
            <a:r>
              <a:rPr/>
              <a:t> </a:t>
            </a:r>
            <a:r>
              <a:rPr/>
              <a:t>have</a:t>
            </a:r>
            <a:r>
              <a:rPr/>
              <a:t> </a:t>
            </a:r>
            <a:r>
              <a:rPr/>
              <a:t>to</a:t>
            </a:r>
            <a:r>
              <a:rPr/>
              <a:t> </a:t>
            </a:r>
            <a:r>
              <a:rPr/>
              <a:t>look</a:t>
            </a:r>
            <a:r>
              <a:rPr/>
              <a:t> </a:t>
            </a:r>
            <a:r>
              <a:rPr/>
              <a:t>for</a:t>
            </a:r>
            <a:r>
              <a:rPr/>
              <a:t> </a:t>
            </a:r>
            <a:r>
              <a:rPr/>
              <a:t>some</a:t>
            </a:r>
            <a:r>
              <a:rPr/>
              <a:t> </a:t>
            </a:r>
            <a:r>
              <a:rPr/>
              <a:t>context</a:t>
            </a:r>
            <a:r>
              <a:rPr/>
              <a:t> </a:t>
            </a:r>
            <a:r>
              <a:rPr/>
              <a:t>to</a:t>
            </a:r>
            <a:r>
              <a:rPr/>
              <a:t> </a:t>
            </a:r>
            <a:r>
              <a:rPr/>
              <a:t>make</a:t>
            </a:r>
            <a:r>
              <a:rPr/>
              <a:t> </a:t>
            </a:r>
            <a:r>
              <a:rPr/>
              <a:t>sure</a:t>
            </a:r>
            <a:r>
              <a:rPr/>
              <a:t> </a:t>
            </a:r>
            <a:r>
              <a:rPr/>
              <a:t>you</a:t>
            </a:r>
            <a:r>
              <a:rPr/>
              <a:t> </a:t>
            </a:r>
            <a:r>
              <a:rPr/>
              <a:t>know</a:t>
            </a:r>
            <a:r>
              <a:rPr/>
              <a:t> </a:t>
            </a:r>
            <a:r>
              <a:rPr/>
              <a:t>which</a:t>
            </a:r>
            <a:r>
              <a:rPr/>
              <a:t> </a:t>
            </a:r>
            <a:r>
              <a:rPr/>
              <a:t>subscript</a:t>
            </a:r>
            <a:r>
              <a:rPr/>
              <a:t> </a:t>
            </a:r>
            <a:r>
              <a:rPr/>
              <a:t>is</a:t>
            </a:r>
            <a:r>
              <a:rPr/>
              <a:t> </a:t>
            </a:r>
            <a:r>
              <a:rPr/>
              <a:t>which.</a:t>
            </a:r>
          </a:p>
          <a:p>
            <a:pPr lvl="0" marL="0" indent="0">
              <a:buNone/>
            </a:pPr>
          </a:p>
          <a:p>
            <a:pPr lvl="0" marL="0" indent="0">
              <a:buNone/>
            </a:pPr>
            <a:r>
              <a:rPr/>
              <a:t>The</a:t>
            </a:r>
            <a:r>
              <a:rPr/>
              <a:t> </a:t>
            </a:r>
            <a:r>
              <a:rPr/>
              <a:t>null</a:t>
            </a:r>
            <a:r>
              <a:rPr/>
              <a:t> </a:t>
            </a:r>
            <a:r>
              <a:rPr/>
              <a:t>hypothesis</a:t>
            </a:r>
            <a:r>
              <a:rPr/>
              <a:t> </a:t>
            </a:r>
            <a:r>
              <a:rPr/>
              <a:t>is</a:t>
            </a:r>
            <a:r>
              <a:rPr/>
              <a:t> </a:t>
            </a:r>
            <a:r>
              <a:rPr/>
              <a:t>that</a:t>
            </a:r>
            <a:r>
              <a:rPr/>
              <a:t> </a:t>
            </a:r>
            <a:r>
              <a:rPr/>
              <a:t>the</a:t>
            </a:r>
            <a:r>
              <a:rPr/>
              <a:t> </a:t>
            </a:r>
            <a:r>
              <a:rPr/>
              <a:t>difference</a:t>
            </a:r>
            <a:r>
              <a:rPr/>
              <a:t> </a:t>
            </a:r>
            <a:r>
              <a:rPr/>
              <a:t>in</a:t>
            </a:r>
            <a:r>
              <a:rPr/>
              <a:t> </a:t>
            </a:r>
            <a:r>
              <a:rPr/>
              <a:t>population</a:t>
            </a:r>
            <a:r>
              <a:rPr/>
              <a:t> </a:t>
            </a:r>
            <a:r>
              <a:rPr/>
              <a:t>means</a:t>
            </a:r>
            <a:r>
              <a:rPr/>
              <a:t> </a:t>
            </a:r>
            <a:r>
              <a:rPr/>
              <a:t>is</a:t>
            </a:r>
            <a:r>
              <a:rPr/>
              <a:t> </a:t>
            </a:r>
            <a:r>
              <a:rPr/>
              <a:t>zero.</a:t>
            </a:r>
            <a:r>
              <a:rPr/>
              <a:t> </a:t>
            </a:r>
            <a:r>
              <a:rPr/>
              <a:t>You</a:t>
            </a:r>
            <a:r>
              <a:rPr/>
              <a:t> </a:t>
            </a:r>
            <a:r>
              <a:rPr/>
              <a:t>compute</a:t>
            </a:r>
            <a:r>
              <a:rPr/>
              <a:t> </a:t>
            </a:r>
            <a:r>
              <a:rPr/>
              <a:t>the</a:t>
            </a:r>
            <a:r>
              <a:rPr/>
              <a:t> </a:t>
            </a:r>
            <a:r>
              <a:rPr/>
              <a:t>difference</a:t>
            </a:r>
            <a:r>
              <a:rPr/>
              <a:t> </a:t>
            </a:r>
            <a:r>
              <a:rPr/>
              <a:t>in</a:t>
            </a:r>
            <a:r>
              <a:rPr/>
              <a:t> </a:t>
            </a:r>
            <a:r>
              <a:rPr/>
              <a:t>sample</a:t>
            </a:r>
            <a:r>
              <a:rPr/>
              <a:t> </a:t>
            </a:r>
            <a:r>
              <a:rPr/>
              <a:t>means</a:t>
            </a:r>
            <a:r>
              <a:rPr/>
              <a:t> </a:t>
            </a:r>
            <a:r>
              <a:rPr/>
              <a:t>and</a:t>
            </a:r>
            <a:r>
              <a:rPr/>
              <a:t> </a:t>
            </a:r>
            <a:r>
              <a:rPr/>
              <a:t>accept</a:t>
            </a:r>
            <a:r>
              <a:rPr/>
              <a:t> </a:t>
            </a:r>
            <a:r>
              <a:rPr/>
              <a:t>the</a:t>
            </a:r>
            <a:r>
              <a:rPr/>
              <a:t> </a:t>
            </a:r>
            <a:r>
              <a:rPr/>
              <a:t>null</a:t>
            </a:r>
            <a:r>
              <a:rPr/>
              <a:t> </a:t>
            </a:r>
            <a:r>
              <a:rPr/>
              <a:t>hypothesis</a:t>
            </a:r>
            <a:r>
              <a:rPr/>
              <a:t> </a:t>
            </a:r>
            <a:r>
              <a:rPr/>
              <a:t>if</a:t>
            </a:r>
            <a:r>
              <a:rPr/>
              <a:t> </a:t>
            </a:r>
            <a:r>
              <a:rPr/>
              <a:t>that</a:t>
            </a:r>
            <a:r>
              <a:rPr/>
              <a:t> </a:t>
            </a:r>
            <a:r>
              <a:rPr/>
              <a:t>difference</a:t>
            </a:r>
            <a:r>
              <a:rPr/>
              <a:t> </a:t>
            </a:r>
            <a:r>
              <a:rPr/>
              <a:t>is</a:t>
            </a:r>
            <a:r>
              <a:rPr/>
              <a:t> </a:t>
            </a:r>
            <a:r>
              <a:rPr/>
              <a:t>close</a:t>
            </a:r>
            <a:r>
              <a:rPr/>
              <a:t> </a:t>
            </a:r>
            <a:r>
              <a:rPr/>
              <a:t>to</a:t>
            </a:r>
            <a:r>
              <a:rPr/>
              <a:t> </a:t>
            </a:r>
            <a:r>
              <a:rPr/>
              <a:t>zero.</a:t>
            </a:r>
          </a:p>
          <a:p>
            <a:pPr lvl="0" marL="0" indent="0">
              <a:buNone/>
            </a:pPr>
          </a:p>
          <a:p>
            <a:pPr lvl="0" marL="0" indent="0">
              <a:buNone/>
            </a:pPr>
            <a:r>
              <a:rPr/>
              <a:t>How</a:t>
            </a:r>
            <a:r>
              <a:rPr/>
              <a:t> </a:t>
            </a:r>
            <a:r>
              <a:rPr/>
              <a:t>close</a:t>
            </a:r>
            <a:r>
              <a:rPr/>
              <a:t> </a:t>
            </a:r>
            <a:r>
              <a:rPr/>
              <a:t>is</a:t>
            </a:r>
            <a:r>
              <a:rPr/>
              <a:t> </a:t>
            </a:r>
            <a:r>
              <a:rPr/>
              <a:t>close?</a:t>
            </a:r>
            <a:r>
              <a:rPr/>
              <a:t> </a:t>
            </a:r>
            <a:r>
              <a:rPr/>
              <a:t>It</a:t>
            </a:r>
            <a:r>
              <a:rPr/>
              <a:t> </a:t>
            </a:r>
            <a:r>
              <a:rPr/>
              <a:t>depends</a:t>
            </a:r>
            <a:r>
              <a:rPr/>
              <a:t> </a:t>
            </a:r>
            <a:r>
              <a:rPr/>
              <a:t>on</a:t>
            </a:r>
            <a:r>
              <a:rPr/>
              <a:t> </a:t>
            </a:r>
            <a:r>
              <a:rPr/>
              <a:t>how</a:t>
            </a:r>
            <a:r>
              <a:rPr/>
              <a:t> </a:t>
            </a:r>
            <a:r>
              <a:rPr/>
              <a:t>much</a:t>
            </a:r>
            <a:r>
              <a:rPr/>
              <a:t> </a:t>
            </a:r>
            <a:r>
              <a:rPr/>
              <a:t>sampling</a:t>
            </a:r>
            <a:r>
              <a:rPr/>
              <a:t> </a:t>
            </a:r>
            <a:r>
              <a:rPr/>
              <a:t>error</a:t>
            </a:r>
            <a:r>
              <a:rPr/>
              <a:t> </a:t>
            </a:r>
            <a:r>
              <a:rPr/>
              <a:t>you</a:t>
            </a:r>
            <a:r>
              <a:rPr/>
              <a:t> </a:t>
            </a:r>
            <a:r>
              <a:rPr/>
              <a:t>have.</a:t>
            </a:r>
          </a:p>
        </p:txBody>
      </p:sp>
      <p:sp>
        <p:nvSpPr>
          <p:cNvPr id="4" name="Slide Number Placeholder 3"/>
          <p:cNvSpPr>
            <a:spLocks noGrp="1"/>
          </p:cNvSpPr>
          <p:nvPr>
            <p:ph type="sldNum" sz="quarter" idx="10"/>
          </p:nvPr>
        </p:nvSpPr>
        <p:spPr/>
        <p:txBody>
          <a:bodyPr/>
          <a:lstStyle/>
          <a:p>
            <a:fld id="{18BDFEC3-8487-43E8-A154-7C12CBC1FFF2}" type="slidenum">
              <a:rPr lang="en-US"/>
              <a:t>9</a:t>
            </a:fld>
            <a:endParaRPr lang="en-US"/>
          </a:p>
        </p:txBody>
      </p:sp>
    </p:spTree>
  </p:cSld>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It’s</a:t>
            </a:r>
            <a:r>
              <a:rPr/>
              <a:t> </a:t>
            </a:r>
            <a:r>
              <a:rPr/>
              <a:t>really</a:t>
            </a:r>
            <a:r>
              <a:rPr/>
              <a:t> </a:t>
            </a:r>
            <a:r>
              <a:rPr/>
              <a:t>only</a:t>
            </a:r>
            <a:r>
              <a:rPr/>
              <a:t> </a:t>
            </a:r>
            <a:r>
              <a:rPr/>
              <a:t>randomized</a:t>
            </a:r>
            <a:r>
              <a:rPr/>
              <a:t> </a:t>
            </a:r>
            <a:r>
              <a:rPr/>
              <a:t>trials</a:t>
            </a:r>
            <a:r>
              <a:rPr/>
              <a:t> </a:t>
            </a:r>
            <a:r>
              <a:rPr/>
              <a:t>that</a:t>
            </a:r>
            <a:r>
              <a:rPr/>
              <a:t> </a:t>
            </a:r>
            <a:r>
              <a:rPr/>
              <a:t>can</a:t>
            </a:r>
            <a:r>
              <a:rPr/>
              <a:t> </a:t>
            </a:r>
            <a:r>
              <a:rPr/>
              <a:t>establish</a:t>
            </a:r>
            <a:r>
              <a:rPr/>
              <a:t> </a:t>
            </a:r>
            <a:r>
              <a:rPr/>
              <a:t>causality.</a:t>
            </a:r>
            <a:r>
              <a:rPr/>
              <a:t> </a:t>
            </a:r>
            <a:r>
              <a:rPr/>
              <a:t>But</a:t>
            </a:r>
            <a:r>
              <a:rPr/>
              <a:t> </a:t>
            </a:r>
            <a:r>
              <a:rPr/>
              <a:t>even</a:t>
            </a:r>
            <a:r>
              <a:rPr/>
              <a:t> </a:t>
            </a:r>
            <a:r>
              <a:rPr/>
              <a:t>in</a:t>
            </a:r>
            <a:r>
              <a:rPr/>
              <a:t> </a:t>
            </a:r>
            <a:r>
              <a:rPr/>
              <a:t>quasi-experimental</a:t>
            </a:r>
            <a:r>
              <a:rPr/>
              <a:t> </a:t>
            </a:r>
            <a:r>
              <a:rPr/>
              <a:t>and</a:t>
            </a:r>
            <a:r>
              <a:rPr/>
              <a:t> </a:t>
            </a:r>
            <a:r>
              <a:rPr/>
              <a:t>non-experimental</a:t>
            </a:r>
            <a:r>
              <a:rPr/>
              <a:t> </a:t>
            </a:r>
            <a:r>
              <a:rPr/>
              <a:t>studies,</a:t>
            </a:r>
            <a:r>
              <a:rPr/>
              <a:t> </a:t>
            </a:r>
            <a:r>
              <a:rPr/>
              <a:t>you</a:t>
            </a:r>
            <a:r>
              <a:rPr/>
              <a:t> </a:t>
            </a:r>
            <a:r>
              <a:rPr/>
              <a:t>can</a:t>
            </a:r>
            <a:r>
              <a:rPr/>
              <a:t> </a:t>
            </a:r>
            <a:r>
              <a:rPr/>
              <a:t>still</a:t>
            </a:r>
            <a:r>
              <a:rPr/>
              <a:t> </a:t>
            </a:r>
            <a:r>
              <a:rPr/>
              <a:t>talk</a:t>
            </a:r>
            <a:r>
              <a:rPr/>
              <a:t> </a:t>
            </a:r>
            <a:r>
              <a:rPr/>
              <a:t>about</a:t>
            </a:r>
            <a:r>
              <a:rPr/>
              <a:t> </a:t>
            </a:r>
            <a:r>
              <a:rPr/>
              <a:t>internal</a:t>
            </a:r>
            <a:r>
              <a:rPr/>
              <a:t> </a:t>
            </a:r>
            <a:r>
              <a:rPr/>
              <a:t>validity.</a:t>
            </a:r>
          </a:p>
          <a:p>
            <a:pPr lvl="0" marL="0" indent="0">
              <a:buNone/>
            </a:pPr>
          </a:p>
          <a:p>
            <a:pPr lvl="0" marL="0" indent="0">
              <a:buNone/>
            </a:pPr>
            <a:r>
              <a:rPr/>
              <a:t>The</a:t>
            </a:r>
            <a:r>
              <a:rPr/>
              <a:t> </a:t>
            </a:r>
            <a:r>
              <a:rPr/>
              <a:t>cause</a:t>
            </a:r>
            <a:r>
              <a:rPr/>
              <a:t> </a:t>
            </a:r>
            <a:r>
              <a:rPr/>
              <a:t>has</a:t>
            </a:r>
            <a:r>
              <a:rPr/>
              <a:t> </a:t>
            </a:r>
            <a:r>
              <a:rPr/>
              <a:t>to</a:t>
            </a:r>
            <a:r>
              <a:rPr/>
              <a:t> </a:t>
            </a:r>
            <a:r>
              <a:rPr/>
              <a:t>precede</a:t>
            </a:r>
            <a:r>
              <a:rPr/>
              <a:t> </a:t>
            </a:r>
            <a:r>
              <a:rPr/>
              <a:t>the</a:t>
            </a:r>
            <a:r>
              <a:rPr/>
              <a:t> </a:t>
            </a:r>
            <a:r>
              <a:rPr/>
              <a:t>effect,</a:t>
            </a:r>
            <a:r>
              <a:rPr/>
              <a:t> </a:t>
            </a:r>
            <a:r>
              <a:rPr/>
              <a:t>it</a:t>
            </a:r>
            <a:r>
              <a:rPr/>
              <a:t> </a:t>
            </a:r>
            <a:r>
              <a:rPr/>
              <a:t>must</a:t>
            </a:r>
            <a:r>
              <a:rPr/>
              <a:t> </a:t>
            </a:r>
            <a:r>
              <a:rPr/>
              <a:t>be</a:t>
            </a:r>
            <a:r>
              <a:rPr/>
              <a:t> </a:t>
            </a:r>
            <a:r>
              <a:rPr/>
              <a:t>connected</a:t>
            </a:r>
            <a:r>
              <a:rPr/>
              <a:t> </a:t>
            </a:r>
            <a:r>
              <a:rPr/>
              <a:t>to</a:t>
            </a:r>
            <a:r>
              <a:rPr/>
              <a:t> </a:t>
            </a:r>
            <a:r>
              <a:rPr/>
              <a:t>the</a:t>
            </a:r>
            <a:r>
              <a:rPr/>
              <a:t> </a:t>
            </a:r>
            <a:r>
              <a:rPr/>
              <a:t>effect,</a:t>
            </a:r>
            <a:r>
              <a:rPr/>
              <a:t> </a:t>
            </a:r>
            <a:r>
              <a:rPr/>
              <a:t>and</a:t>
            </a:r>
            <a:r>
              <a:rPr/>
              <a:t> </a:t>
            </a:r>
            <a:r>
              <a:rPr/>
              <a:t>there</a:t>
            </a:r>
            <a:r>
              <a:rPr/>
              <a:t> </a:t>
            </a:r>
            <a:r>
              <a:rPr/>
              <a:t>must</a:t>
            </a:r>
            <a:r>
              <a:rPr/>
              <a:t> </a:t>
            </a:r>
            <a:r>
              <a:rPr/>
              <a:t>be</a:t>
            </a:r>
            <a:r>
              <a:rPr/>
              <a:t> </a:t>
            </a:r>
            <a:r>
              <a:rPr/>
              <a:t>no</a:t>
            </a:r>
            <a:r>
              <a:rPr/>
              <a:t> </a:t>
            </a:r>
            <a:r>
              <a:rPr/>
              <a:t>other</a:t>
            </a:r>
            <a:r>
              <a:rPr/>
              <a:t> </a:t>
            </a:r>
            <a:r>
              <a:rPr/>
              <a:t>variables</a:t>
            </a:r>
            <a:r>
              <a:rPr/>
              <a:t> </a:t>
            </a:r>
            <a:r>
              <a:rPr/>
              <a:t>that</a:t>
            </a:r>
            <a:r>
              <a:rPr/>
              <a:t> </a:t>
            </a:r>
            <a:r>
              <a:rPr/>
              <a:t>could</a:t>
            </a:r>
            <a:r>
              <a:rPr/>
              <a:t> </a:t>
            </a:r>
            <a:r>
              <a:rPr/>
              <a:t>explain</a:t>
            </a:r>
            <a:r>
              <a:rPr/>
              <a:t> </a:t>
            </a:r>
            <a:r>
              <a:rPr/>
              <a:t>why</a:t>
            </a:r>
            <a:r>
              <a:rPr/>
              <a:t> </a:t>
            </a:r>
            <a:r>
              <a:rPr/>
              <a:t>the</a:t>
            </a:r>
            <a:r>
              <a:rPr/>
              <a:t> </a:t>
            </a:r>
            <a:r>
              <a:rPr/>
              <a:t>cause</a:t>
            </a:r>
            <a:r>
              <a:rPr/>
              <a:t> </a:t>
            </a:r>
            <a:r>
              <a:rPr/>
              <a:t>is</a:t>
            </a:r>
            <a:r>
              <a:rPr/>
              <a:t> </a:t>
            </a:r>
            <a:r>
              <a:rPr/>
              <a:t>related</a:t>
            </a:r>
            <a:r>
              <a:rPr/>
              <a:t> </a:t>
            </a:r>
            <a:r>
              <a:rPr/>
              <a:t>to</a:t>
            </a:r>
            <a:r>
              <a:rPr/>
              <a:t> </a:t>
            </a:r>
            <a:r>
              <a:rPr/>
              <a:t>the</a:t>
            </a:r>
            <a:r>
              <a:rPr/>
              <a:t> </a:t>
            </a:r>
            <a:r>
              <a:rPr/>
              <a:t>effect.</a:t>
            </a:r>
          </a:p>
        </p:txBody>
      </p:sp>
      <p:sp>
        <p:nvSpPr>
          <p:cNvPr id="4" name="Slide Number Placeholder 3"/>
          <p:cNvSpPr>
            <a:spLocks noGrp="1"/>
          </p:cNvSpPr>
          <p:nvPr>
            <p:ph type="sldNum" sz="quarter" idx="10"/>
          </p:nvPr>
        </p:nvSpPr>
        <p:spPr/>
        <p:txBody>
          <a:bodyPr/>
          <a:lstStyle/>
          <a:p>
            <a:fld id="{18BDFEC3-8487-43E8-A154-7C12CBC1FFF2}" type="slidenum">
              <a:rPr lang="en-US"/>
              <a:t>153</a:t>
            </a:fld>
            <a:endParaRPr lang="en-US"/>
          </a:p>
        </p:txBody>
      </p:sp>
    </p:spTree>
  </p:cSld>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For</a:t>
            </a:r>
            <a:r>
              <a:rPr/>
              <a:t> </a:t>
            </a:r>
            <a:r>
              <a:rPr/>
              <a:t>randomized</a:t>
            </a:r>
            <a:r>
              <a:rPr/>
              <a:t> </a:t>
            </a:r>
            <a:r>
              <a:rPr/>
              <a:t>designs,</a:t>
            </a:r>
            <a:r>
              <a:rPr/>
              <a:t> </a:t>
            </a:r>
            <a:r>
              <a:rPr/>
              <a:t>the</a:t>
            </a:r>
            <a:r>
              <a:rPr/>
              <a:t> </a:t>
            </a:r>
            <a:r>
              <a:rPr/>
              <a:t>cause</a:t>
            </a:r>
            <a:r>
              <a:rPr/>
              <a:t> </a:t>
            </a:r>
            <a:r>
              <a:rPr/>
              <a:t>precedes</a:t>
            </a:r>
            <a:r>
              <a:rPr/>
              <a:t> </a:t>
            </a:r>
            <a:r>
              <a:rPr/>
              <a:t>the</a:t>
            </a:r>
            <a:r>
              <a:rPr/>
              <a:t> </a:t>
            </a:r>
            <a:r>
              <a:rPr/>
              <a:t>effect,</a:t>
            </a:r>
            <a:r>
              <a:rPr/>
              <a:t> </a:t>
            </a:r>
            <a:r>
              <a:rPr/>
              <a:t>the</a:t>
            </a:r>
            <a:r>
              <a:rPr/>
              <a:t> </a:t>
            </a:r>
            <a:r>
              <a:rPr/>
              <a:t>cause</a:t>
            </a:r>
            <a:r>
              <a:rPr/>
              <a:t> </a:t>
            </a:r>
            <a:r>
              <a:rPr/>
              <a:t>is</a:t>
            </a:r>
            <a:r>
              <a:rPr/>
              <a:t> </a:t>
            </a:r>
            <a:r>
              <a:rPr/>
              <a:t>related</a:t>
            </a:r>
            <a:r>
              <a:rPr/>
              <a:t> </a:t>
            </a:r>
            <a:r>
              <a:rPr/>
              <a:t>to</a:t>
            </a:r>
            <a:r>
              <a:rPr/>
              <a:t> </a:t>
            </a:r>
            <a:r>
              <a:rPr/>
              <a:t>the</a:t>
            </a:r>
            <a:r>
              <a:rPr/>
              <a:t> </a:t>
            </a:r>
            <a:r>
              <a:rPr/>
              <a:t>outcome</a:t>
            </a:r>
            <a:r>
              <a:rPr/>
              <a:t> </a:t>
            </a:r>
            <a:r>
              <a:rPr/>
              <a:t>and</a:t>
            </a:r>
            <a:r>
              <a:rPr/>
              <a:t> </a:t>
            </a:r>
            <a:r>
              <a:rPr/>
              <a:t>there</a:t>
            </a:r>
            <a:r>
              <a:rPr/>
              <a:t> </a:t>
            </a:r>
            <a:r>
              <a:rPr/>
              <a:t>are</a:t>
            </a:r>
            <a:r>
              <a:rPr/>
              <a:t> </a:t>
            </a:r>
            <a:r>
              <a:rPr/>
              <a:t>no</a:t>
            </a:r>
            <a:r>
              <a:rPr/>
              <a:t> </a:t>
            </a:r>
            <a:r>
              <a:rPr/>
              <a:t>other</a:t>
            </a:r>
            <a:r>
              <a:rPr/>
              <a:t> </a:t>
            </a:r>
            <a:r>
              <a:rPr/>
              <a:t>variables</a:t>
            </a:r>
            <a:r>
              <a:rPr/>
              <a:t> </a:t>
            </a:r>
            <a:r>
              <a:rPr/>
              <a:t>that</a:t>
            </a:r>
            <a:r>
              <a:rPr/>
              <a:t> </a:t>
            </a:r>
            <a:r>
              <a:rPr/>
              <a:t>could</a:t>
            </a:r>
            <a:r>
              <a:rPr/>
              <a:t> </a:t>
            </a:r>
            <a:r>
              <a:rPr/>
              <a:t>explain</a:t>
            </a:r>
            <a:r>
              <a:rPr/>
              <a:t> </a:t>
            </a:r>
            <a:r>
              <a:rPr/>
              <a:t>the</a:t>
            </a:r>
            <a:r>
              <a:rPr/>
              <a:t> </a:t>
            </a:r>
            <a:r>
              <a:rPr/>
              <a:t>relationship.</a:t>
            </a:r>
          </a:p>
        </p:txBody>
      </p:sp>
      <p:sp>
        <p:nvSpPr>
          <p:cNvPr id="4" name="Slide Number Placeholder 3"/>
          <p:cNvSpPr>
            <a:spLocks noGrp="1"/>
          </p:cNvSpPr>
          <p:nvPr>
            <p:ph type="sldNum" sz="quarter" idx="10"/>
          </p:nvPr>
        </p:nvSpPr>
        <p:spPr/>
        <p:txBody>
          <a:bodyPr/>
          <a:lstStyle/>
          <a:p>
            <a:fld id="{18BDFEC3-8487-43E8-A154-7C12CBC1FFF2}" type="slidenum">
              <a:rPr lang="en-US"/>
              <a:t>156</a:t>
            </a:fld>
            <a:endParaRPr lang="en-US"/>
          </a:p>
        </p:txBody>
      </p:sp>
    </p:spTree>
  </p:cSld>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The</a:t>
            </a:r>
            <a:r>
              <a:rPr/>
              <a:t> </a:t>
            </a:r>
            <a:r>
              <a:rPr/>
              <a:t>strength</a:t>
            </a:r>
            <a:r>
              <a:rPr/>
              <a:t> </a:t>
            </a:r>
            <a:r>
              <a:rPr/>
              <a:t>of</a:t>
            </a:r>
            <a:r>
              <a:rPr/>
              <a:t> </a:t>
            </a:r>
            <a:r>
              <a:rPr/>
              <a:t>the</a:t>
            </a:r>
            <a:r>
              <a:rPr/>
              <a:t> </a:t>
            </a:r>
            <a:r>
              <a:rPr/>
              <a:t>research</a:t>
            </a:r>
            <a:r>
              <a:rPr/>
              <a:t> </a:t>
            </a:r>
            <a:r>
              <a:rPr/>
              <a:t>design</a:t>
            </a:r>
            <a:r>
              <a:rPr/>
              <a:t> </a:t>
            </a:r>
            <a:r>
              <a:rPr/>
              <a:t>and</a:t>
            </a:r>
            <a:r>
              <a:rPr/>
              <a:t> </a:t>
            </a:r>
            <a:r>
              <a:rPr/>
              <a:t>the</a:t>
            </a:r>
            <a:r>
              <a:rPr/>
              <a:t> </a:t>
            </a:r>
            <a:r>
              <a:rPr/>
              <a:t>internal</a:t>
            </a:r>
            <a:r>
              <a:rPr/>
              <a:t> </a:t>
            </a:r>
            <a:r>
              <a:rPr/>
              <a:t>validity</a:t>
            </a:r>
            <a:r>
              <a:rPr/>
              <a:t> </a:t>
            </a:r>
            <a:r>
              <a:rPr/>
              <a:t>determine</a:t>
            </a:r>
            <a:r>
              <a:rPr/>
              <a:t> </a:t>
            </a:r>
            <a:r>
              <a:rPr/>
              <a:t>whether</a:t>
            </a:r>
            <a:r>
              <a:rPr/>
              <a:t> </a:t>
            </a:r>
            <a:r>
              <a:rPr/>
              <a:t>you</a:t>
            </a:r>
            <a:r>
              <a:rPr/>
              <a:t> </a:t>
            </a:r>
            <a:r>
              <a:rPr/>
              <a:t>can</a:t>
            </a:r>
            <a:r>
              <a:rPr/>
              <a:t> </a:t>
            </a:r>
            <a:r>
              <a:rPr/>
              <a:t>claim</a:t>
            </a:r>
            <a:r>
              <a:rPr/>
              <a:t> </a:t>
            </a:r>
            <a:r>
              <a:rPr/>
              <a:t>causality.</a:t>
            </a:r>
            <a:r>
              <a:rPr/>
              <a:t> </a:t>
            </a:r>
            <a:r>
              <a:rPr/>
              <a:t>Try</a:t>
            </a:r>
            <a:r>
              <a:rPr/>
              <a:t> </a:t>
            </a:r>
            <a:r>
              <a:rPr/>
              <a:t>to</a:t>
            </a:r>
            <a:r>
              <a:rPr/>
              <a:t> </a:t>
            </a:r>
            <a:r>
              <a:rPr/>
              <a:t>design</a:t>
            </a:r>
            <a:r>
              <a:rPr/>
              <a:t> </a:t>
            </a:r>
            <a:r>
              <a:rPr/>
              <a:t>the</a:t>
            </a:r>
            <a:r>
              <a:rPr/>
              <a:t> </a:t>
            </a:r>
            <a:r>
              <a:rPr/>
              <a:t>study</a:t>
            </a:r>
            <a:r>
              <a:rPr/>
              <a:t> </a:t>
            </a:r>
            <a:r>
              <a:rPr/>
              <a:t>to</a:t>
            </a:r>
            <a:r>
              <a:rPr/>
              <a:t> </a:t>
            </a:r>
            <a:r>
              <a:rPr/>
              <a:t>maximize</a:t>
            </a:r>
            <a:r>
              <a:rPr/>
              <a:t> </a:t>
            </a:r>
            <a:r>
              <a:rPr/>
              <a:t>internal</a:t>
            </a:r>
            <a:r>
              <a:rPr/>
              <a:t> </a:t>
            </a:r>
            <a:r>
              <a:rPr/>
              <a:t>validity.</a:t>
            </a:r>
          </a:p>
        </p:txBody>
      </p:sp>
      <p:sp>
        <p:nvSpPr>
          <p:cNvPr id="4" name="Slide Number Placeholder 3"/>
          <p:cNvSpPr>
            <a:spLocks noGrp="1"/>
          </p:cNvSpPr>
          <p:nvPr>
            <p:ph type="sldNum" sz="quarter" idx="10"/>
          </p:nvPr>
        </p:nvSpPr>
        <p:spPr/>
        <p:txBody>
          <a:bodyPr/>
          <a:lstStyle/>
          <a:p>
            <a:fld id="{18BDFEC3-8487-43E8-A154-7C12CBC1FFF2}" type="slidenum">
              <a:rPr lang="en-US"/>
              <a:t>157</a:t>
            </a:fld>
            <a:endParaRPr lang="en-US"/>
          </a:p>
        </p:txBody>
      </p:sp>
    </p:spTree>
  </p:cSld>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There</a:t>
            </a:r>
            <a:r>
              <a:rPr/>
              <a:t> </a:t>
            </a:r>
            <a:r>
              <a:rPr/>
              <a:t>are</a:t>
            </a:r>
            <a:r>
              <a:rPr/>
              <a:t> </a:t>
            </a:r>
            <a:r>
              <a:rPr/>
              <a:t>two</a:t>
            </a:r>
            <a:r>
              <a:rPr/>
              <a:t> </a:t>
            </a:r>
            <a:r>
              <a:rPr/>
              <a:t>aspects</a:t>
            </a:r>
            <a:r>
              <a:rPr/>
              <a:t> </a:t>
            </a:r>
            <a:r>
              <a:rPr/>
              <a:t>of</a:t>
            </a:r>
            <a:r>
              <a:rPr/>
              <a:t> </a:t>
            </a:r>
            <a:r>
              <a:rPr/>
              <a:t>internal</a:t>
            </a:r>
            <a:r>
              <a:rPr/>
              <a:t> </a:t>
            </a:r>
            <a:r>
              <a:rPr/>
              <a:t>validity,</a:t>
            </a:r>
            <a:r>
              <a:rPr/>
              <a:t> </a:t>
            </a:r>
            <a:r>
              <a:rPr/>
              <a:t>equivalence</a:t>
            </a:r>
            <a:r>
              <a:rPr/>
              <a:t> </a:t>
            </a:r>
            <a:r>
              <a:rPr/>
              <a:t>and</a:t>
            </a:r>
            <a:r>
              <a:rPr/>
              <a:t> </a:t>
            </a:r>
            <a:r>
              <a:rPr/>
              <a:t>control.</a:t>
            </a:r>
          </a:p>
        </p:txBody>
      </p:sp>
      <p:sp>
        <p:nvSpPr>
          <p:cNvPr id="4" name="Slide Number Placeholder 3"/>
          <p:cNvSpPr>
            <a:spLocks noGrp="1"/>
          </p:cNvSpPr>
          <p:nvPr>
            <p:ph type="sldNum" sz="quarter" idx="10"/>
          </p:nvPr>
        </p:nvSpPr>
        <p:spPr/>
        <p:txBody>
          <a:bodyPr/>
          <a:lstStyle/>
          <a:p>
            <a:fld id="{18BDFEC3-8487-43E8-A154-7C12CBC1FFF2}" type="slidenum">
              <a:rPr lang="en-US"/>
              <a:t>159</a:t>
            </a:fld>
            <a:endParaRPr lang="en-US"/>
          </a:p>
        </p:txBody>
      </p:sp>
    </p:spTree>
  </p:cSld>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Random</a:t>
            </a:r>
            <a:r>
              <a:rPr/>
              <a:t> </a:t>
            </a:r>
            <a:r>
              <a:rPr/>
              <a:t>assignment</a:t>
            </a:r>
            <a:r>
              <a:rPr/>
              <a:t> </a:t>
            </a:r>
            <a:r>
              <a:rPr/>
              <a:t>assures</a:t>
            </a:r>
            <a:r>
              <a:rPr/>
              <a:t> </a:t>
            </a:r>
            <a:r>
              <a:rPr/>
              <a:t>equivalence</a:t>
            </a:r>
            <a:r>
              <a:rPr/>
              <a:t> </a:t>
            </a:r>
            <a:r>
              <a:rPr/>
              <a:t>of</a:t>
            </a:r>
            <a:r>
              <a:rPr/>
              <a:t> </a:t>
            </a:r>
            <a:r>
              <a:rPr/>
              <a:t>the</a:t>
            </a:r>
            <a:r>
              <a:rPr/>
              <a:t> </a:t>
            </a:r>
            <a:r>
              <a:rPr/>
              <a:t>two</a:t>
            </a:r>
            <a:r>
              <a:rPr/>
              <a:t> </a:t>
            </a:r>
            <a:r>
              <a:rPr/>
              <a:t>groups</a:t>
            </a:r>
            <a:r>
              <a:rPr/>
              <a:t> </a:t>
            </a:r>
            <a:r>
              <a:rPr/>
              <a:t>on</a:t>
            </a:r>
            <a:r>
              <a:rPr/>
              <a:t> </a:t>
            </a:r>
            <a:r>
              <a:rPr/>
              <a:t>average.</a:t>
            </a:r>
            <a:r>
              <a:rPr/>
              <a:t> </a:t>
            </a:r>
            <a:r>
              <a:rPr/>
              <a:t>A</a:t>
            </a:r>
            <a:r>
              <a:rPr/>
              <a:t> </a:t>
            </a:r>
            <a:r>
              <a:rPr/>
              <a:t>rule</a:t>
            </a:r>
            <a:r>
              <a:rPr/>
              <a:t> </a:t>
            </a:r>
            <a:r>
              <a:rPr/>
              <a:t>of</a:t>
            </a:r>
            <a:r>
              <a:rPr/>
              <a:t> </a:t>
            </a:r>
            <a:r>
              <a:rPr/>
              <a:t>thumb</a:t>
            </a:r>
            <a:r>
              <a:rPr/>
              <a:t> </a:t>
            </a:r>
            <a:r>
              <a:rPr/>
              <a:t>is</a:t>
            </a:r>
            <a:r>
              <a:rPr/>
              <a:t> </a:t>
            </a:r>
            <a:r>
              <a:rPr/>
              <a:t>30</a:t>
            </a:r>
            <a:r>
              <a:rPr/>
              <a:t> </a:t>
            </a:r>
            <a:r>
              <a:rPr/>
              <a:t>people</a:t>
            </a:r>
            <a:r>
              <a:rPr/>
              <a:t> </a:t>
            </a:r>
            <a:r>
              <a:rPr/>
              <a:t>assigned</a:t>
            </a:r>
            <a:r>
              <a:rPr/>
              <a:t> </a:t>
            </a:r>
            <a:r>
              <a:rPr/>
              <a:t>to</a:t>
            </a:r>
            <a:r>
              <a:rPr/>
              <a:t> </a:t>
            </a:r>
            <a:r>
              <a:rPr/>
              <a:t>each</a:t>
            </a:r>
            <a:r>
              <a:rPr/>
              <a:t> </a:t>
            </a:r>
            <a:r>
              <a:rPr/>
              <a:t>group</a:t>
            </a:r>
            <a:r>
              <a:rPr/>
              <a:t> </a:t>
            </a:r>
            <a:r>
              <a:rPr/>
              <a:t>should</a:t>
            </a:r>
            <a:r>
              <a:rPr/>
              <a:t> </a:t>
            </a:r>
            <a:r>
              <a:rPr/>
              <a:t>give</a:t>
            </a:r>
            <a:r>
              <a:rPr/>
              <a:t> </a:t>
            </a:r>
            <a:r>
              <a:rPr/>
              <a:t>you</a:t>
            </a:r>
            <a:r>
              <a:rPr/>
              <a:t> </a:t>
            </a:r>
            <a:r>
              <a:rPr/>
              <a:t>confidence</a:t>
            </a:r>
            <a:r>
              <a:rPr/>
              <a:t> </a:t>
            </a:r>
            <a:r>
              <a:rPr/>
              <a:t>that</a:t>
            </a:r>
            <a:r>
              <a:rPr/>
              <a:t> </a:t>
            </a:r>
            <a:r>
              <a:rPr/>
              <a:t>random</a:t>
            </a:r>
            <a:r>
              <a:rPr/>
              <a:t> </a:t>
            </a:r>
            <a:r>
              <a:rPr/>
              <a:t>assignment</a:t>
            </a:r>
            <a:r>
              <a:rPr/>
              <a:t> </a:t>
            </a:r>
            <a:r>
              <a:rPr/>
              <a:t>will</a:t>
            </a:r>
            <a:r>
              <a:rPr/>
              <a:t> </a:t>
            </a:r>
            <a:r>
              <a:rPr/>
              <a:t>assure</a:t>
            </a:r>
            <a:r>
              <a:rPr/>
              <a:t> </a:t>
            </a:r>
            <a:r>
              <a:rPr/>
              <a:t>equivalence.</a:t>
            </a:r>
            <a:r>
              <a:rPr/>
              <a:t> </a:t>
            </a:r>
            <a:r>
              <a:rPr/>
              <a:t>If</a:t>
            </a:r>
            <a:r>
              <a:rPr/>
              <a:t> </a:t>
            </a:r>
            <a:r>
              <a:rPr/>
              <a:t>you</a:t>
            </a:r>
            <a:r>
              <a:rPr/>
              <a:t> </a:t>
            </a:r>
            <a:r>
              <a:rPr/>
              <a:t>are</a:t>
            </a:r>
            <a:r>
              <a:rPr/>
              <a:t> </a:t>
            </a:r>
            <a:r>
              <a:rPr/>
              <a:t>using</a:t>
            </a:r>
            <a:r>
              <a:rPr/>
              <a:t> </a:t>
            </a:r>
            <a:r>
              <a:rPr/>
              <a:t>random</a:t>
            </a:r>
            <a:r>
              <a:rPr/>
              <a:t> </a:t>
            </a:r>
            <a:r>
              <a:rPr/>
              <a:t>assignment,</a:t>
            </a:r>
            <a:r>
              <a:rPr/>
              <a:t> </a:t>
            </a:r>
            <a:r>
              <a:rPr/>
              <a:t>you</a:t>
            </a:r>
            <a:r>
              <a:rPr/>
              <a:t> </a:t>
            </a:r>
            <a:r>
              <a:rPr/>
              <a:t>should</a:t>
            </a:r>
            <a:r>
              <a:rPr/>
              <a:t> </a:t>
            </a:r>
            <a:r>
              <a:rPr/>
              <a:t>not</a:t>
            </a:r>
            <a:r>
              <a:rPr/>
              <a:t> </a:t>
            </a:r>
            <a:r>
              <a:rPr/>
              <a:t>need</a:t>
            </a:r>
            <a:r>
              <a:rPr/>
              <a:t> </a:t>
            </a:r>
            <a:r>
              <a:rPr/>
              <a:t>to</a:t>
            </a:r>
            <a:r>
              <a:rPr/>
              <a:t> </a:t>
            </a:r>
            <a:r>
              <a:rPr/>
              <a:t>test</a:t>
            </a:r>
            <a:r>
              <a:rPr/>
              <a:t> </a:t>
            </a:r>
            <a:r>
              <a:rPr/>
              <a:t>for</a:t>
            </a:r>
            <a:r>
              <a:rPr/>
              <a:t> </a:t>
            </a:r>
            <a:r>
              <a:rPr/>
              <a:t>baseline</a:t>
            </a:r>
            <a:r>
              <a:rPr/>
              <a:t> </a:t>
            </a:r>
            <a:r>
              <a:rPr/>
              <a:t>equivalence.</a:t>
            </a:r>
            <a:r>
              <a:rPr/>
              <a:t> </a:t>
            </a:r>
            <a:r>
              <a:rPr/>
              <a:t>We</a:t>
            </a:r>
            <a:r>
              <a:rPr/>
              <a:t> </a:t>
            </a:r>
            <a:r>
              <a:rPr/>
              <a:t>feel</a:t>
            </a:r>
            <a:r>
              <a:rPr/>
              <a:t> </a:t>
            </a:r>
            <a:r>
              <a:rPr/>
              <a:t>that</a:t>
            </a:r>
            <a:r>
              <a:rPr/>
              <a:t> </a:t>
            </a:r>
            <a:r>
              <a:rPr/>
              <a:t>random</a:t>
            </a:r>
            <a:r>
              <a:rPr/>
              <a:t> </a:t>
            </a:r>
            <a:r>
              <a:rPr/>
              <a:t>assignment</a:t>
            </a:r>
            <a:r>
              <a:rPr/>
              <a:t> </a:t>
            </a:r>
            <a:r>
              <a:rPr/>
              <a:t>is</a:t>
            </a:r>
            <a:r>
              <a:rPr/>
              <a:t> </a:t>
            </a:r>
            <a:r>
              <a:rPr/>
              <a:t>the</a:t>
            </a:r>
            <a:r>
              <a:rPr/>
              <a:t> </a:t>
            </a:r>
            <a:r>
              <a:rPr/>
              <a:t>best</a:t>
            </a:r>
            <a:r>
              <a:rPr/>
              <a:t> </a:t>
            </a:r>
            <a:r>
              <a:rPr/>
              <a:t>way</a:t>
            </a:r>
            <a:r>
              <a:rPr/>
              <a:t> </a:t>
            </a:r>
            <a:r>
              <a:rPr/>
              <a:t>to</a:t>
            </a:r>
            <a:r>
              <a:rPr/>
              <a:t> </a:t>
            </a:r>
            <a:r>
              <a:rPr/>
              <a:t>achieve</a:t>
            </a:r>
            <a:r>
              <a:rPr/>
              <a:t> </a:t>
            </a:r>
            <a:r>
              <a:rPr/>
              <a:t>equivalence.</a:t>
            </a:r>
          </a:p>
          <a:p>
            <a:pPr lvl="0" marL="0" indent="0">
              <a:buNone/>
            </a:pPr>
          </a:p>
          <a:p>
            <a:pPr lvl="0" marL="0" indent="0">
              <a:buNone/>
            </a:pPr>
            <a:r>
              <a:rPr/>
              <a:t>In</a:t>
            </a:r>
            <a:r>
              <a:rPr/>
              <a:t> </a:t>
            </a:r>
            <a:r>
              <a:rPr/>
              <a:t>quasi-experimental</a:t>
            </a:r>
            <a:r>
              <a:rPr/>
              <a:t> </a:t>
            </a:r>
            <a:r>
              <a:rPr/>
              <a:t>design,</a:t>
            </a:r>
            <a:r>
              <a:rPr/>
              <a:t> </a:t>
            </a:r>
            <a:r>
              <a:rPr/>
              <a:t>you</a:t>
            </a:r>
            <a:r>
              <a:rPr/>
              <a:t> </a:t>
            </a:r>
            <a:r>
              <a:rPr/>
              <a:t>don’t</a:t>
            </a:r>
            <a:r>
              <a:rPr/>
              <a:t> </a:t>
            </a:r>
            <a:r>
              <a:rPr/>
              <a:t>have</a:t>
            </a:r>
            <a:r>
              <a:rPr/>
              <a:t> </a:t>
            </a:r>
            <a:r>
              <a:rPr/>
              <a:t>random</a:t>
            </a:r>
            <a:r>
              <a:rPr/>
              <a:t> </a:t>
            </a:r>
            <a:r>
              <a:rPr/>
              <a:t>assignment,</a:t>
            </a:r>
            <a:r>
              <a:rPr/>
              <a:t> </a:t>
            </a:r>
            <a:r>
              <a:rPr/>
              <a:t>but</a:t>
            </a:r>
            <a:r>
              <a:rPr/>
              <a:t> </a:t>
            </a:r>
            <a:r>
              <a:rPr/>
              <a:t>you</a:t>
            </a:r>
            <a:r>
              <a:rPr/>
              <a:t> </a:t>
            </a:r>
            <a:r>
              <a:rPr/>
              <a:t>can</a:t>
            </a:r>
            <a:r>
              <a:rPr/>
              <a:t> </a:t>
            </a:r>
            <a:r>
              <a:rPr/>
              <a:t>randomly</a:t>
            </a:r>
            <a:r>
              <a:rPr/>
              <a:t> </a:t>
            </a:r>
            <a:r>
              <a:rPr/>
              <a:t>assign</a:t>
            </a:r>
            <a:r>
              <a:rPr/>
              <a:t> </a:t>
            </a:r>
            <a:r>
              <a:rPr/>
              <a:t>between</a:t>
            </a:r>
            <a:r>
              <a:rPr/>
              <a:t> </a:t>
            </a:r>
            <a:r>
              <a:rPr/>
              <a:t>the</a:t>
            </a:r>
            <a:r>
              <a:rPr/>
              <a:t> </a:t>
            </a:r>
            <a:r>
              <a:rPr/>
              <a:t>two</a:t>
            </a:r>
            <a:r>
              <a:rPr/>
              <a:t> </a:t>
            </a:r>
            <a:r>
              <a:rPr/>
              <a:t>groups.</a:t>
            </a:r>
            <a:r>
              <a:rPr/>
              <a:t> </a:t>
            </a:r>
            <a:r>
              <a:rPr/>
              <a:t>You</a:t>
            </a:r>
            <a:r>
              <a:rPr/>
              <a:t> </a:t>
            </a:r>
            <a:r>
              <a:rPr/>
              <a:t>can</a:t>
            </a:r>
            <a:r>
              <a:rPr/>
              <a:t> </a:t>
            </a:r>
            <a:r>
              <a:rPr/>
              <a:t>also</a:t>
            </a:r>
            <a:r>
              <a:rPr/>
              <a:t> </a:t>
            </a:r>
            <a:r>
              <a:rPr/>
              <a:t>use</a:t>
            </a:r>
            <a:r>
              <a:rPr/>
              <a:t> </a:t>
            </a:r>
            <a:r>
              <a:rPr/>
              <a:t>matching</a:t>
            </a:r>
            <a:r>
              <a:rPr/>
              <a:t> </a:t>
            </a:r>
            <a:r>
              <a:rPr/>
              <a:t>to</a:t>
            </a:r>
            <a:r>
              <a:rPr/>
              <a:t> </a:t>
            </a:r>
            <a:r>
              <a:rPr/>
              <a:t>achieve</a:t>
            </a:r>
            <a:r>
              <a:rPr/>
              <a:t> </a:t>
            </a:r>
            <a:r>
              <a:rPr/>
              <a:t>equivalence.</a:t>
            </a:r>
            <a:r>
              <a:rPr/>
              <a:t> </a:t>
            </a:r>
            <a:r>
              <a:rPr/>
              <a:t>Finally,</a:t>
            </a:r>
            <a:r>
              <a:rPr/>
              <a:t> </a:t>
            </a:r>
            <a:r>
              <a:rPr/>
              <a:t>you</a:t>
            </a:r>
            <a:r>
              <a:rPr/>
              <a:t> </a:t>
            </a:r>
            <a:r>
              <a:rPr/>
              <a:t>can</a:t>
            </a:r>
            <a:r>
              <a:rPr/>
              <a:t> </a:t>
            </a:r>
            <a:r>
              <a:rPr/>
              <a:t>check</a:t>
            </a:r>
            <a:r>
              <a:rPr/>
              <a:t> </a:t>
            </a:r>
            <a:r>
              <a:rPr/>
              <a:t>baseline</a:t>
            </a:r>
            <a:r>
              <a:rPr/>
              <a:t> </a:t>
            </a:r>
            <a:r>
              <a:rPr/>
              <a:t>scores</a:t>
            </a:r>
            <a:r>
              <a:rPr/>
              <a:t> </a:t>
            </a:r>
            <a:r>
              <a:rPr/>
              <a:t>for</a:t>
            </a:r>
            <a:r>
              <a:rPr/>
              <a:t> </a:t>
            </a:r>
            <a:r>
              <a:rPr/>
              <a:t>equivalence.</a:t>
            </a:r>
          </a:p>
        </p:txBody>
      </p:sp>
      <p:sp>
        <p:nvSpPr>
          <p:cNvPr id="4" name="Slide Number Placeholder 3"/>
          <p:cNvSpPr>
            <a:spLocks noGrp="1"/>
          </p:cNvSpPr>
          <p:nvPr>
            <p:ph type="sldNum" sz="quarter" idx="10"/>
          </p:nvPr>
        </p:nvSpPr>
        <p:spPr/>
        <p:txBody>
          <a:bodyPr/>
          <a:lstStyle/>
          <a:p>
            <a:fld id="{18BDFEC3-8487-43E8-A154-7C12CBC1FFF2}" type="slidenum">
              <a:rPr lang="en-US"/>
              <a:t>160</a:t>
            </a:fld>
            <a:endParaRPr lang="en-US"/>
          </a:p>
        </p:txBody>
      </p:sp>
    </p:spTree>
  </p:cSld>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Since</a:t>
            </a:r>
            <a:r>
              <a:rPr/>
              <a:t> </a:t>
            </a:r>
            <a:r>
              <a:rPr/>
              <a:t>non-randomized</a:t>
            </a:r>
            <a:r>
              <a:rPr/>
              <a:t> </a:t>
            </a:r>
            <a:r>
              <a:rPr/>
              <a:t>trials</a:t>
            </a:r>
            <a:r>
              <a:rPr/>
              <a:t> </a:t>
            </a:r>
            <a:r>
              <a:rPr/>
              <a:t>have</a:t>
            </a:r>
            <a:r>
              <a:rPr/>
              <a:t> </a:t>
            </a:r>
            <a:r>
              <a:rPr/>
              <a:t>an</a:t>
            </a:r>
            <a:r>
              <a:rPr/>
              <a:t> </a:t>
            </a:r>
            <a:r>
              <a:rPr/>
              <a:t>attribute</a:t>
            </a:r>
            <a:r>
              <a:rPr/>
              <a:t> </a:t>
            </a:r>
            <a:r>
              <a:rPr/>
              <a:t>variable,</a:t>
            </a:r>
            <a:r>
              <a:rPr/>
              <a:t> </a:t>
            </a:r>
            <a:r>
              <a:rPr/>
              <a:t>you</a:t>
            </a:r>
            <a:r>
              <a:rPr/>
              <a:t> </a:t>
            </a:r>
            <a:r>
              <a:rPr/>
              <a:t>need</a:t>
            </a:r>
            <a:r>
              <a:rPr/>
              <a:t> </a:t>
            </a:r>
            <a:r>
              <a:rPr/>
              <a:t>to</a:t>
            </a:r>
            <a:r>
              <a:rPr/>
              <a:t> </a:t>
            </a:r>
            <a:r>
              <a:rPr/>
              <a:t>rely</a:t>
            </a:r>
            <a:r>
              <a:rPr/>
              <a:t> </a:t>
            </a:r>
            <a:r>
              <a:rPr/>
              <a:t>on</a:t>
            </a:r>
            <a:r>
              <a:rPr/>
              <a:t> </a:t>
            </a:r>
            <a:r>
              <a:rPr/>
              <a:t>statistical</a:t>
            </a:r>
            <a:r>
              <a:rPr/>
              <a:t> </a:t>
            </a:r>
            <a:r>
              <a:rPr/>
              <a:t>adjustment</a:t>
            </a:r>
            <a:r>
              <a:rPr/>
              <a:t> </a:t>
            </a:r>
            <a:r>
              <a:rPr/>
              <a:t>or</a:t>
            </a:r>
            <a:r>
              <a:rPr/>
              <a:t> </a:t>
            </a:r>
            <a:r>
              <a:rPr/>
              <a:t>matching.</a:t>
            </a:r>
            <a:r>
              <a:rPr/>
              <a:t> </a:t>
            </a:r>
            <a:r>
              <a:rPr/>
              <a:t>You</a:t>
            </a:r>
            <a:r>
              <a:rPr/>
              <a:t> </a:t>
            </a:r>
            <a:r>
              <a:rPr/>
              <a:t>can</a:t>
            </a:r>
            <a:r>
              <a:rPr/>
              <a:t> </a:t>
            </a:r>
            <a:r>
              <a:rPr/>
              <a:t>also</a:t>
            </a:r>
            <a:r>
              <a:rPr/>
              <a:t> </a:t>
            </a:r>
            <a:r>
              <a:rPr/>
              <a:t>check</a:t>
            </a:r>
            <a:r>
              <a:rPr/>
              <a:t> </a:t>
            </a:r>
            <a:r>
              <a:rPr/>
              <a:t>after</a:t>
            </a:r>
            <a:r>
              <a:rPr/>
              <a:t> </a:t>
            </a:r>
            <a:r>
              <a:rPr/>
              <a:t>the</a:t>
            </a:r>
            <a:r>
              <a:rPr/>
              <a:t> </a:t>
            </a:r>
            <a:r>
              <a:rPr/>
              <a:t>study</a:t>
            </a:r>
            <a:r>
              <a:rPr/>
              <a:t> </a:t>
            </a:r>
            <a:r>
              <a:rPr/>
              <a:t>for</a:t>
            </a:r>
            <a:r>
              <a:rPr/>
              <a:t> </a:t>
            </a:r>
            <a:r>
              <a:rPr/>
              <a:t>comparability.</a:t>
            </a:r>
          </a:p>
        </p:txBody>
      </p:sp>
      <p:sp>
        <p:nvSpPr>
          <p:cNvPr id="4" name="Slide Number Placeholder 3"/>
          <p:cNvSpPr>
            <a:spLocks noGrp="1"/>
          </p:cNvSpPr>
          <p:nvPr>
            <p:ph type="sldNum" sz="quarter" idx="10"/>
          </p:nvPr>
        </p:nvSpPr>
        <p:spPr/>
        <p:txBody>
          <a:bodyPr/>
          <a:lstStyle/>
          <a:p>
            <a:fld id="{18BDFEC3-8487-43E8-A154-7C12CBC1FFF2}" type="slidenum">
              <a:rPr lang="en-US"/>
              <a:t>161</a:t>
            </a:fld>
            <a:endParaRPr lang="en-US"/>
          </a:p>
        </p:txBody>
      </p:sp>
    </p:spTree>
  </p:cSld>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Equivalence</a:t>
            </a:r>
            <a:r>
              <a:rPr/>
              <a:t> </a:t>
            </a:r>
            <a:r>
              <a:rPr/>
              <a:t>when</a:t>
            </a:r>
            <a:r>
              <a:rPr/>
              <a:t> </a:t>
            </a:r>
            <a:r>
              <a:rPr/>
              <a:t>you</a:t>
            </a:r>
            <a:r>
              <a:rPr/>
              <a:t> </a:t>
            </a:r>
            <a:r>
              <a:rPr/>
              <a:t>have</a:t>
            </a:r>
            <a:r>
              <a:rPr/>
              <a:t> </a:t>
            </a:r>
            <a:r>
              <a:rPr/>
              <a:t>a</a:t>
            </a:r>
            <a:r>
              <a:rPr/>
              <a:t> </a:t>
            </a:r>
            <a:r>
              <a:rPr/>
              <a:t>continuous</a:t>
            </a:r>
            <a:r>
              <a:rPr/>
              <a:t> </a:t>
            </a:r>
            <a:r>
              <a:rPr/>
              <a:t>independent</a:t>
            </a:r>
            <a:r>
              <a:rPr/>
              <a:t> </a:t>
            </a:r>
            <a:r>
              <a:rPr/>
              <a:t>variable</a:t>
            </a:r>
            <a:r>
              <a:rPr/>
              <a:t> </a:t>
            </a:r>
            <a:r>
              <a:rPr/>
              <a:t>means</a:t>
            </a:r>
            <a:r>
              <a:rPr/>
              <a:t> </a:t>
            </a:r>
            <a:r>
              <a:rPr/>
              <a:t>that</a:t>
            </a:r>
            <a:r>
              <a:rPr/>
              <a:t> </a:t>
            </a:r>
            <a:r>
              <a:rPr/>
              <a:t>those</a:t>
            </a:r>
            <a:r>
              <a:rPr/>
              <a:t> </a:t>
            </a:r>
            <a:r>
              <a:rPr/>
              <a:t>who</a:t>
            </a:r>
            <a:r>
              <a:rPr/>
              <a:t> </a:t>
            </a:r>
            <a:r>
              <a:rPr/>
              <a:t>score</a:t>
            </a:r>
            <a:r>
              <a:rPr/>
              <a:t> </a:t>
            </a:r>
            <a:r>
              <a:rPr/>
              <a:t>high</a:t>
            </a:r>
            <a:r>
              <a:rPr/>
              <a:t> </a:t>
            </a:r>
            <a:r>
              <a:rPr/>
              <a:t>on</a:t>
            </a:r>
            <a:r>
              <a:rPr/>
              <a:t> </a:t>
            </a:r>
            <a:r>
              <a:rPr/>
              <a:t>the</a:t>
            </a:r>
            <a:r>
              <a:rPr/>
              <a:t> </a:t>
            </a:r>
            <a:r>
              <a:rPr/>
              <a:t>variable</a:t>
            </a:r>
            <a:r>
              <a:rPr/>
              <a:t> </a:t>
            </a:r>
            <a:r>
              <a:rPr/>
              <a:t>are</a:t>
            </a:r>
            <a:r>
              <a:rPr/>
              <a:t> </a:t>
            </a:r>
            <a:r>
              <a:rPr/>
              <a:t>similar</a:t>
            </a:r>
            <a:r>
              <a:rPr/>
              <a:t> </a:t>
            </a:r>
            <a:r>
              <a:rPr/>
              <a:t>to</a:t>
            </a:r>
            <a:r>
              <a:rPr/>
              <a:t> </a:t>
            </a:r>
            <a:r>
              <a:rPr/>
              <a:t>those</a:t>
            </a:r>
            <a:r>
              <a:rPr/>
              <a:t> </a:t>
            </a:r>
            <a:r>
              <a:rPr/>
              <a:t>who</a:t>
            </a:r>
            <a:r>
              <a:rPr/>
              <a:t> </a:t>
            </a:r>
            <a:r>
              <a:rPr/>
              <a:t>score</a:t>
            </a:r>
            <a:r>
              <a:rPr/>
              <a:t> </a:t>
            </a:r>
            <a:r>
              <a:rPr/>
              <a:t>low.</a:t>
            </a:r>
          </a:p>
        </p:txBody>
      </p:sp>
      <p:sp>
        <p:nvSpPr>
          <p:cNvPr id="4" name="Slide Number Placeholder 3"/>
          <p:cNvSpPr>
            <a:spLocks noGrp="1"/>
          </p:cNvSpPr>
          <p:nvPr>
            <p:ph type="sldNum" sz="quarter" idx="10"/>
          </p:nvPr>
        </p:nvSpPr>
        <p:spPr/>
        <p:txBody>
          <a:bodyPr/>
          <a:lstStyle/>
          <a:p>
            <a:fld id="{18BDFEC3-8487-43E8-A154-7C12CBC1FFF2}" type="slidenum">
              <a:rPr lang="en-US"/>
              <a:t>162</a:t>
            </a:fld>
            <a:endParaRPr lang="en-US"/>
          </a:p>
        </p:txBody>
      </p:sp>
    </p:spTree>
  </p:cSld>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Your</a:t>
            </a:r>
            <a:r>
              <a:rPr/>
              <a:t> </a:t>
            </a:r>
            <a:r>
              <a:rPr/>
              <a:t>study</a:t>
            </a:r>
            <a:r>
              <a:rPr/>
              <a:t> </a:t>
            </a:r>
            <a:r>
              <a:rPr/>
              <a:t>could</a:t>
            </a:r>
            <a:r>
              <a:rPr/>
              <a:t> </a:t>
            </a:r>
            <a:r>
              <a:rPr/>
              <a:t>be</a:t>
            </a:r>
            <a:r>
              <a:rPr/>
              <a:t> </a:t>
            </a:r>
            <a:r>
              <a:rPr/>
              <a:t>contaminated</a:t>
            </a:r>
            <a:r>
              <a:rPr/>
              <a:t> </a:t>
            </a:r>
            <a:r>
              <a:rPr/>
              <a:t>by</a:t>
            </a:r>
            <a:r>
              <a:rPr/>
              <a:t> </a:t>
            </a:r>
            <a:r>
              <a:rPr/>
              <a:t>other</a:t>
            </a:r>
            <a:r>
              <a:rPr/>
              <a:t> </a:t>
            </a:r>
            <a:r>
              <a:rPr/>
              <a:t>variables.</a:t>
            </a:r>
            <a:r>
              <a:rPr/>
              <a:t> </a:t>
            </a:r>
            <a:r>
              <a:rPr/>
              <a:t>These</a:t>
            </a:r>
            <a:r>
              <a:rPr/>
              <a:t> </a:t>
            </a:r>
            <a:r>
              <a:rPr/>
              <a:t>variables</a:t>
            </a:r>
            <a:r>
              <a:rPr/>
              <a:t> </a:t>
            </a:r>
            <a:r>
              <a:rPr/>
              <a:t>might</a:t>
            </a:r>
            <a:r>
              <a:rPr/>
              <a:t> </a:t>
            </a:r>
            <a:r>
              <a:rPr/>
              <a:t>be</a:t>
            </a:r>
            <a:r>
              <a:rPr/>
              <a:t> </a:t>
            </a:r>
            <a:r>
              <a:rPr/>
              <a:t>out</a:t>
            </a:r>
            <a:r>
              <a:rPr/>
              <a:t> </a:t>
            </a:r>
            <a:r>
              <a:rPr/>
              <a:t>of</a:t>
            </a:r>
            <a:r>
              <a:rPr/>
              <a:t> </a:t>
            </a:r>
            <a:r>
              <a:rPr/>
              <a:t>your</a:t>
            </a:r>
            <a:r>
              <a:rPr/>
              <a:t> </a:t>
            </a:r>
            <a:r>
              <a:rPr/>
              <a:t>control</a:t>
            </a:r>
            <a:r>
              <a:rPr/>
              <a:t> </a:t>
            </a:r>
            <a:r>
              <a:rPr/>
              <a:t>but</a:t>
            </a:r>
            <a:r>
              <a:rPr/>
              <a:t> </a:t>
            </a:r>
            <a:r>
              <a:rPr/>
              <a:t>which</a:t>
            </a:r>
            <a:r>
              <a:rPr/>
              <a:t> </a:t>
            </a:r>
            <a:r>
              <a:rPr/>
              <a:t>can</a:t>
            </a:r>
            <a:r>
              <a:rPr/>
              <a:t> </a:t>
            </a:r>
            <a:r>
              <a:rPr/>
              <a:t>influence</a:t>
            </a:r>
            <a:r>
              <a:rPr/>
              <a:t> </a:t>
            </a:r>
            <a:r>
              <a:rPr/>
              <a:t>the</a:t>
            </a:r>
            <a:r>
              <a:rPr/>
              <a:t> </a:t>
            </a:r>
            <a:r>
              <a:rPr/>
              <a:t>outcome.</a:t>
            </a:r>
          </a:p>
          <a:p>
            <a:pPr lvl="0" marL="0" indent="0">
              <a:buNone/>
            </a:pPr>
          </a:p>
          <a:p>
            <a:pPr lvl="0" marL="0" indent="0">
              <a:buNone/>
            </a:pPr>
            <a:r>
              <a:rPr/>
              <a:t>Contamination:</a:t>
            </a:r>
            <a:r>
              <a:rPr/>
              <a:t> </a:t>
            </a:r>
            <a:r>
              <a:rPr/>
              <a:t>people</a:t>
            </a:r>
            <a:r>
              <a:rPr/>
              <a:t> </a:t>
            </a:r>
            <a:r>
              <a:rPr/>
              <a:t>in</a:t>
            </a:r>
            <a:r>
              <a:rPr/>
              <a:t> </a:t>
            </a:r>
            <a:r>
              <a:rPr/>
              <a:t>the</a:t>
            </a:r>
            <a:r>
              <a:rPr/>
              <a:t> </a:t>
            </a:r>
            <a:r>
              <a:rPr/>
              <a:t>intervention</a:t>
            </a:r>
            <a:r>
              <a:rPr/>
              <a:t> </a:t>
            </a:r>
            <a:r>
              <a:rPr/>
              <a:t>group</a:t>
            </a:r>
            <a:r>
              <a:rPr/>
              <a:t> </a:t>
            </a:r>
            <a:r>
              <a:rPr/>
              <a:t>are</a:t>
            </a:r>
            <a:r>
              <a:rPr/>
              <a:t> </a:t>
            </a:r>
            <a:r>
              <a:rPr/>
              <a:t>friends</a:t>
            </a:r>
            <a:r>
              <a:rPr/>
              <a:t> </a:t>
            </a:r>
            <a:r>
              <a:rPr/>
              <a:t>with</a:t>
            </a:r>
            <a:r>
              <a:rPr/>
              <a:t> </a:t>
            </a:r>
            <a:r>
              <a:rPr/>
              <a:t>the</a:t>
            </a:r>
            <a:r>
              <a:rPr/>
              <a:t> </a:t>
            </a:r>
            <a:r>
              <a:rPr/>
              <a:t>control</a:t>
            </a:r>
            <a:r>
              <a:rPr/>
              <a:t> </a:t>
            </a:r>
            <a:r>
              <a:rPr/>
              <a:t>group</a:t>
            </a:r>
            <a:r>
              <a:rPr/>
              <a:t> </a:t>
            </a:r>
            <a:r>
              <a:rPr/>
              <a:t>and</a:t>
            </a:r>
            <a:r>
              <a:rPr/>
              <a:t> </a:t>
            </a:r>
            <a:r>
              <a:rPr/>
              <a:t>share</a:t>
            </a:r>
            <a:r>
              <a:rPr/>
              <a:t> </a:t>
            </a:r>
            <a:r>
              <a:rPr/>
              <a:t>information.</a:t>
            </a:r>
          </a:p>
          <a:p>
            <a:pPr lvl="0" marL="0" indent="0">
              <a:buNone/>
            </a:pPr>
          </a:p>
          <a:p>
            <a:pPr lvl="0" marL="0" indent="0">
              <a:buNone/>
            </a:pPr>
            <a:r>
              <a:rPr/>
              <a:t>The</a:t>
            </a:r>
            <a:r>
              <a:rPr/>
              <a:t> </a:t>
            </a:r>
            <a:r>
              <a:rPr/>
              <a:t>key</a:t>
            </a:r>
            <a:r>
              <a:rPr/>
              <a:t> </a:t>
            </a:r>
            <a:r>
              <a:rPr/>
              <a:t>issue</a:t>
            </a:r>
            <a:r>
              <a:rPr/>
              <a:t> </a:t>
            </a:r>
            <a:r>
              <a:rPr/>
              <a:t>is</a:t>
            </a:r>
            <a:r>
              <a:rPr/>
              <a:t> </a:t>
            </a:r>
            <a:r>
              <a:rPr/>
              <a:t>whether</a:t>
            </a:r>
            <a:r>
              <a:rPr/>
              <a:t> </a:t>
            </a:r>
            <a:r>
              <a:rPr/>
              <a:t>one</a:t>
            </a:r>
            <a:r>
              <a:rPr/>
              <a:t> </a:t>
            </a:r>
            <a:r>
              <a:rPr/>
              <a:t>group</a:t>
            </a:r>
            <a:r>
              <a:rPr/>
              <a:t> </a:t>
            </a:r>
            <a:r>
              <a:rPr/>
              <a:t>is</a:t>
            </a:r>
            <a:r>
              <a:rPr/>
              <a:t> </a:t>
            </a:r>
            <a:r>
              <a:rPr/>
              <a:t>more</a:t>
            </a:r>
            <a:r>
              <a:rPr/>
              <a:t> </a:t>
            </a:r>
            <a:r>
              <a:rPr/>
              <a:t>affected</a:t>
            </a:r>
            <a:r>
              <a:rPr/>
              <a:t> </a:t>
            </a:r>
            <a:r>
              <a:rPr/>
              <a:t>by</a:t>
            </a:r>
            <a:r>
              <a:rPr/>
              <a:t> </a:t>
            </a:r>
            <a:r>
              <a:rPr/>
              <a:t>extraneous</a:t>
            </a:r>
            <a:r>
              <a:rPr/>
              <a:t> </a:t>
            </a:r>
            <a:r>
              <a:rPr/>
              <a:t>variables.</a:t>
            </a:r>
          </a:p>
          <a:p>
            <a:pPr lvl="0" marL="0" indent="0">
              <a:buNone/>
            </a:pPr>
          </a:p>
          <a:p>
            <a:pPr lvl="0" marL="0" indent="0">
              <a:buNone/>
            </a:pPr>
            <a:r>
              <a:rPr/>
              <a:t>In</a:t>
            </a:r>
            <a:r>
              <a:rPr/>
              <a:t> </a:t>
            </a:r>
            <a:r>
              <a:rPr/>
              <a:t>a</a:t>
            </a:r>
            <a:r>
              <a:rPr/>
              <a:t> </a:t>
            </a:r>
            <a:r>
              <a:rPr/>
              <a:t>controlled</a:t>
            </a:r>
            <a:r>
              <a:rPr/>
              <a:t> </a:t>
            </a:r>
            <a:r>
              <a:rPr/>
              <a:t>setting,</a:t>
            </a:r>
            <a:r>
              <a:rPr/>
              <a:t> </a:t>
            </a:r>
            <a:r>
              <a:rPr/>
              <a:t>there</a:t>
            </a:r>
            <a:r>
              <a:rPr/>
              <a:t> </a:t>
            </a:r>
            <a:r>
              <a:rPr/>
              <a:t>are</a:t>
            </a:r>
            <a:r>
              <a:rPr/>
              <a:t> </a:t>
            </a:r>
            <a:r>
              <a:rPr/>
              <a:t>fewer</a:t>
            </a:r>
            <a:r>
              <a:rPr/>
              <a:t> </a:t>
            </a:r>
            <a:r>
              <a:rPr/>
              <a:t>extraneous</a:t>
            </a:r>
            <a:r>
              <a:rPr/>
              <a:t> </a:t>
            </a:r>
            <a:r>
              <a:rPr/>
              <a:t>variables,</a:t>
            </a:r>
            <a:r>
              <a:rPr/>
              <a:t> </a:t>
            </a:r>
            <a:r>
              <a:rPr/>
              <a:t>but</a:t>
            </a:r>
            <a:r>
              <a:rPr/>
              <a:t> </a:t>
            </a:r>
            <a:r>
              <a:rPr/>
              <a:t>this</a:t>
            </a:r>
            <a:r>
              <a:rPr/>
              <a:t> </a:t>
            </a:r>
            <a:r>
              <a:rPr/>
              <a:t>changes</a:t>
            </a:r>
            <a:r>
              <a:rPr/>
              <a:t> </a:t>
            </a:r>
            <a:r>
              <a:rPr/>
              <a:t>in</a:t>
            </a:r>
            <a:r>
              <a:rPr/>
              <a:t> </a:t>
            </a:r>
            <a:r>
              <a:rPr/>
              <a:t>a</a:t>
            </a:r>
            <a:r>
              <a:rPr/>
              <a:t> </a:t>
            </a:r>
            <a:r>
              <a:rPr/>
              <a:t>field</a:t>
            </a:r>
            <a:r>
              <a:rPr/>
              <a:t> </a:t>
            </a:r>
            <a:r>
              <a:rPr/>
              <a:t>setting.</a:t>
            </a:r>
          </a:p>
        </p:txBody>
      </p:sp>
      <p:sp>
        <p:nvSpPr>
          <p:cNvPr id="4" name="Slide Number Placeholder 3"/>
          <p:cNvSpPr>
            <a:spLocks noGrp="1"/>
          </p:cNvSpPr>
          <p:nvPr>
            <p:ph type="sldNum" sz="quarter" idx="10"/>
          </p:nvPr>
        </p:nvSpPr>
        <p:spPr/>
        <p:txBody>
          <a:bodyPr/>
          <a:lstStyle/>
          <a:p>
            <a:fld id="{18BDFEC3-8487-43E8-A154-7C12CBC1FFF2}" type="slidenum">
              <a:rPr lang="en-US"/>
              <a:t>163</a:t>
            </a:fld>
            <a:endParaRPr lang="en-US"/>
          </a:p>
        </p:txBody>
      </p:sp>
    </p:spTree>
  </p:cSld>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Internal</a:t>
            </a:r>
            <a:r>
              <a:rPr/>
              <a:t> </a:t>
            </a:r>
            <a:r>
              <a:rPr/>
              <a:t>validity</a:t>
            </a:r>
            <a:r>
              <a:rPr/>
              <a:t> </a:t>
            </a:r>
            <a:r>
              <a:rPr/>
              <a:t>is</a:t>
            </a:r>
            <a:r>
              <a:rPr/>
              <a:t> </a:t>
            </a:r>
            <a:r>
              <a:rPr/>
              <a:t>measured</a:t>
            </a:r>
            <a:r>
              <a:rPr/>
              <a:t> </a:t>
            </a:r>
            <a:r>
              <a:rPr/>
              <a:t>by</a:t>
            </a:r>
            <a:r>
              <a:rPr/>
              <a:t> </a:t>
            </a:r>
            <a:r>
              <a:rPr/>
              <a:t>whether</a:t>
            </a:r>
            <a:r>
              <a:rPr/>
              <a:t> </a:t>
            </a:r>
            <a:r>
              <a:rPr/>
              <a:t>the</a:t>
            </a:r>
            <a:r>
              <a:rPr/>
              <a:t> </a:t>
            </a:r>
            <a:r>
              <a:rPr/>
              <a:t>two</a:t>
            </a:r>
            <a:r>
              <a:rPr/>
              <a:t> </a:t>
            </a:r>
            <a:r>
              <a:rPr/>
              <a:t>dimensions</a:t>
            </a:r>
            <a:r>
              <a:rPr/>
              <a:t> </a:t>
            </a:r>
            <a:r>
              <a:rPr/>
              <a:t>are</a:t>
            </a:r>
            <a:r>
              <a:rPr/>
              <a:t> </a:t>
            </a:r>
            <a:r>
              <a:rPr/>
              <a:t>addressed.</a:t>
            </a:r>
          </a:p>
        </p:txBody>
      </p:sp>
      <p:sp>
        <p:nvSpPr>
          <p:cNvPr id="4" name="Slide Number Placeholder 3"/>
          <p:cNvSpPr>
            <a:spLocks noGrp="1"/>
          </p:cNvSpPr>
          <p:nvPr>
            <p:ph type="sldNum" sz="quarter" idx="10"/>
          </p:nvPr>
        </p:nvSpPr>
        <p:spPr/>
        <p:txBody>
          <a:bodyPr/>
          <a:lstStyle/>
          <a:p>
            <a:fld id="{18BDFEC3-8487-43E8-A154-7C12CBC1FFF2}" type="slidenum">
              <a:rPr lang="en-US"/>
              <a:t>164</a:t>
            </a:fld>
            <a:endParaRPr lang="en-US"/>
          </a:p>
        </p:txBody>
      </p:sp>
    </p:spTree>
  </p:cSld>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Figure</a:t>
            </a:r>
            <a:r>
              <a:rPr/>
              <a:t> </a:t>
            </a:r>
            <a:r>
              <a:rPr/>
              <a:t>8.2.</a:t>
            </a:r>
          </a:p>
        </p:txBody>
      </p:sp>
      <p:sp>
        <p:nvSpPr>
          <p:cNvPr id="4" name="Slide Number Placeholder 3"/>
          <p:cNvSpPr>
            <a:spLocks noGrp="1"/>
          </p:cNvSpPr>
          <p:nvPr>
            <p:ph type="sldNum" sz="quarter" idx="10"/>
          </p:nvPr>
        </p:nvSpPr>
        <p:spPr/>
        <p:txBody>
          <a:bodyPr/>
          <a:lstStyle/>
          <a:p>
            <a:fld id="{18BDFEC3-8487-43E8-A154-7C12CBC1FFF2}" type="slidenum">
              <a:rPr lang="en-US"/>
              <a:t>165</a:t>
            </a:fld>
            <a:endParaRPr lang="en-US"/>
          </a:p>
        </p:txBody>
      </p:sp>
    </p:spTree>
  </p:cSld>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Another</a:t>
            </a:r>
            <a:r>
              <a:rPr/>
              <a:t> </a:t>
            </a:r>
            <a:r>
              <a:rPr/>
              <a:t>common</a:t>
            </a:r>
            <a:r>
              <a:rPr/>
              <a:t> </a:t>
            </a:r>
            <a:r>
              <a:rPr/>
              <a:t>hypothesis</a:t>
            </a:r>
            <a:r>
              <a:rPr/>
              <a:t> </a:t>
            </a:r>
            <a:r>
              <a:rPr/>
              <a:t>involves</a:t>
            </a:r>
            <a:r>
              <a:rPr/>
              <a:t> </a:t>
            </a:r>
            <a:r>
              <a:rPr/>
              <a:t>a</a:t>
            </a:r>
            <a:r>
              <a:rPr/>
              <a:t> </a:t>
            </a:r>
            <a:r>
              <a:rPr/>
              <a:t>comparison</a:t>
            </a:r>
            <a:r>
              <a:rPr/>
              <a:t> </a:t>
            </a:r>
            <a:r>
              <a:rPr/>
              <a:t>of</a:t>
            </a:r>
            <a:r>
              <a:rPr/>
              <a:t> </a:t>
            </a:r>
            <a:r>
              <a:rPr/>
              <a:t>binary</a:t>
            </a:r>
            <a:r>
              <a:rPr/>
              <a:t> </a:t>
            </a:r>
            <a:r>
              <a:rPr/>
              <a:t>outcomes</a:t>
            </a:r>
            <a:r>
              <a:rPr/>
              <a:t> </a:t>
            </a:r>
            <a:r>
              <a:rPr/>
              <a:t>between</a:t>
            </a:r>
            <a:r>
              <a:rPr/>
              <a:t> </a:t>
            </a:r>
            <a:r>
              <a:rPr/>
              <a:t>two</a:t>
            </a:r>
            <a:r>
              <a:rPr/>
              <a:t> </a:t>
            </a:r>
            <a:r>
              <a:rPr/>
              <a:t>groups,</a:t>
            </a:r>
            <a:r>
              <a:rPr/>
              <a:t> </a:t>
            </a:r>
            <a:r>
              <a:rPr/>
              <a:t>a</a:t>
            </a:r>
            <a:r>
              <a:rPr/>
              <a:t> </a:t>
            </a:r>
            <a:r>
              <a:rPr/>
              <a:t>treatment</a:t>
            </a:r>
            <a:r>
              <a:rPr/>
              <a:t> </a:t>
            </a:r>
            <a:r>
              <a:rPr/>
              <a:t>group</a:t>
            </a:r>
            <a:r>
              <a:rPr/>
              <a:t> </a:t>
            </a:r>
            <a:r>
              <a:rPr/>
              <a:t>and</a:t>
            </a:r>
            <a:r>
              <a:rPr/>
              <a:t> </a:t>
            </a:r>
            <a:r>
              <a:rPr/>
              <a:t>a</a:t>
            </a:r>
            <a:r>
              <a:rPr/>
              <a:t> </a:t>
            </a:r>
            <a:r>
              <a:rPr/>
              <a:t>control</a:t>
            </a:r>
            <a:r>
              <a:rPr/>
              <a:t> </a:t>
            </a:r>
            <a:r>
              <a:rPr/>
              <a:t>group.</a:t>
            </a:r>
            <a:r>
              <a:rPr/>
              <a:t> </a:t>
            </a:r>
            <a:r>
              <a:rPr/>
              <a:t>The</a:t>
            </a:r>
            <a:r>
              <a:rPr/>
              <a:t> </a:t>
            </a:r>
            <a:r>
              <a:rPr/>
              <a:t>population</a:t>
            </a:r>
            <a:r>
              <a:rPr/>
              <a:t> </a:t>
            </a:r>
            <a:r>
              <a:rPr/>
              <a:t>parameters</a:t>
            </a:r>
            <a:r>
              <a:rPr/>
              <a:t> </a:t>
            </a:r>
            <a:r>
              <a:rPr/>
              <a:t>are</a:t>
            </a:r>
            <a:r>
              <a:rPr/>
              <a:t> </a:t>
            </a:r>
            <a:r>
              <a:rPr/>
              <a:t>proportions</a:t>
            </a:r>
            <a:r>
              <a:rPr/>
              <a:t> </a:t>
            </a:r>
            <a:r>
              <a:rPr/>
              <a:t>instead</a:t>
            </a:r>
            <a:r>
              <a:rPr/>
              <a:t> </a:t>
            </a:r>
            <a:r>
              <a:rPr/>
              <a:t>of</a:t>
            </a:r>
            <a:r>
              <a:rPr/>
              <a:t> </a:t>
            </a:r>
            <a:r>
              <a:rPr/>
              <a:t>means,</a:t>
            </a:r>
            <a:r>
              <a:rPr/>
              <a:t> </a:t>
            </a:r>
            <a:r>
              <a:rPr/>
              <a:t>but</a:t>
            </a:r>
            <a:r>
              <a:rPr/>
              <a:t> </a:t>
            </a:r>
            <a:r>
              <a:rPr/>
              <a:t>otherwise</a:t>
            </a:r>
            <a:r>
              <a:rPr/>
              <a:t> </a:t>
            </a:r>
            <a:r>
              <a:rPr/>
              <a:t>the</a:t>
            </a:r>
            <a:r>
              <a:rPr/>
              <a:t> </a:t>
            </a:r>
            <a:r>
              <a:rPr/>
              <a:t>concept</a:t>
            </a:r>
            <a:r>
              <a:rPr/>
              <a:t> </a:t>
            </a:r>
            <a:r>
              <a:rPr/>
              <a:t>is</a:t>
            </a:r>
            <a:r>
              <a:rPr/>
              <a:t> </a:t>
            </a:r>
            <a:r>
              <a:rPr/>
              <a:t>the</a:t>
            </a:r>
            <a:r>
              <a:rPr/>
              <a:t> </a:t>
            </a:r>
            <a:r>
              <a:rPr/>
              <a:t>same.</a:t>
            </a:r>
          </a:p>
          <a:p>
            <a:pPr lvl="0" marL="0" indent="0">
              <a:buNone/>
            </a:pPr>
          </a:p>
          <a:p>
            <a:pPr lvl="0" marL="0" indent="0">
              <a:buNone/>
            </a:pPr>
            <a:r>
              <a:rPr/>
              <a:t>Close</a:t>
            </a:r>
            <a:r>
              <a:rPr/>
              <a:t> </a:t>
            </a:r>
            <a:r>
              <a:rPr/>
              <a:t>to</a:t>
            </a:r>
            <a:r>
              <a:rPr/>
              <a:t> </a:t>
            </a:r>
            <a:r>
              <a:rPr/>
              <a:t>zero,</a:t>
            </a:r>
            <a:r>
              <a:rPr/>
              <a:t> </a:t>
            </a:r>
            <a:r>
              <a:rPr/>
              <a:t>as</a:t>
            </a:r>
            <a:r>
              <a:rPr/>
              <a:t> </a:t>
            </a:r>
            <a:r>
              <a:rPr/>
              <a:t>before,</a:t>
            </a:r>
            <a:r>
              <a:rPr/>
              <a:t> </a:t>
            </a:r>
            <a:r>
              <a:rPr/>
              <a:t>means</a:t>
            </a:r>
            <a:r>
              <a:rPr/>
              <a:t> </a:t>
            </a:r>
            <a:r>
              <a:rPr/>
              <a:t>close</a:t>
            </a:r>
            <a:r>
              <a:rPr/>
              <a:t> </a:t>
            </a:r>
            <a:r>
              <a:rPr/>
              <a:t>to</a:t>
            </a:r>
            <a:r>
              <a:rPr/>
              <a:t> </a:t>
            </a:r>
            <a:r>
              <a:rPr/>
              <a:t>zero</a:t>
            </a:r>
            <a:r>
              <a:rPr/>
              <a:t> </a:t>
            </a:r>
            <a:r>
              <a:rPr/>
              <a:t>relative</a:t>
            </a:r>
            <a:r>
              <a:rPr/>
              <a:t> </a:t>
            </a:r>
            <a:r>
              <a:rPr/>
              <a:t>to</a:t>
            </a:r>
            <a:r>
              <a:rPr/>
              <a:t> </a:t>
            </a:r>
            <a:r>
              <a:rPr/>
              <a:t>the</a:t>
            </a:r>
            <a:r>
              <a:rPr/>
              <a:t> </a:t>
            </a:r>
            <a:r>
              <a:rPr/>
              <a:t>amount</a:t>
            </a:r>
            <a:r>
              <a:rPr/>
              <a:t> </a:t>
            </a:r>
            <a:r>
              <a:rPr/>
              <a:t>of</a:t>
            </a:r>
            <a:r>
              <a:rPr/>
              <a:t> </a:t>
            </a:r>
            <a:r>
              <a:rPr/>
              <a:t>sampling</a:t>
            </a:r>
            <a:r>
              <a:rPr/>
              <a:t> </a:t>
            </a:r>
            <a:r>
              <a:rPr/>
              <a:t>error.</a:t>
            </a:r>
          </a:p>
        </p:txBody>
      </p:sp>
      <p:sp>
        <p:nvSpPr>
          <p:cNvPr id="4" name="Slide Number Placeholder 3"/>
          <p:cNvSpPr>
            <a:spLocks noGrp="1"/>
          </p:cNvSpPr>
          <p:nvPr>
            <p:ph type="sldNum" sz="quarter" idx="10"/>
          </p:nvPr>
        </p:nvSpPr>
        <p:spPr/>
        <p:txBody>
          <a:bodyPr/>
          <a:lstStyle/>
          <a:p>
            <a:fld id="{18BDFEC3-8487-43E8-A154-7C12CBC1FFF2}" type="slidenum">
              <a:rPr lang="en-US"/>
              <a:t>10</a:t>
            </a:fld>
            <a:endParaRPr lang="en-US"/>
          </a:p>
        </p:txBody>
      </p:sp>
    </p:spTree>
  </p:cSld>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Table</a:t>
            </a:r>
            <a:r>
              <a:rPr/>
              <a:t> </a:t>
            </a:r>
            <a:r>
              <a:rPr/>
              <a:t>8.1</a:t>
            </a:r>
            <a:r>
              <a:rPr/>
              <a:t> </a:t>
            </a:r>
            <a:r>
              <a:rPr/>
              <a:t>relates</a:t>
            </a:r>
            <a:r>
              <a:rPr/>
              <a:t> </a:t>
            </a:r>
            <a:r>
              <a:rPr/>
              <a:t>statistical</a:t>
            </a:r>
            <a:r>
              <a:rPr/>
              <a:t> </a:t>
            </a:r>
            <a:r>
              <a:rPr/>
              <a:t>terminology</a:t>
            </a:r>
            <a:r>
              <a:rPr/>
              <a:t> </a:t>
            </a:r>
            <a:r>
              <a:rPr/>
              <a:t>to</a:t>
            </a:r>
            <a:r>
              <a:rPr/>
              <a:t> </a:t>
            </a:r>
            <a:r>
              <a:rPr/>
              <a:t>identify</a:t>
            </a:r>
            <a:r>
              <a:rPr/>
              <a:t> </a:t>
            </a:r>
            <a:r>
              <a:rPr/>
              <a:t>threats</a:t>
            </a:r>
            <a:r>
              <a:rPr/>
              <a:t> </a:t>
            </a:r>
            <a:r>
              <a:rPr/>
              <a:t>to</a:t>
            </a:r>
            <a:r>
              <a:rPr/>
              <a:t> </a:t>
            </a:r>
            <a:r>
              <a:rPr/>
              <a:t>internal</a:t>
            </a:r>
            <a:r>
              <a:rPr/>
              <a:t> </a:t>
            </a:r>
            <a:r>
              <a:rPr/>
              <a:t>validity.</a:t>
            </a:r>
            <a:r>
              <a:rPr/>
              <a:t> </a:t>
            </a:r>
            <a:r>
              <a:rPr/>
              <a:t>This</a:t>
            </a:r>
            <a:r>
              <a:rPr/>
              <a:t> </a:t>
            </a:r>
            <a:r>
              <a:rPr/>
              <a:t>table</a:t>
            </a:r>
            <a:r>
              <a:rPr/>
              <a:t> </a:t>
            </a:r>
            <a:r>
              <a:rPr/>
              <a:t>tries</a:t>
            </a:r>
            <a:r>
              <a:rPr/>
              <a:t> </a:t>
            </a:r>
            <a:r>
              <a:rPr/>
              <a:t>to</a:t>
            </a:r>
            <a:r>
              <a:rPr/>
              <a:t> </a:t>
            </a:r>
            <a:r>
              <a:rPr/>
              <a:t>take</a:t>
            </a:r>
            <a:r>
              <a:rPr/>
              <a:t> </a:t>
            </a:r>
            <a:r>
              <a:rPr/>
              <a:t>those</a:t>
            </a:r>
            <a:r>
              <a:rPr/>
              <a:t> </a:t>
            </a:r>
            <a:r>
              <a:rPr/>
              <a:t>technical</a:t>
            </a:r>
            <a:r>
              <a:rPr/>
              <a:t> </a:t>
            </a:r>
            <a:r>
              <a:rPr/>
              <a:t>terms</a:t>
            </a:r>
            <a:r>
              <a:rPr/>
              <a:t> </a:t>
            </a:r>
            <a:r>
              <a:rPr/>
              <a:t>and</a:t>
            </a:r>
            <a:r>
              <a:rPr/>
              <a:t> </a:t>
            </a:r>
            <a:r>
              <a:rPr/>
              <a:t>express</a:t>
            </a:r>
            <a:r>
              <a:rPr/>
              <a:t> </a:t>
            </a:r>
            <a:r>
              <a:rPr/>
              <a:t>them</a:t>
            </a:r>
          </a:p>
          <a:p>
            <a:pPr lvl="0" marL="0" indent="0">
              <a:buNone/>
            </a:pPr>
          </a:p>
          <a:p>
            <a:pPr lvl="0" marL="0" indent="0">
              <a:buNone/>
            </a:pPr>
            <a:r>
              <a:rPr/>
              <a:t>Extreme</a:t>
            </a:r>
            <a:r>
              <a:rPr/>
              <a:t> </a:t>
            </a:r>
            <a:r>
              <a:rPr/>
              <a:t>groups</a:t>
            </a:r>
            <a:r>
              <a:rPr/>
              <a:t> </a:t>
            </a:r>
            <a:r>
              <a:rPr/>
              <a:t>have</a:t>
            </a:r>
            <a:r>
              <a:rPr/>
              <a:t> </a:t>
            </a:r>
            <a:r>
              <a:rPr/>
              <a:t>issues</a:t>
            </a:r>
            <a:r>
              <a:rPr/>
              <a:t> </a:t>
            </a:r>
            <a:r>
              <a:rPr/>
              <a:t>with</a:t>
            </a:r>
            <a:r>
              <a:rPr/>
              <a:t> </a:t>
            </a:r>
            <a:r>
              <a:rPr/>
              <a:t>regression</a:t>
            </a:r>
            <a:r>
              <a:rPr/>
              <a:t> </a:t>
            </a:r>
            <a:r>
              <a:rPr/>
              <a:t>to</a:t>
            </a:r>
            <a:r>
              <a:rPr/>
              <a:t> </a:t>
            </a:r>
            <a:r>
              <a:rPr/>
              <a:t>the</a:t>
            </a:r>
            <a:r>
              <a:rPr/>
              <a:t> </a:t>
            </a:r>
            <a:r>
              <a:rPr/>
              <a:t>mean.</a:t>
            </a:r>
            <a:r>
              <a:rPr/>
              <a:t> </a:t>
            </a:r>
            <a:r>
              <a:rPr/>
              <a:t>Even</a:t>
            </a:r>
            <a:r>
              <a:rPr/>
              <a:t> </a:t>
            </a:r>
            <a:r>
              <a:rPr/>
              <a:t>without</a:t>
            </a:r>
            <a:r>
              <a:rPr/>
              <a:t> </a:t>
            </a:r>
            <a:r>
              <a:rPr/>
              <a:t>any</a:t>
            </a:r>
            <a:r>
              <a:rPr/>
              <a:t> </a:t>
            </a:r>
            <a:r>
              <a:rPr/>
              <a:t>intervention,</a:t>
            </a:r>
            <a:r>
              <a:rPr/>
              <a:t> </a:t>
            </a:r>
            <a:r>
              <a:rPr/>
              <a:t>the</a:t>
            </a:r>
            <a:r>
              <a:rPr/>
              <a:t> </a:t>
            </a:r>
            <a:r>
              <a:rPr/>
              <a:t>extremities</a:t>
            </a:r>
            <a:r>
              <a:rPr/>
              <a:t> </a:t>
            </a:r>
            <a:r>
              <a:rPr/>
              <a:t>will</a:t>
            </a:r>
            <a:r>
              <a:rPr/>
              <a:t> </a:t>
            </a:r>
            <a:r>
              <a:rPr/>
              <a:t>tend</a:t>
            </a:r>
            <a:r>
              <a:rPr/>
              <a:t> </a:t>
            </a:r>
            <a:r>
              <a:rPr/>
              <a:t>to</a:t>
            </a:r>
            <a:r>
              <a:rPr/>
              <a:t> </a:t>
            </a:r>
            <a:r>
              <a:rPr/>
              <a:t>lessen.</a:t>
            </a:r>
          </a:p>
          <a:p>
            <a:pPr lvl="0" marL="0" indent="0">
              <a:buNone/>
            </a:pPr>
          </a:p>
          <a:p>
            <a:pPr lvl="0" marL="0" indent="0">
              <a:buNone/>
            </a:pPr>
            <a:r>
              <a:rPr/>
              <a:t>Dropouts</a:t>
            </a:r>
            <a:r>
              <a:rPr/>
              <a:t> </a:t>
            </a:r>
            <a:r>
              <a:rPr/>
              <a:t>or</a:t>
            </a:r>
            <a:r>
              <a:rPr/>
              <a:t> </a:t>
            </a:r>
            <a:r>
              <a:rPr/>
              <a:t>attrition</a:t>
            </a:r>
            <a:r>
              <a:rPr/>
              <a:t> </a:t>
            </a:r>
            <a:r>
              <a:rPr/>
              <a:t>means</a:t>
            </a:r>
            <a:r>
              <a:rPr/>
              <a:t> </a:t>
            </a:r>
            <a:r>
              <a:rPr/>
              <a:t>that</a:t>
            </a:r>
            <a:r>
              <a:rPr/>
              <a:t> </a:t>
            </a:r>
            <a:r>
              <a:rPr/>
              <a:t>you’ve</a:t>
            </a:r>
            <a:r>
              <a:rPr/>
              <a:t> </a:t>
            </a:r>
            <a:r>
              <a:rPr/>
              <a:t>designed</a:t>
            </a:r>
            <a:r>
              <a:rPr/>
              <a:t> </a:t>
            </a:r>
            <a:r>
              <a:rPr/>
              <a:t>a</a:t>
            </a:r>
            <a:r>
              <a:rPr/>
              <a:t> </a:t>
            </a:r>
            <a:r>
              <a:rPr/>
              <a:t>setting</a:t>
            </a:r>
            <a:r>
              <a:rPr/>
              <a:t> </a:t>
            </a:r>
            <a:r>
              <a:rPr/>
              <a:t>that</a:t>
            </a:r>
            <a:r>
              <a:rPr/>
              <a:t> </a:t>
            </a:r>
            <a:r>
              <a:rPr/>
              <a:t>is</a:t>
            </a:r>
            <a:r>
              <a:rPr/>
              <a:t> </a:t>
            </a:r>
            <a:r>
              <a:rPr/>
              <a:t>so</a:t>
            </a:r>
            <a:r>
              <a:rPr/>
              <a:t> </a:t>
            </a:r>
            <a:r>
              <a:rPr/>
              <a:t>difficult</a:t>
            </a:r>
            <a:r>
              <a:rPr/>
              <a:t> </a:t>
            </a:r>
            <a:r>
              <a:rPr/>
              <a:t>that</a:t>
            </a:r>
            <a:r>
              <a:rPr/>
              <a:t> </a:t>
            </a:r>
            <a:r>
              <a:rPr/>
              <a:t>no</a:t>
            </a:r>
            <a:r>
              <a:rPr/>
              <a:t> </a:t>
            </a:r>
            <a:r>
              <a:rPr/>
              <a:t>one</a:t>
            </a:r>
            <a:r>
              <a:rPr/>
              <a:t> </a:t>
            </a:r>
            <a:r>
              <a:rPr/>
              <a:t>can</a:t>
            </a:r>
            <a:r>
              <a:rPr/>
              <a:t> </a:t>
            </a:r>
            <a:r>
              <a:rPr/>
              <a:t>stay</a:t>
            </a:r>
            <a:r>
              <a:rPr/>
              <a:t> </a:t>
            </a:r>
            <a:r>
              <a:rPr/>
              <a:t>in.</a:t>
            </a:r>
            <a:r>
              <a:rPr/>
              <a:t> </a:t>
            </a:r>
            <a:r>
              <a:rPr/>
              <a:t>Differential</a:t>
            </a:r>
            <a:r>
              <a:rPr/>
              <a:t> </a:t>
            </a:r>
            <a:r>
              <a:rPr/>
              <a:t>attrition</a:t>
            </a:r>
            <a:r>
              <a:rPr/>
              <a:t> </a:t>
            </a:r>
            <a:r>
              <a:rPr/>
              <a:t>is</a:t>
            </a:r>
            <a:r>
              <a:rPr/>
              <a:t> </a:t>
            </a:r>
            <a:r>
              <a:rPr/>
              <a:t>especially</a:t>
            </a:r>
            <a:r>
              <a:rPr/>
              <a:t> </a:t>
            </a:r>
            <a:r>
              <a:rPr/>
              <a:t>troublesome.</a:t>
            </a:r>
          </a:p>
          <a:p>
            <a:pPr lvl="0" marL="0" indent="0">
              <a:buNone/>
            </a:pPr>
          </a:p>
          <a:p>
            <a:pPr lvl="0" marL="0" indent="0">
              <a:buNone/>
            </a:pPr>
            <a:r>
              <a:rPr/>
              <a:t>Bias</a:t>
            </a:r>
            <a:r>
              <a:rPr/>
              <a:t> </a:t>
            </a:r>
            <a:r>
              <a:rPr/>
              <a:t>in</a:t>
            </a:r>
            <a:r>
              <a:rPr/>
              <a:t> </a:t>
            </a:r>
            <a:r>
              <a:rPr/>
              <a:t>assignment</a:t>
            </a:r>
            <a:r>
              <a:rPr/>
              <a:t> </a:t>
            </a:r>
            <a:r>
              <a:rPr/>
              <a:t>occurs</a:t>
            </a:r>
            <a:r>
              <a:rPr/>
              <a:t> </a:t>
            </a:r>
            <a:r>
              <a:rPr/>
              <a:t>when</a:t>
            </a:r>
            <a:r>
              <a:rPr/>
              <a:t> </a:t>
            </a:r>
            <a:r>
              <a:rPr/>
              <a:t>patients</a:t>
            </a:r>
            <a:r>
              <a:rPr/>
              <a:t> </a:t>
            </a:r>
            <a:r>
              <a:rPr/>
              <a:t>or</a:t>
            </a:r>
            <a:r>
              <a:rPr/>
              <a:t> </a:t>
            </a:r>
            <a:r>
              <a:rPr/>
              <a:t>their</a:t>
            </a:r>
            <a:r>
              <a:rPr/>
              <a:t> </a:t>
            </a:r>
            <a:r>
              <a:rPr/>
              <a:t>physicians</a:t>
            </a:r>
            <a:r>
              <a:rPr/>
              <a:t> </a:t>
            </a:r>
            <a:r>
              <a:rPr/>
              <a:t>directly</a:t>
            </a:r>
            <a:r>
              <a:rPr/>
              <a:t> </a:t>
            </a:r>
            <a:r>
              <a:rPr/>
              <a:t>or</a:t>
            </a:r>
            <a:r>
              <a:rPr/>
              <a:t> </a:t>
            </a:r>
            <a:r>
              <a:rPr/>
              <a:t>indirectly</a:t>
            </a:r>
            <a:r>
              <a:rPr/>
              <a:t> </a:t>
            </a:r>
            <a:r>
              <a:rPr/>
              <a:t>influence</a:t>
            </a:r>
            <a:r>
              <a:rPr/>
              <a:t> </a:t>
            </a:r>
            <a:r>
              <a:rPr/>
              <a:t>the</a:t>
            </a:r>
            <a:r>
              <a:rPr/>
              <a:t> </a:t>
            </a:r>
            <a:r>
              <a:rPr/>
              <a:t>assignment.</a:t>
            </a:r>
            <a:r>
              <a:rPr/>
              <a:t> </a:t>
            </a:r>
            <a:r>
              <a:rPr/>
              <a:t>Random</a:t>
            </a:r>
            <a:r>
              <a:rPr/>
              <a:t> </a:t>
            </a:r>
            <a:r>
              <a:rPr/>
              <a:t>assignment</a:t>
            </a:r>
            <a:r>
              <a:rPr/>
              <a:t> </a:t>
            </a:r>
            <a:r>
              <a:rPr/>
              <a:t>eliminates</a:t>
            </a:r>
            <a:r>
              <a:rPr/>
              <a:t> </a:t>
            </a:r>
            <a:r>
              <a:rPr/>
              <a:t>this</a:t>
            </a:r>
            <a:r>
              <a:rPr/>
              <a:t> </a:t>
            </a:r>
            <a:r>
              <a:rPr/>
              <a:t>bias.</a:t>
            </a:r>
          </a:p>
          <a:p>
            <a:pPr lvl="0" marL="0" indent="0">
              <a:buNone/>
            </a:pPr>
          </a:p>
          <a:p>
            <a:pPr lvl="0" marL="0" indent="0">
              <a:buNone/>
            </a:pPr>
            <a:r>
              <a:rPr/>
              <a:t>Cook</a:t>
            </a:r>
            <a:r>
              <a:rPr/>
              <a:t> </a:t>
            </a:r>
            <a:r>
              <a:rPr/>
              <a:t>and</a:t>
            </a:r>
            <a:r>
              <a:rPr/>
              <a:t> </a:t>
            </a:r>
            <a:r>
              <a:rPr/>
              <a:t>Campbell.</a:t>
            </a:r>
          </a:p>
        </p:txBody>
      </p:sp>
      <p:sp>
        <p:nvSpPr>
          <p:cNvPr id="4" name="Slide Number Placeholder 3"/>
          <p:cNvSpPr>
            <a:spLocks noGrp="1"/>
          </p:cNvSpPr>
          <p:nvPr>
            <p:ph type="sldNum" sz="quarter" idx="10"/>
          </p:nvPr>
        </p:nvSpPr>
        <p:spPr/>
        <p:txBody>
          <a:bodyPr/>
          <a:lstStyle/>
          <a:p>
            <a:fld id="{18BDFEC3-8487-43E8-A154-7C12CBC1FFF2}" type="slidenum">
              <a:rPr lang="en-US"/>
              <a:t>166</a:t>
            </a:fld>
            <a:endParaRPr lang="en-US"/>
          </a:p>
        </p:txBody>
      </p:sp>
    </p:spTree>
  </p:cSld>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Here</a:t>
            </a:r>
            <a:r>
              <a:rPr/>
              <a:t> </a:t>
            </a:r>
            <a:r>
              <a:rPr/>
              <a:t>are</a:t>
            </a:r>
            <a:r>
              <a:rPr/>
              <a:t> </a:t>
            </a:r>
            <a:r>
              <a:rPr/>
              <a:t>some</a:t>
            </a:r>
            <a:r>
              <a:rPr/>
              <a:t> </a:t>
            </a:r>
            <a:r>
              <a:rPr/>
              <a:t>of</a:t>
            </a:r>
            <a:r>
              <a:rPr/>
              <a:t> </a:t>
            </a:r>
            <a:r>
              <a:rPr/>
              <a:t>the</a:t>
            </a:r>
            <a:r>
              <a:rPr/>
              <a:t> </a:t>
            </a:r>
            <a:r>
              <a:rPr/>
              <a:t>sources</a:t>
            </a:r>
            <a:r>
              <a:rPr/>
              <a:t> </a:t>
            </a:r>
            <a:r>
              <a:rPr/>
              <a:t>of</a:t>
            </a:r>
            <a:r>
              <a:rPr/>
              <a:t> </a:t>
            </a:r>
            <a:r>
              <a:rPr/>
              <a:t>extraneous</a:t>
            </a:r>
            <a:r>
              <a:rPr/>
              <a:t> </a:t>
            </a:r>
            <a:r>
              <a:rPr/>
              <a:t>variables.</a:t>
            </a:r>
          </a:p>
          <a:p>
            <a:pPr lvl="0" marL="0" indent="0">
              <a:buNone/>
            </a:pPr>
          </a:p>
          <a:p>
            <a:pPr lvl="0" marL="0" indent="0">
              <a:buNone/>
            </a:pPr>
            <a:r>
              <a:rPr/>
              <a:t>Maturation.</a:t>
            </a:r>
          </a:p>
          <a:p>
            <a:pPr lvl="0" marL="0" indent="0">
              <a:buNone/>
            </a:pPr>
          </a:p>
          <a:p>
            <a:pPr lvl="0" marL="0" indent="0">
              <a:buNone/>
            </a:pPr>
            <a:r>
              <a:rPr/>
              <a:t>History.</a:t>
            </a:r>
            <a:r>
              <a:rPr/>
              <a:t> </a:t>
            </a:r>
            <a:r>
              <a:rPr/>
              <a:t>Something</a:t>
            </a:r>
            <a:r>
              <a:rPr/>
              <a:t> </a:t>
            </a:r>
            <a:r>
              <a:rPr/>
              <a:t>that</a:t>
            </a:r>
            <a:r>
              <a:rPr/>
              <a:t> </a:t>
            </a:r>
            <a:r>
              <a:rPr/>
              <a:t>occurs</a:t>
            </a:r>
            <a:r>
              <a:rPr/>
              <a:t> </a:t>
            </a:r>
            <a:r>
              <a:rPr/>
              <a:t>between</a:t>
            </a:r>
            <a:r>
              <a:rPr/>
              <a:t> </a:t>
            </a:r>
            <a:r>
              <a:rPr/>
              <a:t>the</a:t>
            </a:r>
            <a:r>
              <a:rPr/>
              <a:t> </a:t>
            </a:r>
            <a:r>
              <a:rPr/>
              <a:t>pre</a:t>
            </a:r>
            <a:r>
              <a:rPr/>
              <a:t> </a:t>
            </a:r>
            <a:r>
              <a:rPr/>
              <a:t>and</a:t>
            </a:r>
            <a:r>
              <a:rPr/>
              <a:t> </a:t>
            </a:r>
            <a:r>
              <a:rPr/>
              <a:t>post</a:t>
            </a:r>
            <a:r>
              <a:rPr/>
              <a:t> </a:t>
            </a:r>
            <a:r>
              <a:rPr/>
              <a:t>measurements</a:t>
            </a:r>
            <a:r>
              <a:rPr/>
              <a:t> </a:t>
            </a:r>
            <a:r>
              <a:rPr/>
              <a:t>that</a:t>
            </a:r>
            <a:r>
              <a:rPr/>
              <a:t> </a:t>
            </a:r>
            <a:r>
              <a:rPr/>
              <a:t>is</a:t>
            </a:r>
            <a:r>
              <a:rPr/>
              <a:t> </a:t>
            </a:r>
            <a:r>
              <a:rPr/>
              <a:t>independent</a:t>
            </a:r>
            <a:r>
              <a:rPr/>
              <a:t> </a:t>
            </a:r>
            <a:r>
              <a:rPr/>
              <a:t>of</a:t>
            </a:r>
            <a:r>
              <a:rPr/>
              <a:t> </a:t>
            </a:r>
            <a:r>
              <a:rPr/>
              <a:t>the</a:t>
            </a:r>
            <a:r>
              <a:rPr/>
              <a:t> </a:t>
            </a:r>
            <a:r>
              <a:rPr/>
              <a:t>intervention</a:t>
            </a:r>
            <a:r>
              <a:rPr/>
              <a:t> </a:t>
            </a:r>
            <a:r>
              <a:rPr/>
              <a:t>but</a:t>
            </a:r>
            <a:r>
              <a:rPr/>
              <a:t> </a:t>
            </a:r>
            <a:r>
              <a:rPr/>
              <a:t>which</a:t>
            </a:r>
            <a:r>
              <a:rPr/>
              <a:t> </a:t>
            </a:r>
            <a:r>
              <a:rPr/>
              <a:t>can</a:t>
            </a:r>
            <a:r>
              <a:rPr/>
              <a:t> </a:t>
            </a:r>
            <a:r>
              <a:rPr/>
              <a:t>influence</a:t>
            </a:r>
            <a:r>
              <a:rPr/>
              <a:t> </a:t>
            </a:r>
            <a:r>
              <a:rPr/>
              <a:t>the</a:t>
            </a:r>
            <a:r>
              <a:rPr/>
              <a:t> </a:t>
            </a:r>
            <a:r>
              <a:rPr/>
              <a:t>outcome.</a:t>
            </a:r>
          </a:p>
          <a:p>
            <a:pPr lvl="0" marL="0" indent="0">
              <a:buNone/>
            </a:pPr>
          </a:p>
          <a:p>
            <a:pPr lvl="0" marL="0" indent="0">
              <a:buNone/>
            </a:pPr>
            <a:r>
              <a:rPr/>
              <a:t>Worry</a:t>
            </a:r>
            <a:r>
              <a:rPr/>
              <a:t> </a:t>
            </a:r>
            <a:r>
              <a:rPr/>
              <a:t>about</a:t>
            </a:r>
            <a:r>
              <a:rPr/>
              <a:t> </a:t>
            </a:r>
            <a:r>
              <a:rPr/>
              <a:t>sensitization</a:t>
            </a:r>
            <a:r>
              <a:rPr/>
              <a:t> </a:t>
            </a:r>
            <a:r>
              <a:rPr/>
              <a:t>to</a:t>
            </a:r>
            <a:r>
              <a:rPr/>
              <a:t> </a:t>
            </a:r>
            <a:r>
              <a:rPr/>
              <a:t>the</a:t>
            </a:r>
            <a:r>
              <a:rPr/>
              <a:t> </a:t>
            </a:r>
            <a:r>
              <a:rPr/>
              <a:t>issue</a:t>
            </a:r>
            <a:r>
              <a:rPr/>
              <a:t> </a:t>
            </a:r>
            <a:r>
              <a:rPr/>
              <a:t>in</a:t>
            </a:r>
            <a:r>
              <a:rPr/>
              <a:t> </a:t>
            </a:r>
            <a:r>
              <a:rPr/>
              <a:t>the</a:t>
            </a:r>
            <a:r>
              <a:rPr/>
              <a:t> </a:t>
            </a:r>
            <a:r>
              <a:rPr/>
              <a:t>baseline</a:t>
            </a:r>
            <a:r>
              <a:rPr/>
              <a:t> </a:t>
            </a:r>
            <a:r>
              <a:rPr/>
              <a:t>measurement</a:t>
            </a:r>
            <a:r>
              <a:rPr/>
              <a:t> </a:t>
            </a:r>
            <a:r>
              <a:rPr/>
              <a:t>that</a:t>
            </a:r>
            <a:r>
              <a:rPr/>
              <a:t> </a:t>
            </a:r>
            <a:r>
              <a:rPr/>
              <a:t>causes</a:t>
            </a:r>
            <a:r>
              <a:rPr/>
              <a:t> </a:t>
            </a:r>
            <a:r>
              <a:rPr/>
              <a:t>people</a:t>
            </a:r>
            <a:r>
              <a:rPr/>
              <a:t> </a:t>
            </a:r>
            <a:r>
              <a:rPr/>
              <a:t>to</a:t>
            </a:r>
            <a:r>
              <a:rPr/>
              <a:t> </a:t>
            </a:r>
            <a:r>
              <a:rPr/>
              <a:t>go</a:t>
            </a:r>
            <a:r>
              <a:rPr/>
              <a:t> </a:t>
            </a:r>
            <a:r>
              <a:rPr/>
              <a:t>out</a:t>
            </a:r>
            <a:r>
              <a:rPr/>
              <a:t> </a:t>
            </a:r>
            <a:r>
              <a:rPr/>
              <a:t>and</a:t>
            </a:r>
            <a:r>
              <a:rPr/>
              <a:t> </a:t>
            </a:r>
            <a:r>
              <a:rPr/>
              <a:t>find</a:t>
            </a:r>
            <a:r>
              <a:rPr/>
              <a:t> </a:t>
            </a:r>
            <a:r>
              <a:rPr/>
              <a:t>more.</a:t>
            </a:r>
          </a:p>
          <a:p>
            <a:pPr lvl="0" marL="0" indent="0">
              <a:buNone/>
            </a:pPr>
          </a:p>
          <a:p>
            <a:pPr lvl="0" marL="0" indent="0">
              <a:buNone/>
            </a:pPr>
            <a:r>
              <a:rPr/>
              <a:t>Long</a:t>
            </a:r>
            <a:r>
              <a:rPr/>
              <a:t> </a:t>
            </a:r>
            <a:r>
              <a:rPr/>
              <a:t>studies</a:t>
            </a:r>
            <a:r>
              <a:rPr/>
              <a:t> </a:t>
            </a:r>
            <a:r>
              <a:rPr/>
              <a:t>have</a:t>
            </a:r>
            <a:r>
              <a:rPr/>
              <a:t> </a:t>
            </a:r>
            <a:r>
              <a:rPr/>
              <a:t>problems</a:t>
            </a:r>
            <a:r>
              <a:rPr/>
              <a:t> </a:t>
            </a:r>
            <a:r>
              <a:rPr/>
              <a:t>with</a:t>
            </a:r>
            <a:r>
              <a:rPr/>
              <a:t> </a:t>
            </a:r>
            <a:r>
              <a:rPr/>
              <a:t>instrumentation</a:t>
            </a:r>
            <a:r>
              <a:rPr/>
              <a:t> </a:t>
            </a:r>
            <a:r>
              <a:rPr/>
              <a:t>or</a:t>
            </a:r>
            <a:r>
              <a:rPr/>
              <a:t> </a:t>
            </a:r>
            <a:r>
              <a:rPr/>
              <a:t>observers</a:t>
            </a:r>
            <a:r>
              <a:rPr/>
              <a:t> </a:t>
            </a:r>
            <a:r>
              <a:rPr/>
              <a:t>(e.g.,</a:t>
            </a:r>
            <a:r>
              <a:rPr/>
              <a:t> </a:t>
            </a:r>
            <a:r>
              <a:rPr/>
              <a:t>because</a:t>
            </a:r>
            <a:r>
              <a:rPr/>
              <a:t> </a:t>
            </a:r>
            <a:r>
              <a:rPr/>
              <a:t>of</a:t>
            </a:r>
            <a:r>
              <a:rPr/>
              <a:t> </a:t>
            </a:r>
            <a:r>
              <a:rPr/>
              <a:t>turnover).</a:t>
            </a:r>
          </a:p>
          <a:p>
            <a:pPr lvl="0" marL="0" indent="0">
              <a:buNone/>
            </a:pPr>
          </a:p>
          <a:p>
            <a:pPr lvl="0" marL="0" indent="0">
              <a:buNone/>
            </a:pPr>
            <a:r>
              <a:rPr/>
              <a:t>There</a:t>
            </a:r>
            <a:r>
              <a:rPr/>
              <a:t> </a:t>
            </a:r>
            <a:r>
              <a:rPr/>
              <a:t>are</a:t>
            </a:r>
            <a:r>
              <a:rPr/>
              <a:t> </a:t>
            </a:r>
            <a:r>
              <a:rPr/>
              <a:t>also</a:t>
            </a:r>
            <a:r>
              <a:rPr/>
              <a:t> </a:t>
            </a:r>
            <a:r>
              <a:rPr/>
              <a:t>combinations</a:t>
            </a:r>
            <a:r>
              <a:rPr/>
              <a:t> </a:t>
            </a:r>
            <a:r>
              <a:rPr/>
              <a:t>of</a:t>
            </a:r>
            <a:r>
              <a:rPr/>
              <a:t> </a:t>
            </a:r>
            <a:r>
              <a:rPr/>
              <a:t>these</a:t>
            </a:r>
            <a:r>
              <a:rPr/>
              <a:t> </a:t>
            </a:r>
            <a:r>
              <a:rPr/>
              <a:t>events</a:t>
            </a:r>
            <a:r>
              <a:rPr/>
              <a:t> </a:t>
            </a:r>
            <a:r>
              <a:rPr/>
              <a:t>where</a:t>
            </a:r>
            <a:r>
              <a:rPr/>
              <a:t> </a:t>
            </a:r>
            <a:r>
              <a:rPr/>
              <a:t>one</a:t>
            </a:r>
            <a:r>
              <a:rPr/>
              <a:t> </a:t>
            </a:r>
            <a:r>
              <a:rPr/>
              <a:t>magnifies</a:t>
            </a:r>
            <a:r>
              <a:rPr/>
              <a:t> </a:t>
            </a:r>
            <a:r>
              <a:rPr/>
              <a:t>the</a:t>
            </a:r>
            <a:r>
              <a:rPr/>
              <a:t> </a:t>
            </a:r>
            <a:r>
              <a:rPr/>
              <a:t>other.</a:t>
            </a:r>
          </a:p>
          <a:p>
            <a:pPr lvl="0" marL="0" indent="0">
              <a:buNone/>
            </a:pPr>
          </a:p>
          <a:p>
            <a:pPr lvl="0" marL="0" indent="0">
              <a:buNone/>
            </a:pPr>
            <a:r>
              <a:rPr/>
              <a:t>Temporal</a:t>
            </a:r>
            <a:r>
              <a:rPr/>
              <a:t> </a:t>
            </a:r>
            <a:r>
              <a:rPr/>
              <a:t>order</a:t>
            </a:r>
            <a:r>
              <a:rPr/>
              <a:t> </a:t>
            </a:r>
            <a:r>
              <a:rPr/>
              <a:t>of</a:t>
            </a:r>
            <a:r>
              <a:rPr/>
              <a:t> </a:t>
            </a:r>
            <a:r>
              <a:rPr/>
              <a:t>the</a:t>
            </a:r>
            <a:r>
              <a:rPr/>
              <a:t> </a:t>
            </a:r>
            <a:r>
              <a:rPr/>
              <a:t>variables.</a:t>
            </a:r>
            <a:r>
              <a:rPr/>
              <a:t> </a:t>
            </a:r>
            <a:r>
              <a:rPr/>
              <a:t>If</a:t>
            </a:r>
            <a:r>
              <a:rPr/>
              <a:t> </a:t>
            </a:r>
            <a:r>
              <a:rPr/>
              <a:t>you</a:t>
            </a:r>
            <a:r>
              <a:rPr/>
              <a:t> </a:t>
            </a:r>
            <a:r>
              <a:rPr/>
              <a:t>can’t</a:t>
            </a:r>
            <a:r>
              <a:rPr/>
              <a:t> </a:t>
            </a:r>
            <a:r>
              <a:rPr/>
              <a:t>assure</a:t>
            </a:r>
            <a:r>
              <a:rPr/>
              <a:t> </a:t>
            </a:r>
            <a:r>
              <a:rPr/>
              <a:t>that</a:t>
            </a:r>
            <a:r>
              <a:rPr/>
              <a:t> </a:t>
            </a:r>
            <a:r>
              <a:rPr/>
              <a:t>the</a:t>
            </a:r>
            <a:r>
              <a:rPr/>
              <a:t> </a:t>
            </a:r>
            <a:r>
              <a:rPr/>
              <a:t>independent</a:t>
            </a:r>
            <a:r>
              <a:rPr/>
              <a:t> </a:t>
            </a:r>
            <a:r>
              <a:rPr/>
              <a:t>variable</a:t>
            </a:r>
            <a:r>
              <a:rPr/>
              <a:t> </a:t>
            </a:r>
            <a:r>
              <a:rPr/>
              <a:t>occurs</a:t>
            </a:r>
            <a:r>
              <a:rPr/>
              <a:t> </a:t>
            </a:r>
            <a:r>
              <a:rPr/>
              <a:t>before</a:t>
            </a:r>
            <a:r>
              <a:rPr/>
              <a:t> </a:t>
            </a:r>
            <a:r>
              <a:rPr/>
              <a:t>the</a:t>
            </a:r>
            <a:r>
              <a:rPr/>
              <a:t> </a:t>
            </a:r>
            <a:r>
              <a:rPr/>
              <a:t>dependent</a:t>
            </a:r>
            <a:r>
              <a:rPr/>
              <a:t> </a:t>
            </a:r>
            <a:r>
              <a:rPr/>
              <a:t>variable,</a:t>
            </a:r>
            <a:r>
              <a:rPr/>
              <a:t> </a:t>
            </a:r>
            <a:r>
              <a:rPr/>
              <a:t>you</a:t>
            </a:r>
            <a:r>
              <a:rPr/>
              <a:t> </a:t>
            </a:r>
            <a:r>
              <a:rPr/>
              <a:t>can’t</a:t>
            </a:r>
            <a:r>
              <a:rPr/>
              <a:t> </a:t>
            </a:r>
            <a:r>
              <a:rPr/>
              <a:t>establish</a:t>
            </a:r>
            <a:r>
              <a:rPr/>
              <a:t> </a:t>
            </a:r>
            <a:r>
              <a:rPr/>
              <a:t>causation.</a:t>
            </a:r>
          </a:p>
        </p:txBody>
      </p:sp>
      <p:sp>
        <p:nvSpPr>
          <p:cNvPr id="4" name="Slide Number Placeholder 3"/>
          <p:cNvSpPr>
            <a:spLocks noGrp="1"/>
          </p:cNvSpPr>
          <p:nvPr>
            <p:ph type="sldNum" sz="quarter" idx="10"/>
          </p:nvPr>
        </p:nvSpPr>
        <p:spPr/>
        <p:txBody>
          <a:bodyPr/>
          <a:lstStyle/>
          <a:p>
            <a:fld id="{18BDFEC3-8487-43E8-A154-7C12CBC1FFF2}" type="slidenum">
              <a:rPr lang="en-US"/>
              <a:t>168</a:t>
            </a:fld>
            <a:endParaRPr lang="en-US"/>
          </a:p>
        </p:txBody>
      </p:sp>
    </p:spTree>
  </p:cSld>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Control</a:t>
            </a:r>
            <a:r>
              <a:rPr/>
              <a:t> </a:t>
            </a:r>
            <a:r>
              <a:rPr/>
              <a:t>group</a:t>
            </a:r>
            <a:r>
              <a:rPr/>
              <a:t> </a:t>
            </a:r>
            <a:r>
              <a:rPr/>
              <a:t>contamination.</a:t>
            </a:r>
            <a:r>
              <a:rPr/>
              <a:t> </a:t>
            </a:r>
            <a:r>
              <a:rPr/>
              <a:t>Demoralization.</a:t>
            </a:r>
          </a:p>
          <a:p>
            <a:pPr lvl="0" marL="0" indent="0">
              <a:buNone/>
            </a:pPr>
          </a:p>
          <a:p>
            <a:pPr lvl="0" marL="0" indent="0">
              <a:buNone/>
            </a:pPr>
            <a:r>
              <a:rPr/>
              <a:t>Hawthorne</a:t>
            </a:r>
            <a:r>
              <a:rPr/>
              <a:t> </a:t>
            </a:r>
            <a:r>
              <a:rPr/>
              <a:t>effect.</a:t>
            </a:r>
          </a:p>
          <a:p>
            <a:pPr lvl="0" marL="0" indent="0">
              <a:buNone/>
            </a:pPr>
          </a:p>
          <a:p>
            <a:pPr lvl="0" marL="0" indent="0">
              <a:buNone/>
            </a:pPr>
            <a:r>
              <a:rPr/>
              <a:t>Blinding</a:t>
            </a:r>
            <a:r>
              <a:rPr/>
              <a:t> </a:t>
            </a:r>
            <a:r>
              <a:rPr/>
              <a:t>helps</a:t>
            </a:r>
            <a:r>
              <a:rPr/>
              <a:t> </a:t>
            </a:r>
            <a:r>
              <a:rPr/>
              <a:t>control</a:t>
            </a:r>
            <a:r>
              <a:rPr/>
              <a:t> </a:t>
            </a:r>
            <a:r>
              <a:rPr/>
              <a:t>for</a:t>
            </a:r>
            <a:r>
              <a:rPr/>
              <a:t> </a:t>
            </a:r>
            <a:r>
              <a:rPr/>
              <a:t>expectation</a:t>
            </a:r>
            <a:r>
              <a:rPr/>
              <a:t> </a:t>
            </a:r>
            <a:r>
              <a:rPr/>
              <a:t>effects</a:t>
            </a:r>
            <a:r>
              <a:rPr/>
              <a:t> </a:t>
            </a:r>
            <a:r>
              <a:rPr/>
              <a:t>and</a:t>
            </a:r>
            <a:r>
              <a:rPr/>
              <a:t> </a:t>
            </a:r>
            <a:r>
              <a:rPr/>
              <a:t>observer</a:t>
            </a:r>
            <a:r>
              <a:rPr/>
              <a:t> </a:t>
            </a:r>
            <a:r>
              <a:rPr/>
              <a:t>bias.</a:t>
            </a:r>
          </a:p>
        </p:txBody>
      </p:sp>
      <p:sp>
        <p:nvSpPr>
          <p:cNvPr id="4" name="Slide Number Placeholder 3"/>
          <p:cNvSpPr>
            <a:spLocks noGrp="1"/>
          </p:cNvSpPr>
          <p:nvPr>
            <p:ph type="sldNum" sz="quarter" idx="10"/>
          </p:nvPr>
        </p:nvSpPr>
        <p:spPr/>
        <p:txBody>
          <a:bodyPr/>
          <a:lstStyle/>
          <a:p>
            <a:fld id="{18BDFEC3-8487-43E8-A154-7C12CBC1FFF2}" type="slidenum">
              <a:rPr lang="en-US"/>
              <a:t>169</a:t>
            </a:fld>
            <a:endParaRPr lang="en-US"/>
          </a:p>
        </p:txBody>
      </p:sp>
    </p:spTree>
  </p:cSld>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Here</a:t>
            </a:r>
            <a:r>
              <a:rPr/>
              <a:t> </a:t>
            </a:r>
            <a:r>
              <a:rPr/>
              <a:t>is</a:t>
            </a:r>
            <a:r>
              <a:rPr/>
              <a:t> </a:t>
            </a:r>
            <a:r>
              <a:rPr/>
              <a:t>figure</a:t>
            </a:r>
            <a:r>
              <a:rPr/>
              <a:t> </a:t>
            </a:r>
            <a:r>
              <a:rPr/>
              <a:t>8.1</a:t>
            </a:r>
            <a:r>
              <a:rPr/>
              <a:t> </a:t>
            </a:r>
            <a:r>
              <a:rPr/>
              <a:t>again.</a:t>
            </a:r>
            <a:r>
              <a:rPr/>
              <a:t> </a:t>
            </a:r>
            <a:r>
              <a:rPr/>
              <a:t>The</a:t>
            </a:r>
            <a:r>
              <a:rPr/>
              <a:t> </a:t>
            </a:r>
            <a:r>
              <a:rPr/>
              <a:t>next</a:t>
            </a:r>
            <a:r>
              <a:rPr/>
              <a:t> </a:t>
            </a:r>
            <a:r>
              <a:rPr/>
              <a:t>part</a:t>
            </a:r>
            <a:r>
              <a:rPr/>
              <a:t> </a:t>
            </a:r>
            <a:r>
              <a:rPr/>
              <a:t>of</a:t>
            </a:r>
            <a:r>
              <a:rPr/>
              <a:t> </a:t>
            </a:r>
            <a:r>
              <a:rPr/>
              <a:t>this</a:t>
            </a:r>
            <a:r>
              <a:rPr/>
              <a:t> </a:t>
            </a:r>
            <a:r>
              <a:rPr/>
              <a:t>lecture</a:t>
            </a:r>
            <a:r>
              <a:rPr/>
              <a:t> </a:t>
            </a:r>
            <a:r>
              <a:rPr/>
              <a:t>talks</a:t>
            </a:r>
            <a:r>
              <a:rPr/>
              <a:t> </a:t>
            </a:r>
            <a:r>
              <a:rPr/>
              <a:t>about</a:t>
            </a:r>
            <a:r>
              <a:rPr/>
              <a:t> </a:t>
            </a:r>
            <a:r>
              <a:rPr/>
              <a:t>sampling</a:t>
            </a:r>
            <a:r>
              <a:rPr/>
              <a:t> </a:t>
            </a:r>
            <a:r>
              <a:rPr/>
              <a:t>and</a:t>
            </a:r>
            <a:r>
              <a:rPr/>
              <a:t> </a:t>
            </a:r>
            <a:r>
              <a:rPr/>
              <a:t>external</a:t>
            </a:r>
            <a:r>
              <a:rPr/>
              <a:t> </a:t>
            </a:r>
            <a:r>
              <a:rPr/>
              <a:t>validity.</a:t>
            </a:r>
          </a:p>
        </p:txBody>
      </p:sp>
      <p:sp>
        <p:nvSpPr>
          <p:cNvPr id="4" name="Slide Number Placeholder 3"/>
          <p:cNvSpPr>
            <a:spLocks noGrp="1"/>
          </p:cNvSpPr>
          <p:nvPr>
            <p:ph type="sldNum" sz="quarter" idx="10"/>
          </p:nvPr>
        </p:nvSpPr>
        <p:spPr/>
        <p:txBody>
          <a:bodyPr/>
          <a:lstStyle/>
          <a:p>
            <a:fld id="{18BDFEC3-8487-43E8-A154-7C12CBC1FFF2}" type="slidenum">
              <a:rPr lang="en-US"/>
              <a:t>170</a:t>
            </a:fld>
            <a:endParaRPr lang="en-US"/>
          </a:p>
        </p:txBody>
      </p:sp>
    </p:spTree>
  </p:cSld>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Here</a:t>
            </a:r>
            <a:r>
              <a:rPr/>
              <a:t> </a:t>
            </a:r>
            <a:r>
              <a:rPr/>
              <a:t>is</a:t>
            </a:r>
            <a:r>
              <a:rPr/>
              <a:t> </a:t>
            </a:r>
            <a:r>
              <a:rPr/>
              <a:t>figure</a:t>
            </a:r>
            <a:r>
              <a:rPr/>
              <a:t> </a:t>
            </a:r>
            <a:r>
              <a:rPr/>
              <a:t>8.1</a:t>
            </a:r>
            <a:r>
              <a:rPr/>
              <a:t> </a:t>
            </a:r>
            <a:r>
              <a:rPr/>
              <a:t>again.</a:t>
            </a:r>
            <a:r>
              <a:rPr/>
              <a:t> </a:t>
            </a:r>
            <a:r>
              <a:rPr/>
              <a:t>The</a:t>
            </a:r>
            <a:r>
              <a:rPr/>
              <a:t> </a:t>
            </a:r>
            <a:r>
              <a:rPr/>
              <a:t>extent</a:t>
            </a:r>
            <a:r>
              <a:rPr/>
              <a:t> </a:t>
            </a:r>
            <a:r>
              <a:rPr/>
              <a:t>to</a:t>
            </a:r>
            <a:r>
              <a:rPr/>
              <a:t> </a:t>
            </a:r>
            <a:r>
              <a:rPr/>
              <a:t>which</a:t>
            </a:r>
            <a:r>
              <a:rPr/>
              <a:t> </a:t>
            </a:r>
            <a:r>
              <a:rPr/>
              <a:t>results</a:t>
            </a:r>
            <a:r>
              <a:rPr/>
              <a:t> </a:t>
            </a:r>
            <a:r>
              <a:rPr/>
              <a:t>will</a:t>
            </a:r>
            <a:r>
              <a:rPr/>
              <a:t> </a:t>
            </a:r>
            <a:r>
              <a:rPr/>
              <a:t>generalize.</a:t>
            </a:r>
          </a:p>
        </p:txBody>
      </p:sp>
      <p:sp>
        <p:nvSpPr>
          <p:cNvPr id="4" name="Slide Number Placeholder 3"/>
          <p:cNvSpPr>
            <a:spLocks noGrp="1"/>
          </p:cNvSpPr>
          <p:nvPr>
            <p:ph type="sldNum" sz="quarter" idx="10"/>
          </p:nvPr>
        </p:nvSpPr>
        <p:spPr/>
        <p:txBody>
          <a:bodyPr/>
          <a:lstStyle/>
          <a:p>
            <a:fld id="{18BDFEC3-8487-43E8-A154-7C12CBC1FFF2}" type="slidenum">
              <a:rPr lang="en-US"/>
              <a:t>171</a:t>
            </a:fld>
            <a:endParaRPr lang="en-US"/>
          </a:p>
        </p:txBody>
      </p:sp>
    </p:spTree>
  </p:cSld>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RQ=research</a:t>
            </a:r>
            <a:r>
              <a:rPr/>
              <a:t> </a:t>
            </a:r>
            <a:r>
              <a:rPr/>
              <a:t>question,</a:t>
            </a:r>
            <a:r>
              <a:rPr/>
              <a:t> </a:t>
            </a:r>
            <a:r>
              <a:rPr/>
              <a:t>RH=research</a:t>
            </a:r>
            <a:r>
              <a:rPr/>
              <a:t> </a:t>
            </a:r>
            <a:r>
              <a:rPr/>
              <a:t>hypothesis.</a:t>
            </a:r>
          </a:p>
        </p:txBody>
      </p:sp>
      <p:sp>
        <p:nvSpPr>
          <p:cNvPr id="4" name="Slide Number Placeholder 3"/>
          <p:cNvSpPr>
            <a:spLocks noGrp="1"/>
          </p:cNvSpPr>
          <p:nvPr>
            <p:ph type="sldNum" sz="quarter" idx="10"/>
          </p:nvPr>
        </p:nvSpPr>
        <p:spPr/>
        <p:txBody>
          <a:bodyPr/>
          <a:lstStyle/>
          <a:p>
            <a:fld id="{18BDFEC3-8487-43E8-A154-7C12CBC1FFF2}" type="slidenum">
              <a:rPr lang="en-US"/>
              <a:t>172</a:t>
            </a:fld>
            <a:endParaRPr lang="en-US"/>
          </a:p>
        </p:txBody>
      </p:sp>
    </p:spTree>
  </p:cSld>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We</a:t>
            </a:r>
            <a:r>
              <a:rPr/>
              <a:t> </a:t>
            </a:r>
            <a:r>
              <a:rPr/>
              <a:t>are</a:t>
            </a:r>
            <a:r>
              <a:rPr/>
              <a:t> </a:t>
            </a:r>
            <a:r>
              <a:rPr/>
              <a:t>talking</a:t>
            </a:r>
            <a:r>
              <a:rPr/>
              <a:t> </a:t>
            </a:r>
            <a:r>
              <a:rPr/>
              <a:t>about</a:t>
            </a:r>
            <a:r>
              <a:rPr/>
              <a:t> </a:t>
            </a:r>
            <a:r>
              <a:rPr/>
              <a:t>measurement</a:t>
            </a:r>
            <a:r>
              <a:rPr/>
              <a:t> </a:t>
            </a:r>
            <a:r>
              <a:rPr/>
              <a:t>this</a:t>
            </a:r>
            <a:r>
              <a:rPr/>
              <a:t> </a:t>
            </a:r>
            <a:r>
              <a:rPr/>
              <a:t>week.</a:t>
            </a:r>
            <a:r>
              <a:rPr/>
              <a:t> </a:t>
            </a:r>
            <a:r>
              <a:rPr/>
              <a:t>You</a:t>
            </a:r>
            <a:r>
              <a:rPr/>
              <a:t> </a:t>
            </a:r>
            <a:r>
              <a:rPr/>
              <a:t>are</a:t>
            </a:r>
            <a:r>
              <a:rPr/>
              <a:t> </a:t>
            </a:r>
            <a:r>
              <a:rPr/>
              <a:t>either</a:t>
            </a:r>
            <a:r>
              <a:rPr/>
              <a:t> </a:t>
            </a:r>
            <a:r>
              <a:rPr/>
              <a:t>taking</a:t>
            </a:r>
            <a:r>
              <a:rPr/>
              <a:t> </a:t>
            </a:r>
            <a:r>
              <a:rPr/>
              <a:t>stats</a:t>
            </a:r>
            <a:r>
              <a:rPr/>
              <a:t> </a:t>
            </a:r>
            <a:r>
              <a:rPr/>
              <a:t>or</a:t>
            </a:r>
            <a:r>
              <a:rPr/>
              <a:t> </a:t>
            </a:r>
            <a:r>
              <a:rPr/>
              <a:t>have</a:t>
            </a:r>
            <a:r>
              <a:rPr/>
              <a:t> </a:t>
            </a:r>
            <a:r>
              <a:rPr/>
              <a:t>taken</a:t>
            </a:r>
            <a:r>
              <a:rPr/>
              <a:t> </a:t>
            </a:r>
            <a:r>
              <a:rPr/>
              <a:t>it</a:t>
            </a:r>
            <a:r>
              <a:rPr/>
              <a:t> </a:t>
            </a:r>
            <a:r>
              <a:rPr/>
              <a:t>in</a:t>
            </a:r>
            <a:r>
              <a:rPr/>
              <a:t> </a:t>
            </a:r>
            <a:r>
              <a:rPr/>
              <a:t>the</a:t>
            </a:r>
            <a:r>
              <a:rPr/>
              <a:t> </a:t>
            </a:r>
            <a:r>
              <a:rPr/>
              <a:t>past.</a:t>
            </a:r>
            <a:r>
              <a:rPr/>
              <a:t> </a:t>
            </a:r>
            <a:r>
              <a:rPr/>
              <a:t>This</a:t>
            </a:r>
            <a:r>
              <a:rPr/>
              <a:t> </a:t>
            </a:r>
            <a:r>
              <a:rPr/>
              <a:t>is</a:t>
            </a:r>
            <a:r>
              <a:rPr/>
              <a:t> </a:t>
            </a:r>
            <a:r>
              <a:rPr/>
              <a:t>not</a:t>
            </a:r>
            <a:r>
              <a:rPr/>
              <a:t> </a:t>
            </a:r>
            <a:r>
              <a:rPr/>
              <a:t>a</a:t>
            </a:r>
            <a:r>
              <a:rPr/>
              <a:t> </a:t>
            </a:r>
            <a:r>
              <a:rPr/>
              <a:t>statistics</a:t>
            </a:r>
            <a:r>
              <a:rPr/>
              <a:t> </a:t>
            </a:r>
            <a:r>
              <a:rPr/>
              <a:t>class.</a:t>
            </a:r>
            <a:r>
              <a:rPr/>
              <a:t> </a:t>
            </a:r>
            <a:r>
              <a:rPr/>
              <a:t>Think</a:t>
            </a:r>
            <a:r>
              <a:rPr/>
              <a:t> </a:t>
            </a:r>
            <a:r>
              <a:rPr/>
              <a:t>about</a:t>
            </a:r>
            <a:r>
              <a:rPr/>
              <a:t> </a:t>
            </a:r>
            <a:r>
              <a:rPr/>
              <a:t>what</a:t>
            </a:r>
            <a:r>
              <a:rPr/>
              <a:t> </a:t>
            </a:r>
            <a:r>
              <a:rPr/>
              <a:t>type</a:t>
            </a:r>
            <a:r>
              <a:rPr/>
              <a:t> </a:t>
            </a:r>
            <a:r>
              <a:rPr/>
              <a:t>of</a:t>
            </a:r>
            <a:r>
              <a:rPr/>
              <a:t> </a:t>
            </a:r>
            <a:r>
              <a:rPr/>
              <a:t>variables</a:t>
            </a:r>
            <a:r>
              <a:rPr/>
              <a:t> </a:t>
            </a:r>
            <a:r>
              <a:rPr/>
              <a:t>you</a:t>
            </a:r>
            <a:r>
              <a:rPr/>
              <a:t> </a:t>
            </a:r>
            <a:r>
              <a:rPr/>
              <a:t>will</a:t>
            </a:r>
            <a:r>
              <a:rPr/>
              <a:t> </a:t>
            </a:r>
            <a:r>
              <a:rPr/>
              <a:t>collect</a:t>
            </a:r>
            <a:r>
              <a:rPr/>
              <a:t> </a:t>
            </a:r>
            <a:r>
              <a:rPr/>
              <a:t>and</a:t>
            </a:r>
            <a:r>
              <a:rPr/>
              <a:t> </a:t>
            </a:r>
            <a:r>
              <a:rPr/>
              <a:t>propose</a:t>
            </a:r>
            <a:r>
              <a:rPr/>
              <a:t> </a:t>
            </a:r>
            <a:r>
              <a:rPr/>
              <a:t>what</a:t>
            </a:r>
            <a:r>
              <a:rPr/>
              <a:t> </a:t>
            </a:r>
            <a:r>
              <a:rPr/>
              <a:t>statistical</a:t>
            </a:r>
            <a:r>
              <a:rPr/>
              <a:t> </a:t>
            </a:r>
            <a:r>
              <a:rPr/>
              <a:t>analysis.</a:t>
            </a:r>
          </a:p>
          <a:p>
            <a:pPr lvl="0" marL="0" indent="0">
              <a:buNone/>
            </a:pPr>
          </a:p>
          <a:p>
            <a:pPr lvl="0" marL="0" indent="0">
              <a:buNone/>
            </a:pPr>
            <a:r>
              <a:rPr/>
              <a:t>Your</a:t>
            </a:r>
            <a:r>
              <a:rPr/>
              <a:t> </a:t>
            </a:r>
            <a:r>
              <a:rPr/>
              <a:t>book</a:t>
            </a:r>
            <a:r>
              <a:rPr/>
              <a:t> </a:t>
            </a:r>
            <a:r>
              <a:rPr/>
              <a:t>defines</a:t>
            </a:r>
            <a:r>
              <a:rPr/>
              <a:t> </a:t>
            </a:r>
            <a:r>
              <a:rPr/>
              <a:t>it</a:t>
            </a:r>
            <a:r>
              <a:rPr/>
              <a:t> </a:t>
            </a:r>
            <a:r>
              <a:rPr/>
              <a:t>as</a:t>
            </a:r>
            <a:r>
              <a:rPr/>
              <a:t> </a:t>
            </a:r>
            <a:r>
              <a:rPr/>
              <a:t>the</a:t>
            </a:r>
            <a:r>
              <a:rPr/>
              <a:t> </a:t>
            </a:r>
            <a:r>
              <a:rPr/>
              <a:t>assignment</a:t>
            </a:r>
            <a:r>
              <a:rPr/>
              <a:t> </a:t>
            </a:r>
            <a:r>
              <a:rPr/>
              <a:t>of</a:t>
            </a:r>
            <a:r>
              <a:rPr/>
              <a:t> </a:t>
            </a:r>
            <a:r>
              <a:rPr/>
              <a:t>numbers</a:t>
            </a:r>
            <a:r>
              <a:rPr/>
              <a:t> </a:t>
            </a:r>
            <a:r>
              <a:rPr/>
              <a:t>or</a:t>
            </a:r>
            <a:r>
              <a:rPr/>
              <a:t> </a:t>
            </a:r>
            <a:r>
              <a:rPr/>
              <a:t>symbols.</a:t>
            </a:r>
            <a:r>
              <a:rPr/>
              <a:t> </a:t>
            </a:r>
            <a:r>
              <a:rPr/>
              <a:t>Notice</a:t>
            </a:r>
            <a:r>
              <a:rPr/>
              <a:t> </a:t>
            </a:r>
            <a:r>
              <a:rPr/>
              <a:t>that</a:t>
            </a:r>
            <a:r>
              <a:rPr/>
              <a:t> </a:t>
            </a:r>
            <a:r>
              <a:rPr/>
              <a:t>this</a:t>
            </a:r>
            <a:r>
              <a:rPr/>
              <a:t> </a:t>
            </a:r>
            <a:r>
              <a:rPr/>
              <a:t>takes</a:t>
            </a:r>
            <a:r>
              <a:rPr/>
              <a:t> </a:t>
            </a:r>
            <a:r>
              <a:rPr/>
              <a:t>a</a:t>
            </a:r>
            <a:r>
              <a:rPr/>
              <a:t> </a:t>
            </a:r>
            <a:r>
              <a:rPr/>
              <a:t>quantitative</a:t>
            </a:r>
            <a:r>
              <a:rPr/>
              <a:t> </a:t>
            </a:r>
            <a:r>
              <a:rPr/>
              <a:t>approach.</a:t>
            </a:r>
            <a:r>
              <a:rPr/>
              <a:t> </a:t>
            </a:r>
            <a:r>
              <a:rPr/>
              <a:t>But</a:t>
            </a:r>
            <a:r>
              <a:rPr/>
              <a:t> </a:t>
            </a:r>
            <a:r>
              <a:rPr/>
              <a:t>even</a:t>
            </a:r>
            <a:r>
              <a:rPr/>
              <a:t> </a:t>
            </a:r>
            <a:r>
              <a:rPr/>
              <a:t>in</a:t>
            </a:r>
            <a:r>
              <a:rPr/>
              <a:t> </a:t>
            </a:r>
            <a:r>
              <a:rPr/>
              <a:t>a</a:t>
            </a:r>
            <a:r>
              <a:rPr/>
              <a:t> </a:t>
            </a:r>
            <a:r>
              <a:rPr/>
              <a:t>qualitative</a:t>
            </a:r>
            <a:r>
              <a:rPr/>
              <a:t> </a:t>
            </a:r>
            <a:r>
              <a:rPr/>
              <a:t>study,</a:t>
            </a:r>
            <a:r>
              <a:rPr/>
              <a:t> </a:t>
            </a:r>
            <a:r>
              <a:rPr/>
              <a:t>you</a:t>
            </a:r>
            <a:r>
              <a:rPr/>
              <a:t> </a:t>
            </a:r>
            <a:r>
              <a:rPr/>
              <a:t>still</a:t>
            </a:r>
            <a:r>
              <a:rPr/>
              <a:t> </a:t>
            </a:r>
            <a:r>
              <a:rPr/>
              <a:t>going</a:t>
            </a:r>
            <a:r>
              <a:rPr/>
              <a:t> </a:t>
            </a:r>
            <a:r>
              <a:rPr/>
              <a:t>to</a:t>
            </a:r>
            <a:r>
              <a:rPr/>
              <a:t> </a:t>
            </a:r>
            <a:r>
              <a:rPr/>
              <a:t>want</a:t>
            </a:r>
            <a:r>
              <a:rPr/>
              <a:t> </a:t>
            </a:r>
            <a:r>
              <a:rPr/>
              <a:t>to</a:t>
            </a:r>
            <a:r>
              <a:rPr/>
              <a:t> </a:t>
            </a:r>
            <a:r>
              <a:rPr/>
              <a:t>summarize</a:t>
            </a:r>
            <a:r>
              <a:rPr/>
              <a:t> </a:t>
            </a:r>
            <a:r>
              <a:rPr/>
              <a:t>information</a:t>
            </a:r>
            <a:r>
              <a:rPr/>
              <a:t> </a:t>
            </a:r>
            <a:r>
              <a:rPr/>
              <a:t>like</a:t>
            </a:r>
            <a:r>
              <a:rPr/>
              <a:t> </a:t>
            </a:r>
            <a:r>
              <a:rPr/>
              <a:t>demographics</a:t>
            </a:r>
            <a:r>
              <a:rPr/>
              <a:t> </a:t>
            </a:r>
            <a:r>
              <a:rPr/>
              <a:t>of</a:t>
            </a:r>
            <a:r>
              <a:rPr/>
              <a:t> </a:t>
            </a:r>
            <a:r>
              <a:rPr/>
              <a:t>your</a:t>
            </a:r>
            <a:r>
              <a:rPr/>
              <a:t> </a:t>
            </a:r>
            <a:r>
              <a:rPr/>
              <a:t>sample.</a:t>
            </a:r>
            <a:r>
              <a:rPr/>
              <a:t> </a:t>
            </a:r>
            <a:r>
              <a:rPr/>
              <a:t>Describe</a:t>
            </a:r>
            <a:r>
              <a:rPr/>
              <a:t> </a:t>
            </a:r>
            <a:r>
              <a:rPr/>
              <a:t>the</a:t>
            </a:r>
            <a:r>
              <a:rPr/>
              <a:t> </a:t>
            </a:r>
            <a:r>
              <a:rPr/>
              <a:t>quality</a:t>
            </a:r>
            <a:r>
              <a:rPr/>
              <a:t> </a:t>
            </a:r>
            <a:r>
              <a:rPr/>
              <a:t>or</a:t>
            </a:r>
            <a:r>
              <a:rPr/>
              <a:t> </a:t>
            </a:r>
            <a:r>
              <a:rPr/>
              <a:t>quantity</a:t>
            </a:r>
            <a:r>
              <a:rPr/>
              <a:t> </a:t>
            </a:r>
            <a:r>
              <a:rPr/>
              <a:t>of</a:t>
            </a:r>
            <a:r>
              <a:rPr/>
              <a:t> </a:t>
            </a:r>
            <a:r>
              <a:rPr/>
              <a:t>a</a:t>
            </a:r>
            <a:r>
              <a:rPr/>
              <a:t> </a:t>
            </a:r>
            <a:r>
              <a:rPr/>
              <a:t>variable.</a:t>
            </a:r>
          </a:p>
          <a:p>
            <a:pPr lvl="0" marL="0" indent="0">
              <a:buNone/>
            </a:pPr>
          </a:p>
          <a:p>
            <a:pPr lvl="0" marL="0" indent="0">
              <a:buNone/>
            </a:pPr>
            <a:r>
              <a:rPr/>
              <a:t>There</a:t>
            </a:r>
            <a:r>
              <a:rPr/>
              <a:t> </a:t>
            </a:r>
            <a:r>
              <a:rPr/>
              <a:t>are</a:t>
            </a:r>
            <a:r>
              <a:rPr/>
              <a:t> </a:t>
            </a:r>
            <a:r>
              <a:rPr/>
              <a:t>qualitative</a:t>
            </a:r>
            <a:r>
              <a:rPr/>
              <a:t> </a:t>
            </a:r>
            <a:r>
              <a:rPr/>
              <a:t>or</a:t>
            </a:r>
            <a:r>
              <a:rPr/>
              <a:t> </a:t>
            </a:r>
            <a:r>
              <a:rPr/>
              <a:t>quantitative</a:t>
            </a:r>
            <a:r>
              <a:rPr/>
              <a:t> </a:t>
            </a:r>
            <a:r>
              <a:rPr/>
              <a:t>ways</a:t>
            </a:r>
            <a:r>
              <a:rPr/>
              <a:t> </a:t>
            </a:r>
            <a:r>
              <a:rPr/>
              <a:t>to</a:t>
            </a:r>
            <a:r>
              <a:rPr/>
              <a:t> </a:t>
            </a:r>
            <a:r>
              <a:rPr/>
              <a:t>measure</a:t>
            </a:r>
            <a:r>
              <a:rPr/>
              <a:t> </a:t>
            </a:r>
            <a:r>
              <a:rPr/>
              <a:t>things</a:t>
            </a:r>
            <a:r>
              <a:rPr/>
              <a:t> </a:t>
            </a:r>
            <a:r>
              <a:rPr/>
              <a:t>like</a:t>
            </a:r>
            <a:r>
              <a:rPr/>
              <a:t> </a:t>
            </a:r>
            <a:r>
              <a:rPr/>
              <a:t>pain.</a:t>
            </a:r>
          </a:p>
          <a:p>
            <a:pPr lvl="0" marL="0" indent="0">
              <a:buNone/>
            </a:pPr>
          </a:p>
          <a:p>
            <a:pPr lvl="0" marL="0" indent="0">
              <a:buNone/>
            </a:pPr>
            <a:r>
              <a:rPr/>
              <a:t>We</a:t>
            </a:r>
            <a:r>
              <a:rPr/>
              <a:t> </a:t>
            </a:r>
            <a:r>
              <a:rPr/>
              <a:t>can</a:t>
            </a:r>
            <a:r>
              <a:rPr/>
              <a:t> </a:t>
            </a:r>
            <a:r>
              <a:rPr/>
              <a:t>also</a:t>
            </a:r>
            <a:r>
              <a:rPr/>
              <a:t> </a:t>
            </a:r>
            <a:r>
              <a:rPr/>
              <a:t>use</a:t>
            </a:r>
            <a:r>
              <a:rPr/>
              <a:t> </a:t>
            </a:r>
            <a:r>
              <a:rPr/>
              <a:t>measurements</a:t>
            </a:r>
            <a:r>
              <a:rPr/>
              <a:t> </a:t>
            </a:r>
            <a:r>
              <a:rPr/>
              <a:t>to</a:t>
            </a:r>
            <a:r>
              <a:rPr/>
              <a:t> </a:t>
            </a:r>
            <a:r>
              <a:rPr/>
              <a:t>make</a:t>
            </a:r>
            <a:r>
              <a:rPr/>
              <a:t> </a:t>
            </a:r>
            <a:r>
              <a:rPr/>
              <a:t>absolute</a:t>
            </a:r>
            <a:r>
              <a:rPr/>
              <a:t> </a:t>
            </a:r>
            <a:r>
              <a:rPr/>
              <a:t>decisions.</a:t>
            </a:r>
            <a:r>
              <a:rPr/>
              <a:t> </a:t>
            </a:r>
            <a:r>
              <a:rPr/>
              <a:t>Establish</a:t>
            </a:r>
            <a:r>
              <a:rPr/>
              <a:t> </a:t>
            </a:r>
            <a:r>
              <a:rPr/>
              <a:t>a</a:t>
            </a:r>
            <a:r>
              <a:rPr/>
              <a:t> </a:t>
            </a:r>
            <a:r>
              <a:rPr/>
              <a:t>cut-point.</a:t>
            </a:r>
          </a:p>
          <a:p>
            <a:pPr lvl="0" marL="0" indent="0">
              <a:buNone/>
            </a:pPr>
          </a:p>
          <a:p>
            <a:pPr lvl="0" marL="0" indent="0">
              <a:buNone/>
            </a:pPr>
            <a:r>
              <a:rPr/>
              <a:t>Conditions,</a:t>
            </a:r>
            <a:r>
              <a:rPr/>
              <a:t> </a:t>
            </a:r>
            <a:r>
              <a:rPr/>
              <a:t>distinctions.</a:t>
            </a:r>
          </a:p>
        </p:txBody>
      </p:sp>
      <p:sp>
        <p:nvSpPr>
          <p:cNvPr id="4" name="Slide Number Placeholder 3"/>
          <p:cNvSpPr>
            <a:spLocks noGrp="1"/>
          </p:cNvSpPr>
          <p:nvPr>
            <p:ph type="sldNum" sz="quarter" idx="10"/>
          </p:nvPr>
        </p:nvSpPr>
        <p:spPr/>
        <p:txBody>
          <a:bodyPr/>
          <a:lstStyle/>
          <a:p>
            <a:fld id="{18BDFEC3-8487-43E8-A154-7C12CBC1FFF2}" type="slidenum">
              <a:rPr lang="en-US"/>
              <a:t>173</a:t>
            </a:fld>
            <a:endParaRPr lang="en-US"/>
          </a:p>
        </p:txBody>
      </p:sp>
    </p:spTree>
  </p:cSld>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Value</a:t>
            </a:r>
            <a:r>
              <a:rPr/>
              <a:t> </a:t>
            </a:r>
            <a:r>
              <a:rPr/>
              <a:t>that</a:t>
            </a:r>
            <a:r>
              <a:rPr/>
              <a:t> </a:t>
            </a:r>
            <a:r>
              <a:rPr/>
              <a:t>is</a:t>
            </a:r>
            <a:r>
              <a:rPr/>
              <a:t> </a:t>
            </a:r>
            <a:r>
              <a:rPr/>
              <a:t>assigned</a:t>
            </a:r>
            <a:r>
              <a:rPr/>
              <a:t> </a:t>
            </a:r>
            <a:r>
              <a:rPr/>
              <a:t>can</a:t>
            </a:r>
            <a:r>
              <a:rPr/>
              <a:t> </a:t>
            </a:r>
            <a:r>
              <a:rPr/>
              <a:t>take</a:t>
            </a:r>
            <a:r>
              <a:rPr/>
              <a:t> </a:t>
            </a:r>
            <a:r>
              <a:rPr/>
              <a:t>on</a:t>
            </a:r>
            <a:r>
              <a:rPr/>
              <a:t> </a:t>
            </a:r>
            <a:r>
              <a:rPr/>
              <a:t>any</a:t>
            </a:r>
            <a:r>
              <a:rPr/>
              <a:t> </a:t>
            </a:r>
            <a:r>
              <a:rPr/>
              <a:t>value.</a:t>
            </a:r>
            <a:r>
              <a:rPr/>
              <a:t> </a:t>
            </a:r>
            <a:r>
              <a:rPr/>
              <a:t>Preciseness</a:t>
            </a:r>
            <a:r>
              <a:rPr/>
              <a:t> </a:t>
            </a:r>
            <a:r>
              <a:rPr/>
              <a:t>is</a:t>
            </a:r>
            <a:r>
              <a:rPr/>
              <a:t> </a:t>
            </a:r>
            <a:r>
              <a:rPr/>
              <a:t>dependent</a:t>
            </a:r>
            <a:r>
              <a:rPr/>
              <a:t> </a:t>
            </a:r>
            <a:r>
              <a:rPr/>
              <a:t>on</a:t>
            </a:r>
            <a:r>
              <a:rPr/>
              <a:t> </a:t>
            </a:r>
            <a:r>
              <a:rPr/>
              <a:t>the</a:t>
            </a:r>
            <a:r>
              <a:rPr/>
              <a:t> </a:t>
            </a:r>
            <a:r>
              <a:rPr/>
              <a:t>device</a:t>
            </a:r>
            <a:r>
              <a:rPr/>
              <a:t> </a:t>
            </a:r>
            <a:r>
              <a:rPr/>
              <a:t>used</a:t>
            </a:r>
            <a:r>
              <a:rPr/>
              <a:t> </a:t>
            </a:r>
            <a:r>
              <a:rPr/>
              <a:t>to</a:t>
            </a:r>
            <a:r>
              <a:rPr/>
              <a:t> </a:t>
            </a:r>
            <a:r>
              <a:rPr/>
              <a:t>collect</a:t>
            </a:r>
            <a:r>
              <a:rPr/>
              <a:t> </a:t>
            </a:r>
            <a:r>
              <a:rPr/>
              <a:t>the</a:t>
            </a:r>
            <a:r>
              <a:rPr/>
              <a:t> </a:t>
            </a:r>
            <a:r>
              <a:rPr/>
              <a:t>measurement.</a:t>
            </a:r>
            <a:r>
              <a:rPr/>
              <a:t> </a:t>
            </a:r>
            <a:r>
              <a:rPr/>
              <a:t>It</a:t>
            </a:r>
            <a:r>
              <a:rPr/>
              <a:t> </a:t>
            </a:r>
            <a:r>
              <a:rPr/>
              <a:t>could</a:t>
            </a:r>
            <a:r>
              <a:rPr/>
              <a:t> </a:t>
            </a:r>
            <a:r>
              <a:rPr/>
              <a:t>be</a:t>
            </a:r>
            <a:r>
              <a:rPr/>
              <a:t> </a:t>
            </a:r>
            <a:r>
              <a:rPr/>
              <a:t>the</a:t>
            </a:r>
            <a:r>
              <a:rPr/>
              <a:t> </a:t>
            </a:r>
            <a:r>
              <a:rPr/>
              <a:t>precision</a:t>
            </a:r>
            <a:r>
              <a:rPr/>
              <a:t> </a:t>
            </a:r>
            <a:r>
              <a:rPr/>
              <a:t>of</a:t>
            </a:r>
            <a:r>
              <a:rPr/>
              <a:t> </a:t>
            </a:r>
            <a:r>
              <a:rPr/>
              <a:t>a</a:t>
            </a:r>
            <a:r>
              <a:rPr/>
              <a:t> </a:t>
            </a:r>
            <a:r>
              <a:rPr/>
              <a:t>laser</a:t>
            </a:r>
            <a:r>
              <a:rPr/>
              <a:t> </a:t>
            </a:r>
            <a:r>
              <a:rPr/>
              <a:t>versus</a:t>
            </a:r>
            <a:r>
              <a:rPr/>
              <a:t> </a:t>
            </a:r>
            <a:r>
              <a:rPr/>
              <a:t>a</a:t>
            </a:r>
            <a:r>
              <a:rPr/>
              <a:t> </a:t>
            </a:r>
            <a:r>
              <a:rPr/>
              <a:t>cruder</a:t>
            </a:r>
            <a:r>
              <a:rPr/>
              <a:t> </a:t>
            </a:r>
            <a:r>
              <a:rPr/>
              <a:t>measure.</a:t>
            </a:r>
            <a:r>
              <a:rPr/>
              <a:t> </a:t>
            </a:r>
            <a:r>
              <a:rPr/>
              <a:t>Precision</a:t>
            </a:r>
            <a:r>
              <a:rPr/>
              <a:t> </a:t>
            </a:r>
            <a:r>
              <a:rPr/>
              <a:t>should</a:t>
            </a:r>
            <a:r>
              <a:rPr/>
              <a:t> </a:t>
            </a:r>
            <a:r>
              <a:rPr/>
              <a:t>be</a:t>
            </a:r>
            <a:r>
              <a:rPr/>
              <a:t> </a:t>
            </a:r>
            <a:r>
              <a:rPr/>
              <a:t>appropriate</a:t>
            </a:r>
            <a:r>
              <a:rPr/>
              <a:t> </a:t>
            </a:r>
            <a:r>
              <a:rPr/>
              <a:t>to</a:t>
            </a:r>
            <a:r>
              <a:rPr/>
              <a:t> </a:t>
            </a:r>
            <a:r>
              <a:rPr/>
              <a:t>what</a:t>
            </a:r>
            <a:r>
              <a:rPr/>
              <a:t> </a:t>
            </a:r>
            <a:r>
              <a:rPr/>
              <a:t>you</a:t>
            </a:r>
            <a:r>
              <a:rPr/>
              <a:t> </a:t>
            </a:r>
            <a:r>
              <a:rPr/>
              <a:t>are</a:t>
            </a:r>
            <a:r>
              <a:rPr/>
              <a:t> </a:t>
            </a:r>
            <a:r>
              <a:rPr/>
              <a:t>trying</a:t>
            </a:r>
            <a:r>
              <a:rPr/>
              <a:t> </a:t>
            </a:r>
            <a:r>
              <a:rPr/>
              <a:t>to</a:t>
            </a:r>
            <a:r>
              <a:rPr/>
              <a:t> </a:t>
            </a:r>
            <a:r>
              <a:rPr/>
              <a:t>get</a:t>
            </a:r>
            <a:r>
              <a:rPr/>
              <a:t> </a:t>
            </a:r>
            <a:r>
              <a:rPr/>
              <a:t>at.</a:t>
            </a:r>
            <a:r>
              <a:rPr/>
              <a:t> </a:t>
            </a:r>
            <a:r>
              <a:rPr/>
              <a:t>Lack</a:t>
            </a:r>
            <a:r>
              <a:rPr/>
              <a:t> </a:t>
            </a:r>
            <a:r>
              <a:rPr/>
              <a:t>precision</a:t>
            </a:r>
            <a:r>
              <a:rPr/>
              <a:t> </a:t>
            </a:r>
            <a:r>
              <a:rPr/>
              <a:t>does</a:t>
            </a:r>
            <a:r>
              <a:rPr/>
              <a:t> </a:t>
            </a:r>
            <a:r>
              <a:rPr/>
              <a:t>not</a:t>
            </a:r>
            <a:r>
              <a:rPr/>
              <a:t> </a:t>
            </a:r>
            <a:r>
              <a:rPr/>
              <a:t>mean</a:t>
            </a:r>
            <a:r>
              <a:rPr/>
              <a:t> </a:t>
            </a:r>
            <a:r>
              <a:rPr/>
              <a:t>that</a:t>
            </a:r>
            <a:r>
              <a:rPr/>
              <a:t> </a:t>
            </a:r>
            <a:r>
              <a:rPr/>
              <a:t>your</a:t>
            </a:r>
            <a:r>
              <a:rPr/>
              <a:t> </a:t>
            </a:r>
            <a:r>
              <a:rPr/>
              <a:t>results</a:t>
            </a:r>
            <a:r>
              <a:rPr/>
              <a:t> </a:t>
            </a:r>
            <a:r>
              <a:rPr/>
              <a:t>are</a:t>
            </a:r>
            <a:r>
              <a:rPr/>
              <a:t> </a:t>
            </a:r>
            <a:r>
              <a:rPr/>
              <a:t>not</a:t>
            </a:r>
            <a:r>
              <a:rPr/>
              <a:t> </a:t>
            </a:r>
            <a:r>
              <a:rPr/>
              <a:t>continuous.</a:t>
            </a:r>
            <a:r>
              <a:rPr/>
              <a:t> </a:t>
            </a:r>
            <a:r>
              <a:rPr/>
              <a:t>If</a:t>
            </a:r>
            <a:r>
              <a:rPr/>
              <a:t> </a:t>
            </a:r>
            <a:r>
              <a:rPr/>
              <a:t>you</a:t>
            </a:r>
            <a:r>
              <a:rPr/>
              <a:t> </a:t>
            </a:r>
            <a:r>
              <a:rPr/>
              <a:t>round</a:t>
            </a:r>
            <a:r>
              <a:rPr/>
              <a:t> </a:t>
            </a:r>
            <a:r>
              <a:rPr/>
              <a:t>to</a:t>
            </a:r>
            <a:r>
              <a:rPr/>
              <a:t> </a:t>
            </a:r>
            <a:r>
              <a:rPr/>
              <a:t>the</a:t>
            </a:r>
            <a:r>
              <a:rPr/>
              <a:t> </a:t>
            </a:r>
            <a:r>
              <a:rPr/>
              <a:t>nearest</a:t>
            </a:r>
            <a:r>
              <a:rPr/>
              <a:t> </a:t>
            </a:r>
            <a:r>
              <a:rPr/>
              <a:t>inch,</a:t>
            </a:r>
            <a:r>
              <a:rPr/>
              <a:t> </a:t>
            </a:r>
            <a:r>
              <a:rPr/>
              <a:t>you</a:t>
            </a:r>
            <a:r>
              <a:rPr/>
              <a:t> </a:t>
            </a:r>
            <a:r>
              <a:rPr/>
              <a:t>still</a:t>
            </a:r>
            <a:r>
              <a:rPr/>
              <a:t> </a:t>
            </a:r>
            <a:r>
              <a:rPr/>
              <a:t>are</a:t>
            </a:r>
            <a:r>
              <a:rPr/>
              <a:t> </a:t>
            </a:r>
            <a:r>
              <a:rPr/>
              <a:t>measuring</a:t>
            </a:r>
            <a:r>
              <a:rPr/>
              <a:t> </a:t>
            </a:r>
            <a:r>
              <a:rPr/>
              <a:t>an</a:t>
            </a:r>
            <a:r>
              <a:rPr/>
              <a:t> </a:t>
            </a:r>
            <a:r>
              <a:rPr/>
              <a:t>underlying</a:t>
            </a:r>
            <a:r>
              <a:rPr/>
              <a:t> </a:t>
            </a:r>
            <a:r>
              <a:rPr/>
              <a:t>construct</a:t>
            </a:r>
            <a:r>
              <a:rPr/>
              <a:t> </a:t>
            </a:r>
            <a:r>
              <a:rPr/>
              <a:t>that</a:t>
            </a:r>
            <a:r>
              <a:rPr/>
              <a:t> </a:t>
            </a:r>
            <a:r>
              <a:rPr/>
              <a:t>can</a:t>
            </a:r>
            <a:r>
              <a:rPr/>
              <a:t> </a:t>
            </a:r>
            <a:r>
              <a:rPr/>
              <a:t>take</a:t>
            </a:r>
            <a:r>
              <a:rPr/>
              <a:t> </a:t>
            </a:r>
            <a:r>
              <a:rPr/>
              <a:t>on</a:t>
            </a:r>
            <a:r>
              <a:rPr/>
              <a:t> </a:t>
            </a:r>
            <a:r>
              <a:rPr/>
              <a:t>more</a:t>
            </a:r>
            <a:r>
              <a:rPr/>
              <a:t> </a:t>
            </a:r>
            <a:r>
              <a:rPr/>
              <a:t>precision.</a:t>
            </a:r>
            <a:r>
              <a:rPr/>
              <a:t> </a:t>
            </a:r>
            <a:r>
              <a:rPr/>
              <a:t>Example</a:t>
            </a:r>
            <a:r>
              <a:rPr/>
              <a:t> </a:t>
            </a:r>
            <a:r>
              <a:rPr/>
              <a:t>is</a:t>
            </a:r>
            <a:r>
              <a:rPr/>
              <a:t> </a:t>
            </a:r>
            <a:r>
              <a:rPr/>
              <a:t>blood</a:t>
            </a:r>
            <a:r>
              <a:rPr/>
              <a:t> </a:t>
            </a:r>
            <a:r>
              <a:rPr/>
              <a:t>pressure,</a:t>
            </a:r>
            <a:r>
              <a:rPr/>
              <a:t> </a:t>
            </a:r>
            <a:r>
              <a:rPr/>
              <a:t>interbeat</a:t>
            </a:r>
            <a:r>
              <a:rPr/>
              <a:t> </a:t>
            </a:r>
            <a:r>
              <a:rPr/>
              <a:t>interval,</a:t>
            </a:r>
            <a:r>
              <a:rPr/>
              <a:t> </a:t>
            </a:r>
            <a:r>
              <a:rPr/>
              <a:t>where</a:t>
            </a:r>
            <a:r>
              <a:rPr/>
              <a:t> </a:t>
            </a:r>
            <a:r>
              <a:rPr/>
              <a:t>rounding</a:t>
            </a:r>
            <a:r>
              <a:rPr/>
              <a:t> </a:t>
            </a:r>
            <a:r>
              <a:rPr/>
              <a:t>is</a:t>
            </a:r>
            <a:r>
              <a:rPr/>
              <a:t> </a:t>
            </a:r>
            <a:r>
              <a:rPr/>
              <a:t>done</a:t>
            </a:r>
            <a:r>
              <a:rPr/>
              <a:t> </a:t>
            </a:r>
            <a:r>
              <a:rPr/>
              <a:t>but</a:t>
            </a:r>
            <a:r>
              <a:rPr/>
              <a:t> </a:t>
            </a:r>
            <a:r>
              <a:rPr/>
              <a:t>it</a:t>
            </a:r>
            <a:r>
              <a:rPr/>
              <a:t> </a:t>
            </a:r>
            <a:r>
              <a:rPr/>
              <a:t>still</a:t>
            </a:r>
            <a:r>
              <a:rPr/>
              <a:t> </a:t>
            </a:r>
            <a:r>
              <a:rPr/>
              <a:t>represents</a:t>
            </a:r>
            <a:r>
              <a:rPr/>
              <a:t> </a:t>
            </a:r>
            <a:r>
              <a:rPr/>
              <a:t>a</a:t>
            </a:r>
            <a:r>
              <a:rPr/>
              <a:t> </a:t>
            </a:r>
            <a:r>
              <a:rPr/>
              <a:t>continuous</a:t>
            </a:r>
            <a:r>
              <a:rPr/>
              <a:t> </a:t>
            </a:r>
            <a:r>
              <a:rPr/>
              <a:t>variable.</a:t>
            </a:r>
          </a:p>
          <a:p>
            <a:pPr lvl="0" marL="0" indent="0">
              <a:buNone/>
            </a:pPr>
          </a:p>
          <a:p>
            <a:pPr lvl="0" marL="0" indent="0">
              <a:buNone/>
            </a:pPr>
            <a:r>
              <a:rPr/>
              <a:t>Discrete</a:t>
            </a:r>
            <a:r>
              <a:rPr/>
              <a:t> </a:t>
            </a:r>
            <a:r>
              <a:rPr/>
              <a:t>values</a:t>
            </a:r>
            <a:r>
              <a:rPr/>
              <a:t> </a:t>
            </a:r>
            <a:r>
              <a:rPr/>
              <a:t>because</a:t>
            </a:r>
            <a:r>
              <a:rPr/>
              <a:t> </a:t>
            </a:r>
            <a:r>
              <a:rPr/>
              <a:t>of</a:t>
            </a:r>
            <a:r>
              <a:rPr/>
              <a:t> </a:t>
            </a:r>
            <a:r>
              <a:rPr/>
              <a:t>rounding,</a:t>
            </a:r>
            <a:r>
              <a:rPr/>
              <a:t> </a:t>
            </a:r>
            <a:r>
              <a:rPr/>
              <a:t>using</a:t>
            </a:r>
            <a:r>
              <a:rPr/>
              <a:t> </a:t>
            </a:r>
            <a:r>
              <a:rPr/>
              <a:t>counts,</a:t>
            </a:r>
            <a:r>
              <a:rPr/>
              <a:t> </a:t>
            </a:r>
            <a:r>
              <a:rPr/>
              <a:t>or</a:t>
            </a:r>
            <a:r>
              <a:rPr/>
              <a:t> </a:t>
            </a:r>
            <a:r>
              <a:rPr/>
              <a:t>a</a:t>
            </a:r>
            <a:r>
              <a:rPr/>
              <a:t> </a:t>
            </a:r>
            <a:r>
              <a:rPr/>
              <a:t>limited</a:t>
            </a:r>
            <a:r>
              <a:rPr/>
              <a:t> </a:t>
            </a:r>
            <a:r>
              <a:rPr/>
              <a:t>number</a:t>
            </a:r>
            <a:r>
              <a:rPr/>
              <a:t> </a:t>
            </a:r>
            <a:r>
              <a:rPr/>
              <a:t>of</a:t>
            </a:r>
            <a:r>
              <a:rPr/>
              <a:t> </a:t>
            </a:r>
            <a:r>
              <a:rPr/>
              <a:t>categories.</a:t>
            </a:r>
            <a:r>
              <a:rPr/>
              <a:t> </a:t>
            </a:r>
            <a:r>
              <a:rPr/>
              <a:t>As</a:t>
            </a:r>
            <a:r>
              <a:rPr/>
              <a:t> </a:t>
            </a:r>
            <a:r>
              <a:rPr/>
              <a:t>long</a:t>
            </a:r>
            <a:r>
              <a:rPr/>
              <a:t> </a:t>
            </a:r>
            <a:r>
              <a:rPr/>
              <a:t>as</a:t>
            </a:r>
            <a:r>
              <a:rPr/>
              <a:t> </a:t>
            </a:r>
            <a:r>
              <a:rPr/>
              <a:t>it</a:t>
            </a:r>
            <a:r>
              <a:rPr/>
              <a:t> </a:t>
            </a:r>
            <a:r>
              <a:rPr/>
              <a:t>represents</a:t>
            </a:r>
            <a:r>
              <a:rPr/>
              <a:t> </a:t>
            </a:r>
            <a:r>
              <a:rPr/>
              <a:t>an</a:t>
            </a:r>
            <a:r>
              <a:rPr/>
              <a:t> </a:t>
            </a:r>
            <a:r>
              <a:rPr/>
              <a:t>underlying</a:t>
            </a:r>
            <a:r>
              <a:rPr/>
              <a:t> </a:t>
            </a:r>
            <a:r>
              <a:rPr/>
              <a:t>construct,</a:t>
            </a:r>
            <a:r>
              <a:rPr/>
              <a:t> </a:t>
            </a:r>
            <a:r>
              <a:rPr/>
              <a:t>consider</a:t>
            </a:r>
            <a:r>
              <a:rPr/>
              <a:t> </a:t>
            </a:r>
            <a:r>
              <a:rPr/>
              <a:t>it</a:t>
            </a:r>
            <a:r>
              <a:rPr/>
              <a:t> </a:t>
            </a:r>
            <a:r>
              <a:rPr/>
              <a:t>as</a:t>
            </a:r>
            <a:r>
              <a:rPr/>
              <a:t> </a:t>
            </a:r>
            <a:r>
              <a:rPr/>
              <a:t>continuous.</a:t>
            </a:r>
          </a:p>
        </p:txBody>
      </p:sp>
      <p:sp>
        <p:nvSpPr>
          <p:cNvPr id="4" name="Slide Number Placeholder 3"/>
          <p:cNvSpPr>
            <a:spLocks noGrp="1"/>
          </p:cNvSpPr>
          <p:nvPr>
            <p:ph type="sldNum" sz="quarter" idx="10"/>
          </p:nvPr>
        </p:nvSpPr>
        <p:spPr/>
        <p:txBody>
          <a:bodyPr/>
          <a:lstStyle/>
          <a:p>
            <a:fld id="{18BDFEC3-8487-43E8-A154-7C12CBC1FFF2}" type="slidenum">
              <a:rPr lang="en-US"/>
              <a:t>174</a:t>
            </a:fld>
            <a:endParaRPr lang="en-US"/>
          </a:p>
        </p:txBody>
      </p:sp>
    </p:spTree>
  </p:cSld>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A</a:t>
            </a:r>
            <a:r>
              <a:rPr/>
              <a:t> </a:t>
            </a:r>
            <a:r>
              <a:rPr/>
              <a:t>survey</a:t>
            </a:r>
            <a:r>
              <a:rPr/>
              <a:t> </a:t>
            </a:r>
            <a:r>
              <a:rPr/>
              <a:t>or</a:t>
            </a:r>
            <a:r>
              <a:rPr/>
              <a:t> </a:t>
            </a:r>
            <a:r>
              <a:rPr/>
              <a:t>scale</a:t>
            </a:r>
            <a:r>
              <a:rPr/>
              <a:t> </a:t>
            </a:r>
            <a:r>
              <a:rPr/>
              <a:t>to</a:t>
            </a:r>
            <a:r>
              <a:rPr/>
              <a:t> </a:t>
            </a:r>
            <a:r>
              <a:rPr/>
              <a:t>get</a:t>
            </a:r>
            <a:r>
              <a:rPr/>
              <a:t> </a:t>
            </a:r>
            <a:r>
              <a:rPr/>
              <a:t>at</a:t>
            </a:r>
            <a:r>
              <a:rPr/>
              <a:t> </a:t>
            </a:r>
            <a:r>
              <a:rPr/>
              <a:t>depression,</a:t>
            </a:r>
            <a:r>
              <a:rPr/>
              <a:t> </a:t>
            </a:r>
            <a:r>
              <a:rPr/>
              <a:t>pain,</a:t>
            </a:r>
            <a:r>
              <a:rPr/>
              <a:t> </a:t>
            </a:r>
            <a:r>
              <a:rPr/>
              <a:t>those</a:t>
            </a:r>
            <a:r>
              <a:rPr/>
              <a:t> </a:t>
            </a:r>
            <a:r>
              <a:rPr/>
              <a:t>kind</a:t>
            </a:r>
            <a:r>
              <a:rPr/>
              <a:t> </a:t>
            </a:r>
            <a:r>
              <a:rPr/>
              <a:t>of</a:t>
            </a:r>
            <a:r>
              <a:rPr/>
              <a:t> </a:t>
            </a:r>
            <a:r>
              <a:rPr/>
              <a:t>things.</a:t>
            </a:r>
            <a:r>
              <a:rPr/>
              <a:t> </a:t>
            </a:r>
            <a:r>
              <a:rPr/>
              <a:t>These</a:t>
            </a:r>
            <a:r>
              <a:rPr/>
              <a:t> </a:t>
            </a:r>
            <a:r>
              <a:rPr/>
              <a:t>are</a:t>
            </a:r>
            <a:r>
              <a:rPr/>
              <a:t> </a:t>
            </a:r>
            <a:r>
              <a:rPr/>
              <a:t>abstract</a:t>
            </a:r>
            <a:r>
              <a:rPr/>
              <a:t> </a:t>
            </a:r>
            <a:r>
              <a:rPr/>
              <a:t>variables.</a:t>
            </a:r>
          </a:p>
          <a:p>
            <a:pPr lvl="0" marL="0" indent="0">
              <a:buNone/>
            </a:pPr>
          </a:p>
          <a:p>
            <a:pPr lvl="0" marL="0" indent="0">
              <a:buNone/>
            </a:pPr>
            <a:r>
              <a:rPr/>
              <a:t>Bottom</a:t>
            </a:r>
            <a:r>
              <a:rPr/>
              <a:t> </a:t>
            </a:r>
            <a:r>
              <a:rPr/>
              <a:t>line</a:t>
            </a:r>
            <a:r>
              <a:rPr/>
              <a:t> </a:t>
            </a:r>
            <a:r>
              <a:rPr/>
              <a:t>is</a:t>
            </a:r>
            <a:r>
              <a:rPr/>
              <a:t> </a:t>
            </a:r>
            <a:r>
              <a:rPr/>
              <a:t>to</a:t>
            </a:r>
            <a:r>
              <a:rPr/>
              <a:t> </a:t>
            </a:r>
            <a:r>
              <a:rPr/>
              <a:t>define</a:t>
            </a:r>
            <a:r>
              <a:rPr/>
              <a:t> </a:t>
            </a:r>
            <a:r>
              <a:rPr/>
              <a:t>and</a:t>
            </a:r>
            <a:r>
              <a:rPr/>
              <a:t> </a:t>
            </a:r>
            <a:r>
              <a:rPr/>
              <a:t>operationalize</a:t>
            </a:r>
            <a:r>
              <a:rPr/>
              <a:t> </a:t>
            </a:r>
            <a:r>
              <a:rPr/>
              <a:t>how</a:t>
            </a:r>
            <a:r>
              <a:rPr/>
              <a:t> </a:t>
            </a:r>
            <a:r>
              <a:rPr/>
              <a:t>you</a:t>
            </a:r>
            <a:r>
              <a:rPr/>
              <a:t> </a:t>
            </a:r>
            <a:r>
              <a:rPr/>
              <a:t>measure</a:t>
            </a:r>
            <a:r>
              <a:rPr/>
              <a:t> </a:t>
            </a:r>
            <a:r>
              <a:rPr/>
              <a:t>something.</a:t>
            </a:r>
            <a:r>
              <a:rPr/>
              <a:t> </a:t>
            </a:r>
            <a:r>
              <a:rPr/>
              <a:t>It’s</a:t>
            </a:r>
            <a:r>
              <a:rPr/>
              <a:t> </a:t>
            </a:r>
            <a:r>
              <a:rPr/>
              <a:t>easy</a:t>
            </a:r>
            <a:r>
              <a:rPr/>
              <a:t> </a:t>
            </a:r>
            <a:r>
              <a:rPr/>
              <a:t>to</a:t>
            </a:r>
            <a:r>
              <a:rPr/>
              <a:t> </a:t>
            </a:r>
            <a:r>
              <a:rPr/>
              <a:t>say</a:t>
            </a:r>
            <a:r>
              <a:rPr/>
              <a:t> </a:t>
            </a:r>
            <a:r>
              <a:rPr/>
              <a:t>something</a:t>
            </a:r>
            <a:r>
              <a:rPr/>
              <a:t> </a:t>
            </a:r>
            <a:r>
              <a:rPr/>
              <a:t>like</a:t>
            </a:r>
            <a:r>
              <a:rPr/>
              <a:t> </a:t>
            </a:r>
            <a:r>
              <a:rPr/>
              <a:t>quality</a:t>
            </a:r>
            <a:r>
              <a:rPr/>
              <a:t> </a:t>
            </a:r>
            <a:r>
              <a:rPr/>
              <a:t>of</a:t>
            </a:r>
            <a:r>
              <a:rPr/>
              <a:t> </a:t>
            </a:r>
            <a:r>
              <a:rPr/>
              <a:t>life</a:t>
            </a:r>
            <a:r>
              <a:rPr/>
              <a:t> </a:t>
            </a:r>
            <a:r>
              <a:rPr/>
              <a:t>but</a:t>
            </a:r>
            <a:r>
              <a:rPr/>
              <a:t> </a:t>
            </a:r>
            <a:r>
              <a:rPr/>
              <a:t>you</a:t>
            </a:r>
            <a:r>
              <a:rPr/>
              <a:t> </a:t>
            </a:r>
            <a:r>
              <a:rPr/>
              <a:t>have</a:t>
            </a:r>
            <a:r>
              <a:rPr/>
              <a:t> </a:t>
            </a:r>
            <a:r>
              <a:rPr/>
              <a:t>to</a:t>
            </a:r>
            <a:r>
              <a:rPr/>
              <a:t> </a:t>
            </a:r>
            <a:r>
              <a:rPr/>
              <a:t>pin</a:t>
            </a:r>
            <a:r>
              <a:rPr/>
              <a:t> </a:t>
            </a:r>
            <a:r>
              <a:rPr/>
              <a:t>this</a:t>
            </a:r>
            <a:r>
              <a:rPr/>
              <a:t> </a:t>
            </a:r>
            <a:r>
              <a:rPr/>
              <a:t>down</a:t>
            </a:r>
            <a:r>
              <a:rPr/>
              <a:t> </a:t>
            </a:r>
            <a:r>
              <a:rPr/>
              <a:t>and</a:t>
            </a:r>
            <a:r>
              <a:rPr/>
              <a:t> </a:t>
            </a:r>
            <a:r>
              <a:rPr/>
              <a:t>establish</a:t>
            </a:r>
            <a:r>
              <a:rPr/>
              <a:t> </a:t>
            </a:r>
            <a:r>
              <a:rPr/>
              <a:t>measurement</a:t>
            </a:r>
            <a:r>
              <a:rPr/>
              <a:t> </a:t>
            </a:r>
            <a:r>
              <a:rPr/>
              <a:t>validity.</a:t>
            </a:r>
            <a:r>
              <a:rPr/>
              <a:t> </a:t>
            </a:r>
            <a:r>
              <a:rPr/>
              <a:t>Consistency</a:t>
            </a:r>
            <a:r>
              <a:rPr/>
              <a:t> </a:t>
            </a:r>
            <a:r>
              <a:rPr/>
              <a:t>is</a:t>
            </a:r>
            <a:r>
              <a:rPr/>
              <a:t> </a:t>
            </a:r>
            <a:r>
              <a:rPr/>
              <a:t>important</a:t>
            </a:r>
            <a:r>
              <a:rPr/>
              <a:t> </a:t>
            </a:r>
            <a:r>
              <a:rPr/>
              <a:t>to</a:t>
            </a:r>
            <a:r>
              <a:rPr/>
              <a:t> </a:t>
            </a:r>
            <a:r>
              <a:rPr/>
              <a:t>avoid</a:t>
            </a:r>
            <a:r>
              <a:rPr/>
              <a:t> </a:t>
            </a:r>
            <a:r>
              <a:rPr/>
              <a:t>measurement</a:t>
            </a:r>
            <a:r>
              <a:rPr/>
              <a:t> </a:t>
            </a:r>
            <a:r>
              <a:rPr/>
              <a:t>bias.</a:t>
            </a:r>
          </a:p>
          <a:p>
            <a:pPr lvl="0" marL="0" indent="0">
              <a:buNone/>
            </a:pPr>
          </a:p>
          <a:p>
            <a:pPr lvl="0" marL="0" indent="0">
              <a:buNone/>
            </a:pPr>
            <a:r>
              <a:rPr/>
              <a:t>Even</a:t>
            </a:r>
            <a:r>
              <a:rPr/>
              <a:t> </a:t>
            </a:r>
            <a:r>
              <a:rPr/>
              <a:t>for</a:t>
            </a:r>
            <a:r>
              <a:rPr/>
              <a:t> </a:t>
            </a:r>
            <a:r>
              <a:rPr/>
              <a:t>pretty</a:t>
            </a:r>
            <a:r>
              <a:rPr/>
              <a:t> </a:t>
            </a:r>
            <a:r>
              <a:rPr/>
              <a:t>obvious</a:t>
            </a:r>
            <a:r>
              <a:rPr/>
              <a:t> </a:t>
            </a:r>
            <a:r>
              <a:rPr/>
              <a:t>values</a:t>
            </a:r>
            <a:r>
              <a:rPr/>
              <a:t> </a:t>
            </a:r>
            <a:r>
              <a:rPr/>
              <a:t>like</a:t>
            </a:r>
            <a:r>
              <a:rPr/>
              <a:t> </a:t>
            </a:r>
            <a:r>
              <a:rPr/>
              <a:t>blood</a:t>
            </a:r>
            <a:r>
              <a:rPr/>
              <a:t> </a:t>
            </a:r>
            <a:r>
              <a:rPr/>
              <a:t>pressure,</a:t>
            </a:r>
            <a:r>
              <a:rPr/>
              <a:t> </a:t>
            </a:r>
            <a:r>
              <a:rPr/>
              <a:t>there</a:t>
            </a:r>
            <a:r>
              <a:rPr/>
              <a:t> </a:t>
            </a:r>
            <a:r>
              <a:rPr/>
              <a:t>are</a:t>
            </a:r>
            <a:r>
              <a:rPr/>
              <a:t> </a:t>
            </a:r>
            <a:r>
              <a:rPr/>
              <a:t>different</a:t>
            </a:r>
            <a:r>
              <a:rPr/>
              <a:t> </a:t>
            </a:r>
            <a:r>
              <a:rPr/>
              <a:t>ways</a:t>
            </a:r>
            <a:r>
              <a:rPr/>
              <a:t> </a:t>
            </a:r>
            <a:r>
              <a:rPr/>
              <a:t>to</a:t>
            </a:r>
            <a:r>
              <a:rPr/>
              <a:t> </a:t>
            </a:r>
            <a:r>
              <a:rPr/>
              <a:t>measure</a:t>
            </a:r>
            <a:r>
              <a:rPr/>
              <a:t> </a:t>
            </a:r>
            <a:r>
              <a:rPr/>
              <a:t>and</a:t>
            </a:r>
            <a:r>
              <a:rPr/>
              <a:t> </a:t>
            </a:r>
            <a:r>
              <a:rPr/>
              <a:t>you</a:t>
            </a:r>
            <a:r>
              <a:rPr/>
              <a:t> </a:t>
            </a:r>
            <a:r>
              <a:rPr/>
              <a:t>need</a:t>
            </a:r>
            <a:r>
              <a:rPr/>
              <a:t> </a:t>
            </a:r>
            <a:r>
              <a:rPr/>
              <a:t>to</a:t>
            </a:r>
            <a:r>
              <a:rPr/>
              <a:t> </a:t>
            </a:r>
            <a:r>
              <a:rPr/>
              <a:t>choose</a:t>
            </a:r>
            <a:r>
              <a:rPr/>
              <a:t> </a:t>
            </a:r>
            <a:r>
              <a:rPr/>
              <a:t>a</a:t>
            </a:r>
            <a:r>
              <a:rPr/>
              <a:t> </a:t>
            </a:r>
            <a:r>
              <a:rPr/>
              <a:t>single</a:t>
            </a:r>
            <a:r>
              <a:rPr/>
              <a:t> </a:t>
            </a:r>
            <a:r>
              <a:rPr/>
              <a:t>method</a:t>
            </a:r>
            <a:r>
              <a:rPr/>
              <a:t> </a:t>
            </a:r>
            <a:r>
              <a:rPr/>
              <a:t>for</a:t>
            </a:r>
            <a:r>
              <a:rPr/>
              <a:t> </a:t>
            </a:r>
            <a:r>
              <a:rPr/>
              <a:t>consistency</a:t>
            </a:r>
            <a:r>
              <a:rPr/>
              <a:t> </a:t>
            </a:r>
            <a:r>
              <a:rPr/>
              <a:t>and</a:t>
            </a:r>
            <a:r>
              <a:rPr/>
              <a:t> </a:t>
            </a:r>
            <a:r>
              <a:rPr/>
              <a:t>careful</a:t>
            </a:r>
            <a:r>
              <a:rPr/>
              <a:t> </a:t>
            </a:r>
            <a:r>
              <a:rPr/>
              <a:t>control,</a:t>
            </a:r>
            <a:r>
              <a:rPr/>
              <a:t> </a:t>
            </a:r>
            <a:r>
              <a:rPr/>
              <a:t>and</a:t>
            </a:r>
            <a:r>
              <a:rPr/>
              <a:t> </a:t>
            </a:r>
            <a:r>
              <a:rPr/>
              <a:t>when</a:t>
            </a:r>
            <a:r>
              <a:rPr/>
              <a:t> </a:t>
            </a:r>
            <a:r>
              <a:rPr/>
              <a:t>there</a:t>
            </a:r>
            <a:r>
              <a:rPr/>
              <a:t> </a:t>
            </a:r>
            <a:r>
              <a:rPr/>
              <a:t>are</a:t>
            </a:r>
            <a:r>
              <a:rPr/>
              <a:t> </a:t>
            </a:r>
            <a:r>
              <a:rPr/>
              <a:t>multiple</a:t>
            </a:r>
            <a:r>
              <a:rPr/>
              <a:t> </a:t>
            </a:r>
            <a:r>
              <a:rPr/>
              <a:t>methods,</a:t>
            </a:r>
            <a:r>
              <a:rPr/>
              <a:t> </a:t>
            </a:r>
            <a:r>
              <a:rPr/>
              <a:t>chose</a:t>
            </a:r>
            <a:r>
              <a:rPr/>
              <a:t> </a:t>
            </a:r>
            <a:r>
              <a:rPr/>
              <a:t>the</a:t>
            </a:r>
            <a:r>
              <a:rPr/>
              <a:t> </a:t>
            </a:r>
            <a:r>
              <a:rPr/>
              <a:t>method</a:t>
            </a:r>
            <a:r>
              <a:rPr/>
              <a:t> </a:t>
            </a:r>
            <a:r>
              <a:rPr/>
              <a:t>that</a:t>
            </a:r>
            <a:r>
              <a:rPr/>
              <a:t> </a:t>
            </a:r>
            <a:r>
              <a:rPr/>
              <a:t>is</a:t>
            </a:r>
            <a:r>
              <a:rPr/>
              <a:t> </a:t>
            </a:r>
            <a:r>
              <a:rPr/>
              <a:t>optimal</a:t>
            </a:r>
            <a:r>
              <a:rPr/>
              <a:t> </a:t>
            </a:r>
            <a:r>
              <a:rPr/>
              <a:t>for</a:t>
            </a:r>
            <a:r>
              <a:rPr/>
              <a:t> </a:t>
            </a:r>
            <a:r>
              <a:rPr/>
              <a:t>your</a:t>
            </a:r>
            <a:r>
              <a:rPr/>
              <a:t> </a:t>
            </a:r>
            <a:r>
              <a:rPr/>
              <a:t>needs.</a:t>
            </a:r>
            <a:r>
              <a:rPr/>
              <a:t> </a:t>
            </a:r>
            <a:r>
              <a:rPr/>
              <a:t>Blood</a:t>
            </a:r>
            <a:r>
              <a:rPr/>
              <a:t> </a:t>
            </a:r>
            <a:r>
              <a:rPr/>
              <a:t>pressure,</a:t>
            </a:r>
            <a:r>
              <a:rPr/>
              <a:t> </a:t>
            </a:r>
            <a:r>
              <a:rPr/>
              <a:t>for</a:t>
            </a:r>
            <a:r>
              <a:rPr/>
              <a:t> </a:t>
            </a:r>
            <a:r>
              <a:rPr/>
              <a:t>example,</a:t>
            </a:r>
            <a:r>
              <a:rPr/>
              <a:t> </a:t>
            </a:r>
            <a:r>
              <a:rPr/>
              <a:t>can</a:t>
            </a:r>
            <a:r>
              <a:rPr/>
              <a:t> </a:t>
            </a:r>
            <a:r>
              <a:rPr/>
              <a:t>be</a:t>
            </a:r>
            <a:r>
              <a:rPr/>
              <a:t> </a:t>
            </a:r>
            <a:r>
              <a:rPr/>
              <a:t>influenced</a:t>
            </a:r>
            <a:r>
              <a:rPr/>
              <a:t> </a:t>
            </a:r>
            <a:r>
              <a:rPr/>
              <a:t>by</a:t>
            </a:r>
            <a:r>
              <a:rPr/>
              <a:t> </a:t>
            </a:r>
            <a:r>
              <a:rPr/>
              <a:t>whether</a:t>
            </a:r>
            <a:r>
              <a:rPr/>
              <a:t> </a:t>
            </a:r>
            <a:r>
              <a:rPr/>
              <a:t>you</a:t>
            </a:r>
            <a:r>
              <a:rPr/>
              <a:t> </a:t>
            </a:r>
            <a:r>
              <a:rPr/>
              <a:t>are</a:t>
            </a:r>
            <a:r>
              <a:rPr/>
              <a:t> </a:t>
            </a:r>
            <a:r>
              <a:rPr/>
              <a:t>sitting</a:t>
            </a:r>
            <a:r>
              <a:rPr/>
              <a:t> </a:t>
            </a:r>
            <a:r>
              <a:rPr/>
              <a:t>or</a:t>
            </a:r>
            <a:r>
              <a:rPr/>
              <a:t> </a:t>
            </a:r>
            <a:r>
              <a:rPr/>
              <a:t>standing</a:t>
            </a:r>
            <a:r>
              <a:rPr/>
              <a:t> </a:t>
            </a:r>
            <a:r>
              <a:rPr/>
              <a:t>and</a:t>
            </a:r>
            <a:r>
              <a:rPr/>
              <a:t> </a:t>
            </a:r>
            <a:r>
              <a:rPr/>
              <a:t>whether</a:t>
            </a:r>
            <a:r>
              <a:rPr/>
              <a:t> </a:t>
            </a:r>
            <a:r>
              <a:rPr/>
              <a:t>you</a:t>
            </a:r>
            <a:r>
              <a:rPr/>
              <a:t> </a:t>
            </a:r>
            <a:r>
              <a:rPr/>
              <a:t>are</a:t>
            </a:r>
            <a:r>
              <a:rPr/>
              <a:t> </a:t>
            </a:r>
            <a:r>
              <a:rPr/>
              <a:t>talking</a:t>
            </a:r>
            <a:r>
              <a:rPr/>
              <a:t> </a:t>
            </a:r>
            <a:r>
              <a:rPr/>
              <a:t>while</a:t>
            </a:r>
            <a:r>
              <a:rPr/>
              <a:t> </a:t>
            </a:r>
            <a:r>
              <a:rPr/>
              <a:t>the</a:t>
            </a:r>
            <a:r>
              <a:rPr/>
              <a:t> </a:t>
            </a:r>
            <a:r>
              <a:rPr/>
              <a:t>measurement</a:t>
            </a:r>
            <a:r>
              <a:rPr/>
              <a:t> </a:t>
            </a:r>
            <a:r>
              <a:rPr/>
              <a:t>is</a:t>
            </a:r>
            <a:r>
              <a:rPr/>
              <a:t> </a:t>
            </a:r>
            <a:r>
              <a:rPr/>
              <a:t>being</a:t>
            </a:r>
            <a:r>
              <a:rPr/>
              <a:t> </a:t>
            </a:r>
            <a:r>
              <a:rPr/>
              <a:t>done.</a:t>
            </a:r>
          </a:p>
          <a:p>
            <a:pPr lvl="0" marL="0" indent="0">
              <a:buNone/>
            </a:pPr>
          </a:p>
          <a:p>
            <a:pPr lvl="0" marL="0" indent="0">
              <a:buNone/>
            </a:pPr>
            <a:r>
              <a:rPr/>
              <a:t>Formalizing</a:t>
            </a:r>
            <a:r>
              <a:rPr/>
              <a:t> </a:t>
            </a:r>
            <a:r>
              <a:rPr/>
              <a:t>the</a:t>
            </a:r>
            <a:r>
              <a:rPr/>
              <a:t> </a:t>
            </a:r>
            <a:r>
              <a:rPr/>
              <a:t>rules</a:t>
            </a:r>
            <a:r>
              <a:rPr/>
              <a:t> </a:t>
            </a:r>
            <a:r>
              <a:rPr/>
              <a:t>for</a:t>
            </a:r>
            <a:r>
              <a:rPr/>
              <a:t> </a:t>
            </a:r>
            <a:r>
              <a:rPr/>
              <a:t>measurement</a:t>
            </a:r>
            <a:r>
              <a:rPr/>
              <a:t> </a:t>
            </a:r>
            <a:r>
              <a:rPr/>
              <a:t>helps</a:t>
            </a:r>
            <a:r>
              <a:rPr/>
              <a:t> </a:t>
            </a:r>
            <a:r>
              <a:rPr/>
              <a:t>reduce</a:t>
            </a:r>
            <a:r>
              <a:rPr/>
              <a:t> </a:t>
            </a:r>
            <a:r>
              <a:rPr/>
              <a:t>bias.</a:t>
            </a:r>
            <a:r>
              <a:rPr/>
              <a:t> </a:t>
            </a:r>
            <a:r>
              <a:rPr/>
              <a:t>This</a:t>
            </a:r>
            <a:r>
              <a:rPr/>
              <a:t> </a:t>
            </a:r>
            <a:r>
              <a:rPr/>
              <a:t>is</a:t>
            </a:r>
            <a:r>
              <a:rPr/>
              <a:t> </a:t>
            </a:r>
            <a:r>
              <a:rPr/>
              <a:t>a</a:t>
            </a:r>
            <a:r>
              <a:rPr/>
              <a:t> </a:t>
            </a:r>
            <a:r>
              <a:rPr/>
              <a:t>real</a:t>
            </a:r>
            <a:r>
              <a:rPr/>
              <a:t> </a:t>
            </a:r>
            <a:r>
              <a:rPr/>
              <a:t>concern</a:t>
            </a:r>
            <a:r>
              <a:rPr/>
              <a:t> </a:t>
            </a:r>
            <a:r>
              <a:rPr/>
              <a:t>when</a:t>
            </a:r>
            <a:r>
              <a:rPr/>
              <a:t> </a:t>
            </a:r>
            <a:r>
              <a:rPr/>
              <a:t>you</a:t>
            </a:r>
            <a:r>
              <a:rPr/>
              <a:t> </a:t>
            </a:r>
            <a:r>
              <a:rPr/>
              <a:t>have</a:t>
            </a:r>
            <a:r>
              <a:rPr/>
              <a:t> </a:t>
            </a:r>
            <a:r>
              <a:rPr/>
              <a:t>a</a:t>
            </a:r>
            <a:r>
              <a:rPr/>
              <a:t> </a:t>
            </a:r>
            <a:r>
              <a:rPr/>
              <a:t>variety</a:t>
            </a:r>
            <a:r>
              <a:rPr/>
              <a:t> </a:t>
            </a:r>
            <a:r>
              <a:rPr/>
              <a:t>of</a:t>
            </a:r>
            <a:r>
              <a:rPr/>
              <a:t> </a:t>
            </a:r>
            <a:r>
              <a:rPr/>
              <a:t>people</a:t>
            </a:r>
            <a:r>
              <a:rPr/>
              <a:t> </a:t>
            </a:r>
            <a:r>
              <a:rPr/>
              <a:t>doing</a:t>
            </a:r>
            <a:r>
              <a:rPr/>
              <a:t> </a:t>
            </a:r>
            <a:r>
              <a:rPr/>
              <a:t>the</a:t>
            </a:r>
            <a:r>
              <a:rPr/>
              <a:t> </a:t>
            </a:r>
            <a:r>
              <a:rPr/>
              <a:t>same</a:t>
            </a:r>
            <a:r>
              <a:rPr/>
              <a:t> </a:t>
            </a:r>
            <a:r>
              <a:rPr/>
              <a:t>measurements.</a:t>
            </a:r>
            <a:r>
              <a:rPr/>
              <a:t> </a:t>
            </a:r>
            <a:r>
              <a:rPr/>
              <a:t>How</a:t>
            </a:r>
            <a:r>
              <a:rPr/>
              <a:t> </a:t>
            </a:r>
            <a:r>
              <a:rPr/>
              <a:t>are</a:t>
            </a:r>
            <a:r>
              <a:rPr/>
              <a:t> </a:t>
            </a:r>
            <a:r>
              <a:rPr/>
              <a:t>new</a:t>
            </a:r>
            <a:r>
              <a:rPr/>
              <a:t> </a:t>
            </a:r>
            <a:r>
              <a:rPr/>
              <a:t>hires</a:t>
            </a:r>
            <a:r>
              <a:rPr/>
              <a:t> </a:t>
            </a:r>
            <a:r>
              <a:rPr/>
              <a:t>trained?</a:t>
            </a:r>
            <a:r>
              <a:rPr/>
              <a:t> </a:t>
            </a:r>
            <a:r>
              <a:rPr/>
              <a:t>Can</a:t>
            </a:r>
            <a:r>
              <a:rPr/>
              <a:t> </a:t>
            </a:r>
            <a:r>
              <a:rPr/>
              <a:t>you</a:t>
            </a:r>
            <a:r>
              <a:rPr/>
              <a:t> </a:t>
            </a:r>
            <a:r>
              <a:rPr/>
              <a:t>verify</a:t>
            </a:r>
            <a:r>
              <a:rPr/>
              <a:t> </a:t>
            </a:r>
            <a:r>
              <a:rPr/>
              <a:t>that</a:t>
            </a:r>
            <a:r>
              <a:rPr/>
              <a:t> </a:t>
            </a:r>
            <a:r>
              <a:rPr/>
              <a:t>they</a:t>
            </a:r>
            <a:r>
              <a:rPr/>
              <a:t> </a:t>
            </a:r>
            <a:r>
              <a:rPr/>
              <a:t>are</a:t>
            </a:r>
            <a:r>
              <a:rPr/>
              <a:t> </a:t>
            </a:r>
            <a:r>
              <a:rPr/>
              <a:t>trained</a:t>
            </a:r>
            <a:r>
              <a:rPr/>
              <a:t> </a:t>
            </a:r>
            <a:r>
              <a:rPr/>
              <a:t>to</a:t>
            </a:r>
            <a:r>
              <a:rPr/>
              <a:t> </a:t>
            </a:r>
            <a:r>
              <a:rPr/>
              <a:t>the</a:t>
            </a:r>
            <a:r>
              <a:rPr/>
              <a:t> </a:t>
            </a:r>
            <a:r>
              <a:rPr/>
              <a:t>standard</a:t>
            </a:r>
            <a:r>
              <a:rPr/>
              <a:t> </a:t>
            </a:r>
            <a:r>
              <a:rPr/>
              <a:t>that</a:t>
            </a:r>
            <a:r>
              <a:rPr/>
              <a:t> </a:t>
            </a:r>
            <a:r>
              <a:rPr/>
              <a:t>you</a:t>
            </a:r>
            <a:r>
              <a:rPr/>
              <a:t> </a:t>
            </a:r>
            <a:r>
              <a:rPr/>
              <a:t>have</a:t>
            </a:r>
            <a:r>
              <a:rPr/>
              <a:t> </a:t>
            </a:r>
            <a:r>
              <a:rPr/>
              <a:t>promised.</a:t>
            </a:r>
          </a:p>
        </p:txBody>
      </p:sp>
      <p:sp>
        <p:nvSpPr>
          <p:cNvPr id="4" name="Slide Number Placeholder 3"/>
          <p:cNvSpPr>
            <a:spLocks noGrp="1"/>
          </p:cNvSpPr>
          <p:nvPr>
            <p:ph type="sldNum" sz="quarter" idx="10"/>
          </p:nvPr>
        </p:nvSpPr>
        <p:spPr/>
        <p:txBody>
          <a:bodyPr/>
          <a:lstStyle/>
          <a:p>
            <a:fld id="{18BDFEC3-8487-43E8-A154-7C12CBC1FFF2}" type="slidenum">
              <a:rPr lang="en-US"/>
              <a:t>175</a:t>
            </a:fld>
            <a:endParaRPr lang="en-US"/>
          </a:p>
        </p:txBody>
      </p:sp>
    </p:spTree>
  </p:cSld>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Nominal</a:t>
            </a:r>
            <a:r>
              <a:rPr/>
              <a:t> </a:t>
            </a:r>
            <a:r>
              <a:rPr/>
              <a:t>means</a:t>
            </a:r>
            <a:r>
              <a:rPr/>
              <a:t> </a:t>
            </a:r>
            <a:r>
              <a:rPr/>
              <a:t>names,</a:t>
            </a:r>
            <a:r>
              <a:rPr/>
              <a:t> </a:t>
            </a:r>
            <a:r>
              <a:rPr/>
              <a:t>classification,</a:t>
            </a:r>
            <a:r>
              <a:rPr/>
              <a:t> </a:t>
            </a:r>
            <a:r>
              <a:rPr/>
              <a:t>or</a:t>
            </a:r>
            <a:r>
              <a:rPr/>
              <a:t> </a:t>
            </a:r>
            <a:r>
              <a:rPr/>
              <a:t>categorical</a:t>
            </a:r>
            <a:r>
              <a:rPr/>
              <a:t> </a:t>
            </a:r>
            <a:r>
              <a:rPr/>
              <a:t>assignment.</a:t>
            </a:r>
            <a:r>
              <a:rPr/>
              <a:t> </a:t>
            </a:r>
            <a:r>
              <a:rPr/>
              <a:t>Names</a:t>
            </a:r>
            <a:r>
              <a:rPr/>
              <a:t> </a:t>
            </a:r>
            <a:r>
              <a:rPr/>
              <a:t>are</a:t>
            </a:r>
            <a:r>
              <a:rPr/>
              <a:t> </a:t>
            </a:r>
            <a:r>
              <a:rPr/>
              <a:t>mutually</a:t>
            </a:r>
            <a:r>
              <a:rPr/>
              <a:t> </a:t>
            </a:r>
            <a:r>
              <a:rPr/>
              <a:t>exclusive</a:t>
            </a:r>
            <a:r>
              <a:rPr/>
              <a:t> </a:t>
            </a:r>
            <a:r>
              <a:rPr/>
              <a:t>and</a:t>
            </a:r>
            <a:r>
              <a:rPr/>
              <a:t> </a:t>
            </a:r>
            <a:r>
              <a:rPr/>
              <a:t>exhaustive.</a:t>
            </a:r>
            <a:r>
              <a:rPr/>
              <a:t> </a:t>
            </a:r>
            <a:r>
              <a:rPr/>
              <a:t>Value</a:t>
            </a:r>
            <a:r>
              <a:rPr/>
              <a:t> </a:t>
            </a:r>
            <a:r>
              <a:rPr/>
              <a:t>that</a:t>
            </a:r>
            <a:r>
              <a:rPr/>
              <a:t> </a:t>
            </a:r>
            <a:r>
              <a:rPr/>
              <a:t>is</a:t>
            </a:r>
            <a:r>
              <a:rPr/>
              <a:t> </a:t>
            </a:r>
            <a:r>
              <a:rPr/>
              <a:t>shown</a:t>
            </a:r>
            <a:r>
              <a:rPr/>
              <a:t> </a:t>
            </a:r>
            <a:r>
              <a:rPr/>
              <a:t>is</a:t>
            </a:r>
            <a:r>
              <a:rPr/>
              <a:t> </a:t>
            </a:r>
            <a:r>
              <a:rPr/>
              <a:t>a</a:t>
            </a:r>
            <a:r>
              <a:rPr/>
              <a:t> </a:t>
            </a:r>
            <a:r>
              <a:rPr/>
              <a:t>number</a:t>
            </a:r>
            <a:r>
              <a:rPr/>
              <a:t> </a:t>
            </a:r>
            <a:r>
              <a:rPr/>
              <a:t>code</a:t>
            </a:r>
            <a:r>
              <a:rPr/>
              <a:t> </a:t>
            </a:r>
            <a:r>
              <a:rPr/>
              <a:t>or</a:t>
            </a:r>
            <a:r>
              <a:rPr/>
              <a:t> </a:t>
            </a:r>
            <a:r>
              <a:rPr/>
              <a:t>a</a:t>
            </a:r>
            <a:r>
              <a:rPr/>
              <a:t> </a:t>
            </a:r>
            <a:r>
              <a:rPr/>
              <a:t>text</a:t>
            </a:r>
            <a:r>
              <a:rPr/>
              <a:t> </a:t>
            </a:r>
            <a:r>
              <a:rPr/>
              <a:t>word.</a:t>
            </a:r>
          </a:p>
          <a:p>
            <a:pPr lvl="0" marL="0" indent="0">
              <a:buNone/>
            </a:pPr>
          </a:p>
          <a:p>
            <a:pPr lvl="0" marL="0" indent="0">
              <a:buNone/>
            </a:pPr>
            <a:r>
              <a:rPr/>
              <a:t>Ordinal</a:t>
            </a:r>
            <a:r>
              <a:rPr/>
              <a:t> </a:t>
            </a:r>
            <a:r>
              <a:rPr/>
              <a:t>is</a:t>
            </a:r>
            <a:r>
              <a:rPr/>
              <a:t> </a:t>
            </a:r>
            <a:r>
              <a:rPr/>
              <a:t>similar</a:t>
            </a:r>
            <a:r>
              <a:rPr/>
              <a:t> </a:t>
            </a:r>
            <a:r>
              <a:rPr/>
              <a:t>to</a:t>
            </a:r>
            <a:r>
              <a:rPr/>
              <a:t> </a:t>
            </a:r>
            <a:r>
              <a:rPr/>
              <a:t>nominal</a:t>
            </a:r>
            <a:r>
              <a:rPr/>
              <a:t> </a:t>
            </a:r>
            <a:r>
              <a:rPr/>
              <a:t>plus</a:t>
            </a:r>
            <a:r>
              <a:rPr/>
              <a:t> </a:t>
            </a:r>
            <a:r>
              <a:rPr/>
              <a:t>some</a:t>
            </a:r>
            <a:r>
              <a:rPr/>
              <a:t> </a:t>
            </a:r>
            <a:r>
              <a:rPr/>
              <a:t>orderliness</a:t>
            </a:r>
            <a:r>
              <a:rPr/>
              <a:t> </a:t>
            </a:r>
            <a:r>
              <a:rPr/>
              <a:t>as</a:t>
            </a:r>
            <a:r>
              <a:rPr/>
              <a:t> </a:t>
            </a:r>
            <a:r>
              <a:rPr/>
              <a:t>to</a:t>
            </a:r>
            <a:r>
              <a:rPr/>
              <a:t> </a:t>
            </a:r>
            <a:r>
              <a:rPr/>
              <a:t>what</a:t>
            </a:r>
            <a:r>
              <a:rPr/>
              <a:t> </a:t>
            </a:r>
            <a:r>
              <a:rPr/>
              <a:t>those</a:t>
            </a:r>
            <a:r>
              <a:rPr/>
              <a:t> </a:t>
            </a:r>
            <a:r>
              <a:rPr/>
              <a:t>responses</a:t>
            </a:r>
            <a:r>
              <a:rPr/>
              <a:t> </a:t>
            </a:r>
            <a:r>
              <a:rPr/>
              <a:t>mean.</a:t>
            </a:r>
            <a:r>
              <a:rPr/>
              <a:t> </a:t>
            </a:r>
            <a:r>
              <a:rPr/>
              <a:t>Example</a:t>
            </a:r>
            <a:r>
              <a:rPr/>
              <a:t> </a:t>
            </a:r>
            <a:r>
              <a:rPr/>
              <a:t>five</a:t>
            </a:r>
            <a:r>
              <a:rPr/>
              <a:t> </a:t>
            </a:r>
            <a:r>
              <a:rPr/>
              <a:t>point</a:t>
            </a:r>
            <a:r>
              <a:rPr/>
              <a:t> </a:t>
            </a:r>
            <a:r>
              <a:rPr/>
              <a:t>scale.</a:t>
            </a:r>
          </a:p>
          <a:p>
            <a:pPr lvl="0" marL="0" indent="0">
              <a:buNone/>
            </a:pPr>
          </a:p>
          <a:p>
            <a:pPr lvl="0" marL="0" indent="0">
              <a:buNone/>
            </a:pPr>
            <a:r>
              <a:rPr/>
              <a:t>There</a:t>
            </a:r>
            <a:r>
              <a:rPr/>
              <a:t> </a:t>
            </a:r>
            <a:r>
              <a:rPr/>
              <a:t>is</a:t>
            </a:r>
            <a:r>
              <a:rPr/>
              <a:t> </a:t>
            </a:r>
            <a:r>
              <a:rPr/>
              <a:t>no</a:t>
            </a:r>
            <a:r>
              <a:rPr/>
              <a:t> </a:t>
            </a:r>
            <a:r>
              <a:rPr/>
              <a:t>true</a:t>
            </a:r>
            <a:r>
              <a:rPr/>
              <a:t> </a:t>
            </a:r>
            <a:r>
              <a:rPr/>
              <a:t>zero</a:t>
            </a:r>
            <a:r>
              <a:rPr/>
              <a:t> </a:t>
            </a:r>
            <a:r>
              <a:rPr/>
              <a:t>point.</a:t>
            </a:r>
            <a:r>
              <a:rPr/>
              <a:t> </a:t>
            </a:r>
            <a:r>
              <a:rPr/>
              <a:t>Can’t</a:t>
            </a:r>
            <a:r>
              <a:rPr/>
              <a:t> </a:t>
            </a:r>
            <a:r>
              <a:rPr/>
              <a:t>perform</a:t>
            </a:r>
            <a:r>
              <a:rPr/>
              <a:t> </a:t>
            </a:r>
            <a:r>
              <a:rPr/>
              <a:t>arithmetic</a:t>
            </a:r>
            <a:r>
              <a:rPr/>
              <a:t> </a:t>
            </a:r>
            <a:r>
              <a:rPr/>
              <a:t>operatitons</a:t>
            </a:r>
            <a:r>
              <a:rPr/>
              <a:t> </a:t>
            </a:r>
            <a:r>
              <a:rPr/>
              <a:t>on</a:t>
            </a:r>
            <a:r>
              <a:rPr/>
              <a:t> </a:t>
            </a:r>
            <a:r>
              <a:rPr/>
              <a:t>ordinal</a:t>
            </a:r>
            <a:r>
              <a:rPr/>
              <a:t> </a:t>
            </a:r>
            <a:r>
              <a:rPr/>
              <a:t>variables.</a:t>
            </a:r>
          </a:p>
          <a:p>
            <a:pPr lvl="0" marL="0" indent="0">
              <a:buNone/>
            </a:pPr>
          </a:p>
          <a:p>
            <a:pPr lvl="0" marL="0" indent="0">
              <a:buNone/>
            </a:pPr>
            <a:r>
              <a:rPr/>
              <a:t>You</a:t>
            </a:r>
            <a:r>
              <a:rPr/>
              <a:t> </a:t>
            </a:r>
            <a:r>
              <a:rPr/>
              <a:t>can</a:t>
            </a:r>
            <a:r>
              <a:rPr/>
              <a:t> </a:t>
            </a:r>
            <a:r>
              <a:rPr/>
              <a:t>talk</a:t>
            </a:r>
            <a:r>
              <a:rPr/>
              <a:t> </a:t>
            </a:r>
            <a:r>
              <a:rPr/>
              <a:t>about</a:t>
            </a:r>
            <a:r>
              <a:rPr/>
              <a:t> </a:t>
            </a:r>
            <a:r>
              <a:rPr/>
              <a:t>the</a:t>
            </a:r>
            <a:r>
              <a:rPr/>
              <a:t> </a:t>
            </a:r>
            <a:r>
              <a:rPr/>
              <a:t>direction</a:t>
            </a:r>
            <a:r>
              <a:rPr/>
              <a:t> </a:t>
            </a:r>
            <a:r>
              <a:rPr/>
              <a:t>of</a:t>
            </a:r>
            <a:r>
              <a:rPr/>
              <a:t> </a:t>
            </a:r>
            <a:r>
              <a:rPr/>
              <a:t>change.</a:t>
            </a:r>
          </a:p>
          <a:p>
            <a:pPr lvl="0" marL="0" indent="0">
              <a:buNone/>
            </a:pPr>
          </a:p>
          <a:p>
            <a:pPr lvl="0" marL="0" indent="0">
              <a:buNone/>
            </a:pPr>
            <a:r>
              <a:rPr/>
              <a:t>Interval</a:t>
            </a:r>
            <a:r>
              <a:rPr/>
              <a:t> </a:t>
            </a:r>
            <a:r>
              <a:rPr/>
              <a:t>-</a:t>
            </a:r>
            <a:r>
              <a:rPr/>
              <a:t> </a:t>
            </a:r>
            <a:r>
              <a:rPr/>
              <a:t>difference</a:t>
            </a:r>
            <a:r>
              <a:rPr/>
              <a:t> </a:t>
            </a:r>
            <a:r>
              <a:rPr/>
              <a:t>between</a:t>
            </a:r>
            <a:r>
              <a:rPr/>
              <a:t> </a:t>
            </a:r>
            <a:r>
              <a:rPr/>
              <a:t>levels</a:t>
            </a:r>
            <a:r>
              <a:rPr/>
              <a:t> </a:t>
            </a:r>
            <a:r>
              <a:rPr/>
              <a:t>is</a:t>
            </a:r>
            <a:r>
              <a:rPr/>
              <a:t> </a:t>
            </a:r>
            <a:r>
              <a:rPr/>
              <a:t>consistent</a:t>
            </a:r>
            <a:r>
              <a:rPr/>
              <a:t> </a:t>
            </a:r>
            <a:r>
              <a:rPr/>
              <a:t>across</a:t>
            </a:r>
            <a:r>
              <a:rPr/>
              <a:t> </a:t>
            </a:r>
            <a:r>
              <a:rPr/>
              <a:t>the</a:t>
            </a:r>
            <a:r>
              <a:rPr/>
              <a:t> </a:t>
            </a:r>
            <a:r>
              <a:rPr/>
              <a:t>range</a:t>
            </a:r>
            <a:r>
              <a:rPr/>
              <a:t> </a:t>
            </a:r>
            <a:r>
              <a:rPr/>
              <a:t>of</a:t>
            </a:r>
            <a:r>
              <a:rPr/>
              <a:t> </a:t>
            </a:r>
            <a:r>
              <a:rPr/>
              <a:t>the</a:t>
            </a:r>
            <a:r>
              <a:rPr/>
              <a:t> </a:t>
            </a:r>
            <a:r>
              <a:rPr/>
              <a:t>scale.</a:t>
            </a:r>
          </a:p>
          <a:p>
            <a:pPr lvl="0" marL="0" indent="0">
              <a:buNone/>
            </a:pPr>
          </a:p>
          <a:p>
            <a:pPr lvl="0" marL="0" indent="0">
              <a:buNone/>
            </a:pPr>
            <a:r>
              <a:rPr/>
              <a:t>Ratio.</a:t>
            </a:r>
            <a:r>
              <a:rPr/>
              <a:t> </a:t>
            </a:r>
            <a:r>
              <a:rPr/>
              <a:t>There</a:t>
            </a:r>
            <a:r>
              <a:rPr/>
              <a:t> </a:t>
            </a:r>
            <a:r>
              <a:rPr/>
              <a:t>is</a:t>
            </a:r>
            <a:r>
              <a:rPr/>
              <a:t> </a:t>
            </a:r>
            <a:r>
              <a:rPr/>
              <a:t>a</a:t>
            </a:r>
            <a:r>
              <a:rPr/>
              <a:t> </a:t>
            </a:r>
            <a:r>
              <a:rPr/>
              <a:t>true</a:t>
            </a:r>
            <a:r>
              <a:rPr/>
              <a:t> </a:t>
            </a:r>
            <a:r>
              <a:rPr/>
              <a:t>zero</a:t>
            </a:r>
            <a:r>
              <a:rPr/>
              <a:t> </a:t>
            </a:r>
            <a:r>
              <a:rPr/>
              <a:t>point.</a:t>
            </a:r>
          </a:p>
        </p:txBody>
      </p:sp>
      <p:sp>
        <p:nvSpPr>
          <p:cNvPr id="4" name="Slide Number Placeholder 3"/>
          <p:cNvSpPr>
            <a:spLocks noGrp="1"/>
          </p:cNvSpPr>
          <p:nvPr>
            <p:ph type="sldNum" sz="quarter" idx="10"/>
          </p:nvPr>
        </p:nvSpPr>
        <p:spPr/>
        <p:txBody>
          <a:bodyPr/>
          <a:lstStyle/>
          <a:p>
            <a:fld id="{18BDFEC3-8487-43E8-A154-7C12CBC1FFF2}" type="slidenum">
              <a:rPr lang="en-US"/>
              <a:t>176</a:t>
            </a:fld>
            <a:endParaRPr lang="en-US"/>
          </a:p>
        </p:txBody>
      </p:sp>
    </p:spTree>
  </p:cSld>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41EB5C9-1307-BA42-ABA2-0BC069CD8E7F}" type="datetimeFigureOut">
              <a:rPr lang="en-US" smtClean="0"/>
              <a:t>12/30/2018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12/30/2018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12/30/2018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12/30/2018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12/30/2018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12/30/2018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12/30/2018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12/30/2018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12/30/2018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12/30/2018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12/30/2018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41EB5C9-1307-BA42-ABA2-0BC069CD8E7F}" type="datetimeFigureOut">
              <a:rPr lang="en-US" smtClean="0"/>
              <a:t>12/30/2018</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9.xml" /></Relationships>
</file>

<file path=ppt/slides/_rels/slide100.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55.xml" /></Relationships>
</file>

<file path=ppt/slides/_rels/slide101.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56.xml" /><Relationship Id="rId3" Type="http://schemas.openxmlformats.org/officeDocument/2006/relationships/image" Target="../media/image21.png" /></Relationships>
</file>

<file path=ppt/slides/_rels/slide102.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57.xml" /></Relationships>
</file>

<file path=ppt/slides/_rels/slide103.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58.xml" /><Relationship Id="rId3" Type="http://schemas.openxmlformats.org/officeDocument/2006/relationships/image" Target="../media/image22.png" /></Relationships>
</file>

<file path=ppt/slides/_rels/slide104.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59.xml" /></Relationships>
</file>

<file path=ppt/slides/_rels/slide105.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60.xml" /></Relationships>
</file>

<file path=ppt/slides/_rels/slide106.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61.xml" /></Relationships>
</file>

<file path=ppt/slides/_rels/slide107.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62.xml" /></Relationships>
</file>

<file path=ppt/slides/_rels/slide108.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63.xml" /><Relationship Id="rId3" Type="http://schemas.openxmlformats.org/officeDocument/2006/relationships/image" Target="../media/image23.png" /></Relationships>
</file>

<file path=ppt/slides/_rels/slide109.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64.xml" /></Relationships>
</file>

<file path=ppt/slides/_rels/slide11.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0.xml" /></Relationships>
</file>

<file path=ppt/slides/_rels/slide110.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65.xml" /></Relationships>
</file>

<file path=ppt/slides/_rels/slide111.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66.xml" /></Relationships>
</file>

<file path=ppt/slides/_rels/slide112.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67.xml" /><Relationship Id="rId3" Type="http://schemas.openxmlformats.org/officeDocument/2006/relationships/image" Target="../media/image24.png" /></Relationships>
</file>

<file path=ppt/slides/_rels/slide113.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68.xml" /><Relationship Id="rId3" Type="http://schemas.openxmlformats.org/officeDocument/2006/relationships/image" Target="../media/image25.png" /></Relationships>
</file>

<file path=ppt/slides/_rels/slide114.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69.xml" /></Relationships>
</file>

<file path=ppt/slides/_rels/slide115.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70.xml" /><Relationship Id="rId3" Type="http://schemas.openxmlformats.org/officeDocument/2006/relationships/image" Target="../media/image26.png" /></Relationships>
</file>

<file path=ppt/slides/_rels/slide116.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7.png" /></Relationships>
</file>

<file path=ppt/slides/_rels/slide117.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8.png" /></Relationships>
</file>

<file path=ppt/slides/_rels/slide118.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9.png" /></Relationships>
</file>

<file path=ppt/slides/_rels/slide119.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0.png" /></Relationships>
</file>

<file path=ppt/slides/_rels/slide12.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20.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21.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22.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71.xml" /><Relationship Id="rId3" Type="http://schemas.openxmlformats.org/officeDocument/2006/relationships/image" Target="../media/image31.png" /></Relationships>
</file>

<file path=ppt/slides/_rels/slide123.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24.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25.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72.xml" /><Relationship Id="rId3" Type="http://schemas.openxmlformats.org/officeDocument/2006/relationships/image" Target="../media/image32.png" /></Relationships>
</file>

<file path=ppt/slides/_rels/slide126.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27.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3.png" /></Relationships>
</file>

<file path=ppt/slides/_rels/slide128.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4.png" /></Relationships>
</file>

<file path=ppt/slides/_rels/slide129.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73.xml" /></Relationships>
</file>

<file path=ppt/slides/_rels/slide13.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doi:10.1371/journal.pmed.1002660" TargetMode="External" /></Relationships>
</file>

<file path=ppt/slides/_rels/slide130.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31.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32.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33.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34.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35.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74.xml" /><Relationship Id="rId3" Type="http://schemas.openxmlformats.org/officeDocument/2006/relationships/image" Target="../media/image35.png" /></Relationships>
</file>

<file path=ppt/slides/_rels/slide136.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37.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75.xml" /><Relationship Id="rId3" Type="http://schemas.openxmlformats.org/officeDocument/2006/relationships/image" Target="../media/image36.png" /></Relationships>
</file>

<file path=ppt/slides/_rels/slide138.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39.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4.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doi:10.1093/aje/kwt073" TargetMode="External" /></Relationships>
</file>

<file path=ppt/slides/_rels/slide140.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41.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42.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43.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76.xml" /><Relationship Id="rId3" Type="http://schemas.openxmlformats.org/officeDocument/2006/relationships/image" Target="../media/image37.png" /></Relationships>
</file>

<file path=ppt/slides/_rels/slide144.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45.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46.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77.xml" /><Relationship Id="rId3" Type="http://schemas.openxmlformats.org/officeDocument/2006/relationships/image" Target="../media/image38.png" /></Relationships>
</file>

<file path=ppt/slides/_rels/slide147.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78.xml" /><Relationship Id="rId3" Type="http://schemas.openxmlformats.org/officeDocument/2006/relationships/image" Target="../media/image39.png" /></Relationships>
</file>

<file path=ppt/slides/_rels/slide148.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49.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5.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50.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51.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52.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79.xml" /></Relationships>
</file>

<file path=ppt/slides/_rels/slide153.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80.xml" /></Relationships>
</file>

<file path=ppt/slides/_rels/slide154.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55.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56.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81.xml" /></Relationships>
</file>

<file path=ppt/slides/_rels/slide157.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82.xml" /></Relationships>
</file>

<file path=ppt/slides/_rels/slide158.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59.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83.xml" /></Relationships>
</file>

<file path=ppt/slides/_rels/slide16.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60.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84.xml" /></Relationships>
</file>

<file path=ppt/slides/_rels/slide161.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85.xml" /></Relationships>
</file>

<file path=ppt/slides/_rels/slide162.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86.xml" /></Relationships>
</file>

<file path=ppt/slides/_rels/slide163.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87.xml" /></Relationships>
</file>

<file path=ppt/slides/_rels/slide164.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88.xml" /></Relationships>
</file>

<file path=ppt/slides/_rels/slide165.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89.xml" /><Relationship Id="rId3" Type="http://schemas.openxmlformats.org/officeDocument/2006/relationships/image" Target="../media/image40.png" /></Relationships>
</file>

<file path=ppt/slides/_rels/slide166.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90.xml" /><Relationship Id="rId3" Type="http://schemas.openxmlformats.org/officeDocument/2006/relationships/image" Target="../media/image41.png" /></Relationships>
</file>

<file path=ppt/slides/_rels/slide167.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68.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91.xml" /></Relationships>
</file>

<file path=ppt/slides/_rels/slide169.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92.xml" /></Relationships>
</file>

<file path=ppt/slides/_rels/slide17.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70.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93.xml" /><Relationship Id="rId3" Type="http://schemas.openxmlformats.org/officeDocument/2006/relationships/image" Target="../media/image42.png" /></Relationships>
</file>

<file path=ppt/slides/_rels/slide171.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94.xml" /><Relationship Id="rId3" Type="http://schemas.openxmlformats.org/officeDocument/2006/relationships/image" Target="../media/image43.png" /></Relationships>
</file>

<file path=ppt/slides/_rels/slide172.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95.xml" /></Relationships>
</file>

<file path=ppt/slides/_rels/slide173.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96.xml" /></Relationships>
</file>

<file path=ppt/slides/_rels/slide174.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97.xml" /></Relationships>
</file>

<file path=ppt/slides/_rels/slide175.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98.xml" /></Relationships>
</file>

<file path=ppt/slides/_rels/slide176.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99.xml" /></Relationships>
</file>

<file path=ppt/slides/_rels/slide177.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00.xml" /></Relationships>
</file>

<file path=ppt/slides/_rels/slide178.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01.xml" /><Relationship Id="rId3" Type="http://schemas.openxmlformats.org/officeDocument/2006/relationships/image" Target="../media/image44.png" /></Relationships>
</file>

<file path=ppt/slides/_rels/slide179.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02.xml" /><Relationship Id="rId3" Type="http://schemas.openxmlformats.org/officeDocument/2006/relationships/image" Target="../media/image45.png" /></Relationships>
</file>

<file path=ppt/slides/_rels/slide18.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80.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03.xml" /></Relationships>
</file>

<file path=ppt/slides/_rels/slide181.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04.xml" /></Relationships>
</file>

<file path=ppt/slides/_rels/slide182.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83.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84.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85.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05.xml" /></Relationships>
</file>

<file path=ppt/slides/_rels/slide186.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87.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88.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6.png" /></Relationships>
</file>

<file path=ppt/slides/_rels/slide189.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06.xml" /><Relationship Id="rId3" Type="http://schemas.openxmlformats.org/officeDocument/2006/relationships/image" Target="../media/image47.png" /></Relationships>
</file>

<file path=ppt/slides/_rels/slide19.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90.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07.xml" /></Relationships>
</file>

<file path=ppt/slides/_rels/slide191.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08.xml" /></Relationships>
</file>

<file path=ppt/slides/_rels/slide192.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www.pmean.com/02/questionnaire.html" TargetMode="External" /></Relationships>
</file>

<file path=ppt/slides/_rels/slide193.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09.xml" /><Relationship Id="rId3" Type="http://schemas.openxmlformats.org/officeDocument/2006/relationships/image" Target="../media/image1.png" /></Relationships>
</file>

<file path=ppt/slides/_rels/slide194.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10.xml" /></Relationships>
</file>

<file path=ppt/slides/_rels/slide195.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11.xml" /></Relationships>
</file>

<file path=ppt/slides/_rels/slide196.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12.xml" /></Relationships>
</file>

<file path=ppt/slides/_rels/slide197.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13.xml" /></Relationships>
</file>

<file path=ppt/slides/_rels/slide198.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14.xml" /></Relationships>
</file>

<file path=ppt/slides/_rels/slide199.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15.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xml" /></Relationships>
</file>

<file path=ppt/slides/_rels/slide20.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200.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16.xml" /><Relationship Id="rId3" Type="http://schemas.openxmlformats.org/officeDocument/2006/relationships/image" Target="../media/image2.png" /></Relationships>
</file>

<file path=ppt/slides/_rels/slide201.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17.xml" /><Relationship Id="rId3" Type="http://schemas.openxmlformats.org/officeDocument/2006/relationships/image" Target="../media/image3.png" /></Relationships>
</file>

<file path=ppt/slides/_rels/slide202.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18.xml" /></Relationships>
</file>

<file path=ppt/slides/_rels/slide203.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19.xml" /><Relationship Id="rId3" Type="http://schemas.openxmlformats.org/officeDocument/2006/relationships/image" Target="../media/image4.png" /></Relationships>
</file>

<file path=ppt/slides/_rels/slide204.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20.xml" /><Relationship Id="rId3" Type="http://schemas.openxmlformats.org/officeDocument/2006/relationships/image" Target="../media/image5.png" /></Relationships>
</file>

<file path=ppt/slides/_rels/slide205.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21.xml" /><Relationship Id="rId3" Type="http://schemas.openxmlformats.org/officeDocument/2006/relationships/image" Target="../media/image6.png" /></Relationships>
</file>

<file path=ppt/slides/_rels/slide206.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22.xml" /><Relationship Id="rId3" Type="http://schemas.openxmlformats.org/officeDocument/2006/relationships/image" Target="../media/image7.png" /></Relationships>
</file>

<file path=ppt/slides/_rels/slide207.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23.xml" /><Relationship Id="rId3" Type="http://schemas.openxmlformats.org/officeDocument/2006/relationships/image" Target="../media/image8.png" /></Relationships>
</file>

<file path=ppt/slides/_rels/slide208.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24.xml" /><Relationship Id="rId3" Type="http://schemas.openxmlformats.org/officeDocument/2006/relationships/image" Target="../media/image9.png" /></Relationships>
</file>

<file path=ppt/slides/_rels/slide209.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25.xml" /><Relationship Id="rId3" Type="http://schemas.openxmlformats.org/officeDocument/2006/relationships/image" Target="../media/image10.png" /></Relationships>
</file>

<file path=ppt/slides/_rels/slide21.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210.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26.xml" /><Relationship Id="rId3" Type="http://schemas.openxmlformats.org/officeDocument/2006/relationships/image" Target="../media/image11.png" /></Relationships>
</file>

<file path=ppt/slides/_rels/slide211.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27.xml" /></Relationships>
</file>

<file path=ppt/slides/_rels/slide212.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28.xml" /><Relationship Id="rId3" Type="http://schemas.openxmlformats.org/officeDocument/2006/relationships/image" Target="../media/image12.png" /></Relationships>
</file>

<file path=ppt/slides/_rels/slide213.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29.xml" /></Relationships>
</file>

<file path=ppt/slides/_rels/slide214.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30.xml" /><Relationship Id="rId3" Type="http://schemas.openxmlformats.org/officeDocument/2006/relationships/image" Target="../media/image13.png" /></Relationships>
</file>

<file path=ppt/slides/_rels/slide215.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31.xml" /></Relationships>
</file>

<file path=ppt/slides/_rels/slide216.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217.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32.xml" /><Relationship Id="rId3" Type="http://schemas.openxmlformats.org/officeDocument/2006/relationships/image" Target="../media/image14.png" /></Relationships>
</file>

<file path=ppt/slides/_rels/slide218.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33.xml" /></Relationships>
</file>

<file path=ppt/slides/_rels/slide219.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34.xml" /></Relationships>
</file>

<file path=ppt/slides/_rels/slide22.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220.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35.xml" /><Relationship Id="rId3" Type="http://schemas.openxmlformats.org/officeDocument/2006/relationships/image" Target="../media/image15.png" /></Relationships>
</file>

<file path=ppt/slides/_rels/slide221.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222.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223.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224.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225.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226.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227.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blog.pmean.com/semi-structured-interviews/" TargetMode="External" /><Relationship Id="rId3" Type="http://schemas.openxmlformats.org/officeDocument/2006/relationships/hyperlink" Target="https://www.sagepub.com/sites/default/files/upm-binaries/29985_Chapter1.pdf" TargetMode="External" /><Relationship Id="rId4" Type="http://schemas.openxmlformats.org/officeDocument/2006/relationships/hyperlink" Target="http://blog.pmean.com/recommended-philosophy-news-network-postmodernism-special-report/" TargetMode="External" /></Relationships>
</file>

<file path=ppt/slides/_rels/slide228.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229.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36.xml" /></Relationships>
</file>

<file path=ppt/slides/_rels/slide23.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230.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37.xml" /></Relationships>
</file>

<file path=ppt/slides/_rels/slide231.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38.xml" /></Relationships>
</file>

<file path=ppt/slides/_rels/slide232.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233.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39.xml" /></Relationships>
</file>

<file path=ppt/slides/_rels/slide234.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40.xml" /></Relationships>
</file>

<file path=ppt/slides/_rels/slide235.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41.xml" /></Relationships>
</file>

<file path=ppt/slides/_rels/slide236.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42.xml" /></Relationships>
</file>

<file path=ppt/slides/_rels/slide237.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43.xml" /><Relationship Id="rId3" Type="http://schemas.openxmlformats.org/officeDocument/2006/relationships/image" Target="../media/image16.png" /></Relationships>
</file>

<file path=ppt/slides/_rels/slide238.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44.xml" /></Relationships>
</file>

<file path=ppt/slides/_rels/slide239.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45.xml" /><Relationship Id="rId3" Type="http://schemas.openxmlformats.org/officeDocument/2006/relationships/image" Target="../media/image17.png" /></Relationships>
</file>

<file path=ppt/slides/_rels/slide24.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240.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46.xml" /></Relationships>
</file>

<file path=ppt/slides/_rels/slide241.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47.xml" /></Relationships>
</file>

<file path=ppt/slides/_rels/slide242.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48.xml" /></Relationships>
</file>

<file path=ppt/slides/_rels/slide243.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49.xml" /><Relationship Id="rId3" Type="http://schemas.openxmlformats.org/officeDocument/2006/relationships/image" Target="../media/image18.png" /></Relationships>
</file>

<file path=ppt/slides/_rels/slide244.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50.xml" /><Relationship Id="rId3" Type="http://schemas.openxmlformats.org/officeDocument/2006/relationships/image" Target="../media/image19.png" /></Relationships>
</file>

<file path=ppt/slides/_rels/slide245.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51.xml" /><Relationship Id="rId3" Type="http://schemas.openxmlformats.org/officeDocument/2006/relationships/image" Target="../media/image20.png" /></Relationships>
</file>

<file path=ppt/slides/_rels/slide246.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52.xml" /></Relationships>
</file>

<file path=ppt/slides/_rels/slide247.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53.xml" /><Relationship Id="rId3" Type="http://schemas.openxmlformats.org/officeDocument/2006/relationships/image" Target="../media/image21.png" /></Relationships>
</file>

<file path=ppt/slides/_rels/slide248.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54.xml" /></Relationships>
</file>

<file path=ppt/slides/_rels/slide249.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55.xml" /><Relationship Id="rId3" Type="http://schemas.openxmlformats.org/officeDocument/2006/relationships/image" Target="../media/image22.png" /></Relationships>
</file>

<file path=ppt/slides/_rels/slide25.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250.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56.xml" /></Relationships>
</file>

<file path=ppt/slides/_rels/slide251.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57.xml" /></Relationships>
</file>

<file path=ppt/slides/_rels/slide252.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58.xml" /></Relationships>
</file>

<file path=ppt/slides/_rels/slide253.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59.xml" /></Relationships>
</file>

<file path=ppt/slides/_rels/slide254.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60.xml" /><Relationship Id="rId3" Type="http://schemas.openxmlformats.org/officeDocument/2006/relationships/image" Target="../media/image23.png" /></Relationships>
</file>

<file path=ppt/slides/_rels/slide255.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61.xml" /></Relationships>
</file>

<file path=ppt/slides/_rels/slide256.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62.xml" /></Relationships>
</file>

<file path=ppt/slides/_rels/slide257.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63.xml" /></Relationships>
</file>

<file path=ppt/slides/_rels/slide258.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64.xml" /><Relationship Id="rId3" Type="http://schemas.openxmlformats.org/officeDocument/2006/relationships/image" Target="../media/image24.png" /></Relationships>
</file>

<file path=ppt/slides/_rels/slide259.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65.xml" /><Relationship Id="rId3" Type="http://schemas.openxmlformats.org/officeDocument/2006/relationships/image" Target="../media/image25.png" /></Relationships>
</file>

<file path=ppt/slides/_rels/slide26.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260.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66.xml" /></Relationships>
</file>

<file path=ppt/slides/_rels/slide261.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67.xml" /><Relationship Id="rId3" Type="http://schemas.openxmlformats.org/officeDocument/2006/relationships/image" Target="../media/image26.png" /></Relationships>
</file>

<file path=ppt/slides/_rels/slide262.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263.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264.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265.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266.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267.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268.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68.xml" /><Relationship Id="rId3" Type="http://schemas.openxmlformats.org/officeDocument/2006/relationships/image" Target="../media/image31.png" /></Relationships>
</file>

<file path=ppt/slides/_rels/slide269.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27.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270.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271.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69.xml" /><Relationship Id="rId3" Type="http://schemas.openxmlformats.org/officeDocument/2006/relationships/image" Target="../media/image32.png" /></Relationships>
</file>

<file path=ppt/slides/_rels/slide272.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273.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3.png" /></Relationships>
</file>

<file path=ppt/slides/_rels/slide274.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4.png" /></Relationships>
</file>

<file path=ppt/slides/_rels/slide275.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70.xml" /></Relationships>
</file>

<file path=ppt/slides/_rels/slide276.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277.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278.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279.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280.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281.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71.xml" /><Relationship Id="rId3" Type="http://schemas.openxmlformats.org/officeDocument/2006/relationships/image" Target="../media/image35.png" /></Relationships>
</file>

<file path=ppt/slides/_rels/slide282.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283.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72.xml" /><Relationship Id="rId3" Type="http://schemas.openxmlformats.org/officeDocument/2006/relationships/image" Target="../media/image36.png" /></Relationships>
</file>

<file path=ppt/slides/_rels/slide284.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285.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286.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287.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288.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289.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73.xml" /><Relationship Id="rId3" Type="http://schemas.openxmlformats.org/officeDocument/2006/relationships/image" Target="../media/image37.png" /></Relationships>
</file>

<file path=ppt/slides/_rels/slide29.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290.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291.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292.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74.xml" /><Relationship Id="rId3" Type="http://schemas.openxmlformats.org/officeDocument/2006/relationships/image" Target="../media/image38.png" /></Relationships>
</file>

<file path=ppt/slides/_rels/slide293.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75.xml" /><Relationship Id="rId3" Type="http://schemas.openxmlformats.org/officeDocument/2006/relationships/image" Target="../media/image39.png" /></Relationships>
</file>

<file path=ppt/slides/_rels/slide294.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295.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296.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297.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76.xml" /></Relationships>
</file>

<file path=ppt/slides/_rels/slide298.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299.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2.xml" /></Relationships>
</file>

<file path=ppt/slides/_rels/slide30.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300.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301.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302.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303.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304.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305.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77.xml" /></Relationships>
</file>

<file path=ppt/slides/_rels/slide306.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78.xml" /></Relationships>
</file>

<file path=ppt/slides/_rels/slide307.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308.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309.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79.xml" /></Relationships>
</file>

<file path=ppt/slides/_rels/slide31.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310.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80.xml" /></Relationships>
</file>

<file path=ppt/slides/_rels/slide311.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312.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81.xml" /></Relationships>
</file>

<file path=ppt/slides/_rels/slide313.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82.xml" /></Relationships>
</file>

<file path=ppt/slides/_rels/slide314.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83.xml" /></Relationships>
</file>

<file path=ppt/slides/_rels/slide315.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84.xml" /></Relationships>
</file>

<file path=ppt/slides/_rels/slide316.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85.xml" /></Relationships>
</file>

<file path=ppt/slides/_rels/slide317.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86.xml" /></Relationships>
</file>

<file path=ppt/slides/_rels/slide318.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87.xml" /><Relationship Id="rId3" Type="http://schemas.openxmlformats.org/officeDocument/2006/relationships/image" Target="../media/image40.png" /></Relationships>
</file>

<file path=ppt/slides/_rels/slide319.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88.xml" /><Relationship Id="rId3" Type="http://schemas.openxmlformats.org/officeDocument/2006/relationships/image" Target="../media/image41.png" /></Relationships>
</file>

<file path=ppt/slides/_rels/slide32.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320.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321.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89.xml" /></Relationships>
</file>

<file path=ppt/slides/_rels/slide322.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90.xml" /></Relationships>
</file>

<file path=ppt/slides/_rels/slide323.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91.xml" /><Relationship Id="rId3" Type="http://schemas.openxmlformats.org/officeDocument/2006/relationships/image" Target="../media/image42.png" /></Relationships>
</file>

<file path=ppt/slides/_rels/slide324.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92.xml" /><Relationship Id="rId3" Type="http://schemas.openxmlformats.org/officeDocument/2006/relationships/image" Target="../media/image43.png" /></Relationships>
</file>

<file path=ppt/slides/_rels/slide325.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93.xml" /></Relationships>
</file>

<file path=ppt/slides/_rels/slide326.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94.xml" /></Relationships>
</file>

<file path=ppt/slides/_rels/slide327.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95.xml" /></Relationships>
</file>

<file path=ppt/slides/_rels/slide328.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96.xml" /></Relationships>
</file>

<file path=ppt/slides/_rels/slide329.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97.xml" /></Relationships>
</file>

<file path=ppt/slides/_rels/slide33.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330.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98.xml" /></Relationships>
</file>

<file path=ppt/slides/_rels/slide331.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99.xml" /><Relationship Id="rId3" Type="http://schemas.openxmlformats.org/officeDocument/2006/relationships/image" Target="../media/image44.png" /></Relationships>
</file>

<file path=ppt/slides/_rels/slide332.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200.xml" /><Relationship Id="rId3" Type="http://schemas.openxmlformats.org/officeDocument/2006/relationships/image" Target="../media/image45.png" /></Relationships>
</file>

<file path=ppt/slides/_rels/slide333.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201.xml" /></Relationships>
</file>

<file path=ppt/slides/_rels/slide334.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202.xml" /></Relationships>
</file>

<file path=ppt/slides/_rels/slide335.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203.xml" /></Relationships>
</file>

<file path=ppt/slides/_rels/slide336.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337.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338.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6.png" /></Relationships>
</file>

<file path=ppt/slides/_rels/slide339.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204.xml" /><Relationship Id="rId3" Type="http://schemas.openxmlformats.org/officeDocument/2006/relationships/image" Target="../media/image47.png" /></Relationships>
</file>

<file path=ppt/slides/_rels/slide34.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340.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205.xml" /></Relationships>
</file>

<file path=ppt/slides/_rels/slide341.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206.xml" /></Relationships>
</file>

<file path=ppt/slides/_rels/slide35.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36.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37.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38.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39.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1.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3.xml" /></Relationships>
</file>

<file path=ppt/slides/_rels/slide40.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41.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42.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43.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44.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45.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46.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www.pmean.com/02/questionnaire.html" TargetMode="External" /></Relationships>
</file>

<file path=ppt/slides/_rels/slide47.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2.xml" /><Relationship Id="rId3" Type="http://schemas.openxmlformats.org/officeDocument/2006/relationships/image" Target="../media/image1.png" /></Relationships>
</file>

<file path=ppt/slides/_rels/slide48.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3.xml" /></Relationships>
</file>

<file path=ppt/slides/_rels/slide49.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4.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4.xml" /></Relationships>
</file>

<file path=ppt/slides/_rels/slide50.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5.xml" /></Relationships>
</file>

<file path=ppt/slides/_rels/slide51.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6.xml" /></Relationships>
</file>

<file path=ppt/slides/_rels/slide52.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7.xml" /></Relationships>
</file>

<file path=ppt/slides/_rels/slide53.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8.xml" /></Relationships>
</file>

<file path=ppt/slides/_rels/slide54.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9.xml" /><Relationship Id="rId3" Type="http://schemas.openxmlformats.org/officeDocument/2006/relationships/image" Target="../media/image2.png" /></Relationships>
</file>

<file path=ppt/slides/_rels/slide55.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20.xml" /><Relationship Id="rId3" Type="http://schemas.openxmlformats.org/officeDocument/2006/relationships/image" Target="../media/image3.png" /></Relationships>
</file>

<file path=ppt/slides/_rels/slide56.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21.xml" /></Relationships>
</file>

<file path=ppt/slides/_rels/slide57.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22.xml" /><Relationship Id="rId3" Type="http://schemas.openxmlformats.org/officeDocument/2006/relationships/image" Target="../media/image4.png" /></Relationships>
</file>

<file path=ppt/slides/_rels/slide58.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23.xml" /><Relationship Id="rId3" Type="http://schemas.openxmlformats.org/officeDocument/2006/relationships/image" Target="../media/image5.png" /></Relationships>
</file>

<file path=ppt/slides/_rels/slide59.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24.xml" /><Relationship Id="rId3" Type="http://schemas.openxmlformats.org/officeDocument/2006/relationships/image" Target="../media/image6.png" /></Relationships>
</file>

<file path=ppt/slides/_rels/slide6.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5.xml" /></Relationships>
</file>

<file path=ppt/slides/_rels/slide60.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25.xml" /><Relationship Id="rId3" Type="http://schemas.openxmlformats.org/officeDocument/2006/relationships/image" Target="../media/image7.png" /></Relationships>
</file>

<file path=ppt/slides/_rels/slide61.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26.xml" /><Relationship Id="rId3" Type="http://schemas.openxmlformats.org/officeDocument/2006/relationships/image" Target="../media/image8.png" /></Relationships>
</file>

<file path=ppt/slides/_rels/slide62.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27.xml" /><Relationship Id="rId3" Type="http://schemas.openxmlformats.org/officeDocument/2006/relationships/image" Target="../media/image9.png" /></Relationships>
</file>

<file path=ppt/slides/_rels/slide63.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28.xml" /><Relationship Id="rId3" Type="http://schemas.openxmlformats.org/officeDocument/2006/relationships/image" Target="../media/image10.png" /></Relationships>
</file>

<file path=ppt/slides/_rels/slide64.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29.xml" /><Relationship Id="rId3" Type="http://schemas.openxmlformats.org/officeDocument/2006/relationships/image" Target="../media/image11.png" /></Relationships>
</file>

<file path=ppt/slides/_rels/slide65.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30.xml" /></Relationships>
</file>

<file path=ppt/slides/_rels/slide66.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31.xml" /><Relationship Id="rId3" Type="http://schemas.openxmlformats.org/officeDocument/2006/relationships/image" Target="../media/image12.png" /></Relationships>
</file>

<file path=ppt/slides/_rels/slide67.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32.xml" /></Relationships>
</file>

<file path=ppt/slides/_rels/slide68.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33.xml" /><Relationship Id="rId3" Type="http://schemas.openxmlformats.org/officeDocument/2006/relationships/image" Target="../media/image13.png" /></Relationships>
</file>

<file path=ppt/slides/_rels/slide69.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34.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6.xml" /></Relationships>
</file>

<file path=ppt/slides/_rels/slide70.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71.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35.xml" /><Relationship Id="rId3" Type="http://schemas.openxmlformats.org/officeDocument/2006/relationships/image" Target="../media/image14.png" /></Relationships>
</file>

<file path=ppt/slides/_rels/slide72.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36.xml" /></Relationships>
</file>

<file path=ppt/slides/_rels/slide73.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37.xml" /></Relationships>
</file>

<file path=ppt/slides/_rels/slide74.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38.xml" /><Relationship Id="rId3" Type="http://schemas.openxmlformats.org/officeDocument/2006/relationships/image" Target="../media/image15.png" /></Relationships>
</file>

<file path=ppt/slides/_rels/slide75.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76.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77.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78.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79.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7.xml" /></Relationships>
</file>

<file path=ppt/slides/_rels/slide80.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81.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blog.pmean.com/semi-structured-interviews/" TargetMode="External" /><Relationship Id="rId3" Type="http://schemas.openxmlformats.org/officeDocument/2006/relationships/hyperlink" Target="https://www.sagepub.com/sites/default/files/upm-binaries/29985_Chapter1.pdf" TargetMode="External" /><Relationship Id="rId4" Type="http://schemas.openxmlformats.org/officeDocument/2006/relationships/hyperlink" Target="http://blog.pmean.com/recommended-philosophy-news-network-postmodernism-special-report/" TargetMode="External" /></Relationships>
</file>

<file path=ppt/slides/_rels/slide82.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83.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39.xml" /></Relationships>
</file>

<file path=ppt/slides/_rels/slide84.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40.xml" /></Relationships>
</file>

<file path=ppt/slides/_rels/slide85.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41.xml" /></Relationships>
</file>

<file path=ppt/slides/_rels/slide86.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87.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42.xml" /></Relationships>
</file>

<file path=ppt/slides/_rels/slide88.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43.xml" /></Relationships>
</file>

<file path=ppt/slides/_rels/slide89.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44.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8.xml" /></Relationships>
</file>

<file path=ppt/slides/_rels/slide90.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45.xml" /></Relationships>
</file>

<file path=ppt/slides/_rels/slide91.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46.xml" /><Relationship Id="rId3" Type="http://schemas.openxmlformats.org/officeDocument/2006/relationships/image" Target="../media/image16.png" /></Relationships>
</file>

<file path=ppt/slides/_rels/slide92.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47.xml" /></Relationships>
</file>

<file path=ppt/slides/_rels/slide93.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48.xml" /><Relationship Id="rId3" Type="http://schemas.openxmlformats.org/officeDocument/2006/relationships/image" Target="../media/image17.png" /></Relationships>
</file>

<file path=ppt/slides/_rels/slide94.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49.xml" /></Relationships>
</file>

<file path=ppt/slides/_rels/slide95.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50.xml" /></Relationships>
</file>

<file path=ppt/slides/_rels/slide96.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51.xml" /></Relationships>
</file>

<file path=ppt/slides/_rels/slide97.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52.xml" /><Relationship Id="rId3" Type="http://schemas.openxmlformats.org/officeDocument/2006/relationships/image" Target="../media/image18.png" /></Relationships>
</file>

<file path=ppt/slides/_rels/slide98.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53.xml" /><Relationship Id="rId3" Type="http://schemas.openxmlformats.org/officeDocument/2006/relationships/image" Target="../media/image19.png" /></Relationships>
</file>

<file path=ppt/slides/_rels/slide99.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54.xml" /><Relationship Id="rId3" Type="http://schemas.openxmlformats.org/officeDocument/2006/relationships/image" Target="../media/image20.pn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pPr lvl="0" marL="0" indent="0">
              <a:buNone/>
            </a:pPr>
            <a:r>
              <a:rPr/>
              <a:t>Video</a:t>
            </a:r>
            <a:r>
              <a:rPr/>
              <a:t> </a:t>
            </a:r>
            <a:r>
              <a:rPr/>
              <a:t>12</a:t>
            </a:r>
            <a:r>
              <a:rPr/>
              <a:t> </a:t>
            </a:r>
            <a:r>
              <a:rPr/>
              <a:t>-</a:t>
            </a:r>
            <a:r>
              <a:rPr/>
              <a:t> </a:t>
            </a:r>
            <a:r>
              <a:rPr/>
              <a:t>Hypothesis</a:t>
            </a:r>
            <a:r>
              <a:rPr/>
              <a:t> </a:t>
            </a:r>
            <a:r>
              <a:rPr/>
              <a:t>testing</a:t>
            </a:r>
          </a:p>
        </p:txBody>
      </p:sp>
      <p:sp>
        <p:nvSpPr>
          <p:cNvPr id="3" name="Subtitle 2"/>
          <p:cNvSpPr>
            <a:spLocks noGrp="1"/>
          </p:cNvSpPr>
          <p:nvPr>
            <p:ph type="subTitle" idx="1"/>
          </p:nvPr>
        </p:nvSpPr>
        <p:spPr>
          <a:xfrm>
            <a:off x="1371600" y="3886200"/>
            <a:ext cx="6400800" cy="1752600"/>
          </a:xfrm>
        </p:spPr>
        <p:txBody>
          <a:bodyPr/>
          <a:lstStyle/>
          <a:p>
            <a:pPr lvl="0" marL="0" indent="0">
              <a:buNone/>
            </a:pPr>
            <a:br/>
            <a:br/>
            <a:r>
              <a:rPr/>
              <a:t>Steve</a:t>
            </a:r>
            <a:r>
              <a:rPr/>
              <a:t> </a:t>
            </a:r>
            <a:r>
              <a:rPr/>
              <a:t>Simon</a:t>
            </a: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Comparison</a:t>
            </a:r>
            <a:r>
              <a:rPr/>
              <a:t> </a:t>
            </a:r>
            <a:r>
              <a:rPr/>
              <a:t>of</a:t>
            </a:r>
            <a:r>
              <a:rPr/>
              <a:t> </a:t>
            </a:r>
            <a:r>
              <a:rPr/>
              <a:t>binary</a:t>
            </a:r>
            <a:r>
              <a:rPr/>
              <a:t> </a:t>
            </a:r>
            <a:r>
              <a:rPr/>
              <a:t>outcome</a:t>
            </a:r>
            <a:r>
              <a:rPr/>
              <a:t> </a:t>
            </a:r>
            <a:r>
              <a:rPr/>
              <a:t>for</a:t>
            </a:r>
            <a:r>
              <a:rPr/>
              <a:t> </a:t>
            </a:r>
            <a:r>
              <a:rPr/>
              <a:t>two</a:t>
            </a:r>
            <a:r>
              <a:rPr/>
              <a:t> </a:t>
            </a:r>
            <a:r>
              <a:rPr/>
              <a:t>populations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1"/>
                <a:r>
                  <a:rPr/>
                  <a:t>Population parameters (</a:t>
                </a:r>
                <a14:m>
                  <m:oMath xmlns:m="http://schemas.openxmlformats.org/officeDocument/2006/math">
                    <m:sSub>
                      <m:e>
                        <m:r>
                          <m:t>π</m:t>
                        </m:r>
                      </m:e>
                      <m:sub>
                        <m:r>
                          <m:t>1</m:t>
                        </m:r>
                      </m:sub>
                    </m:sSub>
                  </m:oMath>
                </a14:m>
                <a:r>
                  <a:rPr/>
                  <a:t> and </a:t>
                </a:r>
                <a14:m>
                  <m:oMath xmlns:m="http://schemas.openxmlformats.org/officeDocument/2006/math">
                    <m:sSub>
                      <m:e>
                        <m:r>
                          <m:t>π</m:t>
                        </m:r>
                      </m:e>
                      <m:sub>
                        <m:r>
                          <m:t>2</m:t>
                        </m:r>
                      </m:sub>
                    </m:sSub>
                  </m:oMath>
                </a14:m>
                <a:r>
                  <a:rPr/>
                  <a:t>)</a:t>
                </a:r>
              </a:p>
              <a:p>
                <a:pPr lvl="1"/>
                <a:r>
                  <a:rPr/>
                  <a:t>Sample statistics (</a:t>
                </a:r>
                <a14:m>
                  <m:oMath xmlns:m="http://schemas.openxmlformats.org/officeDocument/2006/math">
                    <m:sSub>
                      <m:e>
                        <m:r>
                          <m:t>p</m:t>
                        </m:r>
                      </m:e>
                      <m:sub>
                        <m:r>
                          <m:t>1</m:t>
                        </m:r>
                      </m:sub>
                    </m:sSub>
                  </m:oMath>
                </a14:m>
                <a:r>
                  <a:rPr/>
                  <a:t> and </a:t>
                </a:r>
                <a14:m>
                  <m:oMath xmlns:m="http://schemas.openxmlformats.org/officeDocument/2006/math">
                    <m:sSub>
                      <m:e>
                        <m:r>
                          <m:t>p</m:t>
                        </m:r>
                      </m:e>
                      <m:sub>
                        <m:r>
                          <m:t>2</m:t>
                        </m:r>
                      </m:sub>
                    </m:sSub>
                  </m:oMath>
                </a14:m>
                <a:r>
                  <a:rPr/>
                  <a:t>)</a:t>
                </a:r>
              </a:p>
              <a:p>
                <a:pPr lvl="1"/>
                <a14:m>
                  <m:oMath xmlns:m="http://schemas.openxmlformats.org/officeDocument/2006/math">
                    <m:sSub>
                      <m:e>
                        <m:r>
                          <m:t>H</m:t>
                        </m:r>
                      </m:e>
                      <m:sub>
                        <m:r>
                          <m:t>0</m:t>
                        </m:r>
                      </m:sub>
                    </m:sSub>
                    <m:r>
                      <m:t> </m:t>
                    </m:r>
                    <m:sSub>
                      <m:e>
                        <m:r>
                          <m:t>π</m:t>
                        </m:r>
                      </m:e>
                      <m:sub>
                        <m:r>
                          <m:t>1</m:t>
                        </m:r>
                      </m:sub>
                    </m:sSub>
                    <m:r>
                      <m:t>−</m:t>
                    </m:r>
                    <m:sSub>
                      <m:e>
                        <m:r>
                          <m:t>π</m:t>
                        </m:r>
                      </m:e>
                      <m:sub>
                        <m:r>
                          <m:t>2</m:t>
                        </m:r>
                      </m:sub>
                    </m:sSub>
                    <m:r>
                      <m:t>=</m:t>
                    </m:r>
                    <m:r>
                      <m:t>0</m:t>
                    </m:r>
                  </m:oMath>
                </a14:m>
              </a:p>
              <a:p>
                <a:pPr lvl="1"/>
                <a:r>
                  <a:rPr/>
                  <a:t>Accept </a:t>
                </a:r>
                <a14:m>
                  <m:oMath xmlns:m="http://schemas.openxmlformats.org/officeDocument/2006/math">
                    <m:sSub>
                      <m:e>
                        <m:r>
                          <m:t>H</m:t>
                        </m:r>
                      </m:e>
                      <m:sub>
                        <m:r>
                          <m:t>0</m:t>
                        </m:r>
                      </m:sub>
                    </m:sSub>
                  </m:oMath>
                </a14:m>
                <a:r>
                  <a:rPr/>
                  <a:t> if </a:t>
                </a:r>
                <a14:m>
                  <m:oMath xmlns:m="http://schemas.openxmlformats.org/officeDocument/2006/math">
                    <m:sSub>
                      <m:e>
                        <m:r>
                          <m:t>p</m:t>
                        </m:r>
                      </m:e>
                      <m:sub>
                        <m:r>
                          <m:t>1</m:t>
                        </m:r>
                      </m:sub>
                    </m:sSub>
                    <m:r>
                      <m:t>−</m:t>
                    </m:r>
                    <m:sSub>
                      <m:e>
                        <m:r>
                          <m:t>p</m:t>
                        </m:r>
                      </m:e>
                      <m:sub>
                        <m:r>
                          <m:t>2</m:t>
                        </m:r>
                      </m:sub>
                    </m:sSub>
                  </m:oMath>
                </a14:m>
                <a:r>
                  <a:rPr/>
                  <a:t> is close to zero.</a:t>
                </a:r>
              </a:p>
            </p:txBody>
          </p:sp>
        </mc:Choice>
      </mc:AlternateContent>
    </p:spTree>
  </p:cSld>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Descriptive</a:t>
            </a:r>
            <a:r>
              <a:rPr/>
              <a:t> </a:t>
            </a:r>
            <a:r>
              <a:rPr/>
              <a:t>Statistics</a:t>
            </a:r>
          </a:p>
        </p:txBody>
      </p:sp>
      <p:sp>
        <p:nvSpPr>
          <p:cNvPr id="3" name="Content Placeholder 2"/>
          <p:cNvSpPr>
            <a:spLocks noGrp="1"/>
          </p:cNvSpPr>
          <p:nvPr>
            <p:ph idx="1"/>
          </p:nvPr>
        </p:nvSpPr>
        <p:spPr/>
        <p:txBody>
          <a:bodyPr/>
          <a:lstStyle/>
          <a:p>
            <a:pPr lvl="1"/>
            <a:r>
              <a:rPr/>
              <a:t>Properties of the normal curve</a:t>
            </a:r>
          </a:p>
          <a:p>
            <a:pPr lvl="2"/>
            <a:r>
              <a:rPr/>
              <a:t>Unimodal</a:t>
            </a:r>
          </a:p>
          <a:p>
            <a:pPr lvl="2"/>
            <a:r>
              <a:rPr/>
              <a:t>Mean, median, and mode are equal</a:t>
            </a:r>
          </a:p>
          <a:p>
            <a:pPr lvl="2"/>
            <a:r>
              <a:rPr/>
              <a:t>Symmetric curve (skew)</a:t>
            </a:r>
          </a:p>
          <a:p>
            <a:pPr lvl="2"/>
            <a:r>
              <a:rPr/>
              <a:t>Range is infinite</a:t>
            </a:r>
          </a:p>
          <a:p>
            <a:pPr lvl="2"/>
            <a:r>
              <a:rPr/>
              <a:t>Shape – not too peaked or flat (kurtosis)</a:t>
            </a:r>
          </a:p>
        </p:txBody>
      </p:sp>
    </p:spTree>
  </p:cSld>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Descriptive</a:t>
            </a:r>
            <a:r>
              <a:rPr/>
              <a:t> </a:t>
            </a:r>
            <a:r>
              <a:rPr/>
              <a:t>Statistics</a:t>
            </a:r>
          </a:p>
        </p:txBody>
      </p:sp>
      <p:pic>
        <p:nvPicPr>
          <p:cNvPr descr="../images/image-08-08.png" id="0" name="Picture 1"/>
          <p:cNvPicPr>
            <a:picLocks noGrp="1" noChangeAspect="1"/>
          </p:cNvPicPr>
          <p:nvPr/>
        </p:nvPicPr>
        <p:blipFill>
          <a:blip r:embed="rId3"/>
          <a:stretch>
            <a:fillRect/>
          </a:stretch>
        </p:blipFill>
        <p:spPr bwMode="auto">
          <a:xfrm>
            <a:off x="876300" y="1600200"/>
            <a:ext cx="7391400" cy="4521200"/>
          </a:xfrm>
          <a:prstGeom prst="rect">
            <a:avLst/>
          </a:prstGeom>
          <a:noFill/>
          <a:ln w="9525">
            <a:noFill/>
            <a:headEnd/>
            <a:tailEnd/>
          </a:ln>
        </p:spPr>
      </p:pic>
    </p:spTree>
  </p:cSld>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Descriptive</a:t>
            </a:r>
            <a:r>
              <a:rPr/>
              <a:t> </a:t>
            </a:r>
            <a:r>
              <a:rPr/>
              <a:t>Statistics</a:t>
            </a:r>
          </a:p>
        </p:txBody>
      </p:sp>
      <p:sp>
        <p:nvSpPr>
          <p:cNvPr id="3" name="Content Placeholder 2"/>
          <p:cNvSpPr>
            <a:spLocks noGrp="1"/>
          </p:cNvSpPr>
          <p:nvPr>
            <p:ph idx="1"/>
          </p:nvPr>
        </p:nvSpPr>
        <p:spPr/>
        <p:txBody>
          <a:bodyPr/>
          <a:lstStyle/>
          <a:p>
            <a:pPr lvl="1"/>
            <a:r>
              <a:rPr/>
              <a:t>Standard normal curve</a:t>
            </a:r>
          </a:p>
          <a:p>
            <a:pPr lvl="2"/>
            <a:r>
              <a:rPr/>
              <a:t>Definition</a:t>
            </a:r>
          </a:p>
          <a:p>
            <a:pPr lvl="2"/>
            <a:r>
              <a:rPr/>
              <a:t>How to compute</a:t>
            </a:r>
          </a:p>
          <a:p>
            <a:pPr lvl="2"/>
            <a:r>
              <a:rPr/>
              <a:t>Effect size</a:t>
            </a:r>
          </a:p>
        </p:txBody>
      </p:sp>
    </p:spTree>
  </p:cSld>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Measurement</a:t>
            </a:r>
            <a:r>
              <a:rPr/>
              <a:t> </a:t>
            </a:r>
            <a:r>
              <a:rPr/>
              <a:t>&amp;</a:t>
            </a:r>
            <a:r>
              <a:rPr/>
              <a:t> </a:t>
            </a:r>
            <a:r>
              <a:rPr/>
              <a:t>Descriptive</a:t>
            </a:r>
            <a:r>
              <a:rPr/>
              <a:t> </a:t>
            </a:r>
            <a:r>
              <a:rPr/>
              <a:t>Statistics</a:t>
            </a:r>
          </a:p>
        </p:txBody>
      </p:sp>
      <p:pic>
        <p:nvPicPr>
          <p:cNvPr descr="../images/image-08-09.png" id="0" name="Picture 1"/>
          <p:cNvPicPr>
            <a:picLocks noGrp="1" noChangeAspect="1"/>
          </p:cNvPicPr>
          <p:nvPr/>
        </p:nvPicPr>
        <p:blipFill>
          <a:blip r:embed="rId3"/>
          <a:stretch>
            <a:fillRect/>
          </a:stretch>
        </p:blipFill>
        <p:spPr bwMode="auto">
          <a:xfrm>
            <a:off x="2425700" y="1600200"/>
            <a:ext cx="4305300" cy="4521200"/>
          </a:xfrm>
          <a:prstGeom prst="rect">
            <a:avLst/>
          </a:prstGeom>
          <a:noFill/>
          <a:ln w="9525">
            <a:noFill/>
            <a:headEnd/>
            <a:tailEnd/>
          </a:ln>
        </p:spPr>
      </p:pic>
    </p:spTree>
  </p:cSld>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Making</a:t>
            </a:r>
            <a:r>
              <a:rPr/>
              <a:t> </a:t>
            </a:r>
            <a:r>
              <a:rPr/>
              <a:t>Inferences</a:t>
            </a:r>
            <a:r>
              <a:rPr/>
              <a:t> </a:t>
            </a:r>
            <a:r>
              <a:rPr/>
              <a:t>-</a:t>
            </a:r>
            <a:r>
              <a:rPr/>
              <a:t> </a:t>
            </a:r>
            <a:r>
              <a:rPr/>
              <a:t>NHST</a:t>
            </a:r>
          </a:p>
        </p:txBody>
      </p:sp>
      <p:sp>
        <p:nvSpPr>
          <p:cNvPr id="3" name="Content Placeholder 2"/>
          <p:cNvSpPr>
            <a:spLocks noGrp="1"/>
          </p:cNvSpPr>
          <p:nvPr>
            <p:ph idx="1"/>
          </p:nvPr>
        </p:nvSpPr>
        <p:spPr/>
        <p:txBody>
          <a:bodyPr/>
          <a:lstStyle/>
          <a:p>
            <a:pPr lvl="1"/>
            <a:r>
              <a:rPr/>
              <a:t>Populations versus Samples</a:t>
            </a:r>
          </a:p>
          <a:p>
            <a:pPr lvl="1"/>
            <a:r>
              <a:rPr/>
              <a:t>Use inferential statistics</a:t>
            </a:r>
          </a:p>
          <a:p>
            <a:pPr lvl="2"/>
            <a:r>
              <a:rPr/>
              <a:t>Sample statistics (M, SD) &lt;U+F0E8&gt;</a:t>
            </a:r>
          </a:p>
          <a:p>
            <a:pPr lvl="2"/>
            <a:r>
              <a:rPr/>
              <a:t>Population parameters (mu, sigma)</a:t>
            </a:r>
          </a:p>
          <a:p>
            <a:pPr lvl="1"/>
            <a:r>
              <a:rPr/>
              <a:t>Null Hypothesis Significance Testing (NHST)</a:t>
            </a:r>
          </a:p>
          <a:p>
            <a:pPr lvl="2"/>
            <a:r>
              <a:rPr/>
              <a:t>Null hypothesis (H 0 )</a:t>
            </a:r>
          </a:p>
          <a:p>
            <a:pPr lvl="2"/>
            <a:r>
              <a:rPr/>
              <a:t>Alternative hypothesis (H 1 )</a:t>
            </a:r>
          </a:p>
          <a:p>
            <a:pPr lvl="3"/>
            <a:r>
              <a:rPr/>
              <a:t>AKA research hypothesis</a:t>
            </a:r>
          </a:p>
          <a:p>
            <a:pPr lvl="3"/>
            <a:r>
              <a:rPr/>
              <a:t>Directional</a:t>
            </a:r>
          </a:p>
          <a:p>
            <a:pPr lvl="3"/>
            <a:r>
              <a:rPr/>
              <a:t>Non-directional</a:t>
            </a:r>
          </a:p>
        </p:txBody>
      </p:sp>
    </p:spTree>
  </p:cSld>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Making</a:t>
            </a:r>
            <a:r>
              <a:rPr/>
              <a:t> </a:t>
            </a:r>
            <a:r>
              <a:rPr/>
              <a:t>Inferences</a:t>
            </a:r>
            <a:r>
              <a:rPr/>
              <a:t> </a:t>
            </a:r>
            <a:r>
              <a:rPr/>
              <a:t>-</a:t>
            </a:r>
            <a:r>
              <a:rPr/>
              <a:t> </a:t>
            </a:r>
            <a:r>
              <a:rPr/>
              <a:t>NHST</a:t>
            </a:r>
          </a:p>
        </p:txBody>
      </p:sp>
      <p:sp>
        <p:nvSpPr>
          <p:cNvPr id="3" name="Content Placeholder 2"/>
          <p:cNvSpPr>
            <a:spLocks noGrp="1"/>
          </p:cNvSpPr>
          <p:nvPr>
            <p:ph idx="1"/>
          </p:nvPr>
        </p:nvSpPr>
        <p:spPr/>
        <p:txBody>
          <a:bodyPr/>
          <a:lstStyle/>
          <a:p>
            <a:pPr lvl="1"/>
            <a:r>
              <a:rPr/>
              <a:t>NHST – Goal of research –</a:t>
            </a:r>
          </a:p>
          <a:p>
            <a:pPr lvl="2"/>
            <a:r>
              <a:rPr/>
              <a:t>Reject the H 0 in favor of H 1</a:t>
            </a:r>
          </a:p>
          <a:p>
            <a:pPr lvl="1"/>
            <a:r>
              <a:rPr/>
              <a:t>“Reject” the null hypothesis</a:t>
            </a:r>
          </a:p>
          <a:p>
            <a:pPr lvl="2"/>
            <a:r>
              <a:rPr/>
              <a:t>Practically – “reject” means difference / relationship greater than just random variability</a:t>
            </a:r>
          </a:p>
          <a:p>
            <a:pPr lvl="1"/>
            <a:r>
              <a:rPr/>
              <a:t>Alternative hypothesis –</a:t>
            </a:r>
          </a:p>
          <a:p>
            <a:pPr lvl="2"/>
            <a:r>
              <a:rPr/>
              <a:t>3 versions</a:t>
            </a:r>
          </a:p>
          <a:p>
            <a:pPr lvl="3"/>
            <a:r>
              <a:rPr/>
              <a:t>Non-directional</a:t>
            </a:r>
          </a:p>
          <a:p>
            <a:pPr lvl="3"/>
            <a:r>
              <a:rPr/>
              <a:t>Directional positive</a:t>
            </a:r>
          </a:p>
          <a:p>
            <a:pPr lvl="3"/>
            <a:r>
              <a:rPr/>
              <a:t>Directional negative</a:t>
            </a:r>
          </a:p>
        </p:txBody>
      </p:sp>
    </p:spTree>
  </p:cSld>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Making</a:t>
            </a:r>
            <a:r>
              <a:rPr/>
              <a:t> </a:t>
            </a:r>
            <a:r>
              <a:rPr/>
              <a:t>Inferences</a:t>
            </a:r>
            <a:r>
              <a:rPr/>
              <a:t> </a:t>
            </a:r>
            <a:r>
              <a:rPr/>
              <a:t>-</a:t>
            </a:r>
            <a:r>
              <a:rPr/>
              <a:t> </a:t>
            </a:r>
            <a:r>
              <a:rPr/>
              <a:t>NHST</a:t>
            </a:r>
          </a:p>
        </p:txBody>
      </p:sp>
      <p:sp>
        <p:nvSpPr>
          <p:cNvPr id="3" name="Content Placeholder 2"/>
          <p:cNvSpPr>
            <a:spLocks noGrp="1"/>
          </p:cNvSpPr>
          <p:nvPr>
            <p:ph idx="1"/>
          </p:nvPr>
        </p:nvSpPr>
        <p:spPr/>
        <p:txBody>
          <a:bodyPr/>
          <a:lstStyle/>
          <a:p>
            <a:pPr lvl="1"/>
            <a:r>
              <a:rPr/>
              <a:t>Directional vs Non-directional H 1</a:t>
            </a:r>
          </a:p>
          <a:p>
            <a:pPr lvl="2"/>
            <a:r>
              <a:rPr/>
              <a:t>Comparing treatment to control</a:t>
            </a:r>
          </a:p>
          <a:p>
            <a:pPr lvl="2"/>
            <a:r>
              <a:rPr/>
              <a:t>Comparing different treatments</a:t>
            </a:r>
          </a:p>
          <a:p>
            <a:pPr lvl="1"/>
            <a:r>
              <a:rPr/>
              <a:t>Choosing directional vs non-directional</a:t>
            </a:r>
          </a:p>
          <a:p>
            <a:pPr lvl="2"/>
            <a:r>
              <a:rPr/>
              <a:t>Basis for choice</a:t>
            </a:r>
          </a:p>
          <a:p>
            <a:pPr lvl="2"/>
            <a:r>
              <a:rPr/>
              <a:t>Consequences</a:t>
            </a:r>
          </a:p>
          <a:p>
            <a:pPr lvl="3"/>
            <a:r>
              <a:rPr/>
              <a:t>Statistical analysis</a:t>
            </a:r>
          </a:p>
          <a:p>
            <a:pPr lvl="3"/>
            <a:r>
              <a:rPr/>
              <a:t>Interpretation</a:t>
            </a:r>
          </a:p>
        </p:txBody>
      </p:sp>
    </p:spTree>
  </p:cSld>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Making</a:t>
            </a:r>
            <a:r>
              <a:rPr/>
              <a:t> </a:t>
            </a:r>
            <a:r>
              <a:rPr/>
              <a:t>Inferences</a:t>
            </a:r>
            <a:r>
              <a:rPr/>
              <a:t> </a:t>
            </a:r>
            <a:r>
              <a:rPr/>
              <a:t>-</a:t>
            </a:r>
            <a:r>
              <a:rPr/>
              <a:t> </a:t>
            </a:r>
            <a:r>
              <a:rPr/>
              <a:t>NHST</a:t>
            </a:r>
          </a:p>
        </p:txBody>
      </p:sp>
      <p:sp>
        <p:nvSpPr>
          <p:cNvPr id="3" name="Content Placeholder 2"/>
          <p:cNvSpPr>
            <a:spLocks noGrp="1"/>
          </p:cNvSpPr>
          <p:nvPr>
            <p:ph idx="1"/>
          </p:nvPr>
        </p:nvSpPr>
        <p:spPr/>
        <p:txBody>
          <a:bodyPr/>
          <a:lstStyle/>
          <a:p>
            <a:pPr lvl="1"/>
            <a:r>
              <a:rPr/>
              <a:t>Sampling review</a:t>
            </a:r>
          </a:p>
          <a:p>
            <a:pPr lvl="2"/>
            <a:r>
              <a:rPr/>
              <a:t>Target / theoretical population</a:t>
            </a:r>
          </a:p>
          <a:p>
            <a:pPr lvl="2"/>
            <a:r>
              <a:rPr/>
              <a:t>Accessible population</a:t>
            </a:r>
          </a:p>
          <a:p>
            <a:pPr lvl="2"/>
            <a:r>
              <a:rPr/>
              <a:t>Sample</a:t>
            </a:r>
          </a:p>
          <a:p>
            <a:pPr lvl="1"/>
            <a:r>
              <a:rPr/>
              <a:t>Inference from the study sample to the population</a:t>
            </a:r>
          </a:p>
        </p:txBody>
      </p:sp>
    </p:spTree>
  </p:cSld>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Making</a:t>
            </a:r>
            <a:r>
              <a:rPr/>
              <a:t> </a:t>
            </a:r>
            <a:r>
              <a:rPr/>
              <a:t>Inferences</a:t>
            </a:r>
            <a:r>
              <a:rPr/>
              <a:t> </a:t>
            </a:r>
            <a:r>
              <a:rPr/>
              <a:t>-</a:t>
            </a:r>
            <a:r>
              <a:rPr/>
              <a:t> </a:t>
            </a:r>
            <a:r>
              <a:rPr/>
              <a:t>NHST</a:t>
            </a:r>
          </a:p>
        </p:txBody>
      </p:sp>
      <p:pic>
        <p:nvPicPr>
          <p:cNvPr descr="../images/image-12-01.png" id="0" name="Picture 1"/>
          <p:cNvPicPr>
            <a:picLocks noGrp="1" noChangeAspect="1"/>
          </p:cNvPicPr>
          <p:nvPr/>
        </p:nvPicPr>
        <p:blipFill>
          <a:blip r:embed="rId3"/>
          <a:stretch>
            <a:fillRect/>
          </a:stretch>
        </p:blipFill>
        <p:spPr bwMode="auto">
          <a:xfrm>
            <a:off x="1244600" y="1600200"/>
            <a:ext cx="6654800" cy="4521200"/>
          </a:xfrm>
          <a:prstGeom prst="rect">
            <a:avLst/>
          </a:prstGeom>
          <a:noFill/>
          <a:ln w="9525">
            <a:noFill/>
            <a:headEnd/>
            <a:tailEnd/>
          </a:ln>
        </p:spPr>
      </p:pic>
    </p:spTree>
  </p:cSld>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Making</a:t>
            </a:r>
            <a:r>
              <a:rPr/>
              <a:t> </a:t>
            </a:r>
            <a:r>
              <a:rPr/>
              <a:t>Inferences</a:t>
            </a:r>
            <a:r>
              <a:rPr/>
              <a:t> </a:t>
            </a:r>
            <a:r>
              <a:rPr/>
              <a:t>-</a:t>
            </a:r>
            <a:r>
              <a:rPr/>
              <a:t> </a:t>
            </a:r>
            <a:r>
              <a:rPr/>
              <a:t>NHST</a:t>
            </a:r>
          </a:p>
        </p:txBody>
      </p:sp>
      <p:sp>
        <p:nvSpPr>
          <p:cNvPr id="3" name="Content Placeholder 2"/>
          <p:cNvSpPr>
            <a:spLocks noGrp="1"/>
          </p:cNvSpPr>
          <p:nvPr>
            <p:ph idx="1"/>
          </p:nvPr>
        </p:nvSpPr>
        <p:spPr/>
        <p:txBody>
          <a:bodyPr/>
          <a:lstStyle/>
          <a:p>
            <a:pPr lvl="1"/>
            <a:r>
              <a:rPr/>
              <a:t>Accessible population -&gt; Sample</a:t>
            </a:r>
          </a:p>
          <a:p>
            <a:pPr lvl="1"/>
            <a:r>
              <a:rPr/>
              <a:t>Random assignment to groups</a:t>
            </a:r>
          </a:p>
          <a:p>
            <a:pPr lvl="1"/>
            <a:r>
              <a:rPr/>
              <a:t>Conduct study and collect data</a:t>
            </a:r>
          </a:p>
          <a:p>
            <a:pPr lvl="1"/>
            <a:r>
              <a:rPr/>
              <a:t>Conduct statistical analysis</a:t>
            </a:r>
          </a:p>
          <a:p>
            <a:pPr lvl="2"/>
            <a:r>
              <a:rPr/>
              <a:t>Intervention group: mean = 73</a:t>
            </a:r>
          </a:p>
          <a:p>
            <a:pPr lvl="2"/>
            <a:r>
              <a:rPr/>
              <a:t>Control group: mean = 65</a:t>
            </a:r>
          </a:p>
        </p:txBody>
      </p:sp>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Regression</a:t>
            </a:r>
            <a:r>
              <a:rPr/>
              <a:t> </a:t>
            </a:r>
            <a:r>
              <a:rPr/>
              <a:t>models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1"/>
                <a:r>
                  <a:rPr/>
                  <a:t>Population parameters, </a:t>
                </a:r>
                <a14:m>
                  <m:oMath xmlns:m="http://schemas.openxmlformats.org/officeDocument/2006/math">
                    <m:sSub>
                      <m:e>
                        <m:r>
                          <m:t>β</m:t>
                        </m:r>
                      </m:e>
                      <m:sub>
                        <m:r>
                          <m:t>0</m:t>
                        </m:r>
                      </m:sub>
                    </m:sSub>
                  </m:oMath>
                </a14:m>
                <a:r>
                  <a:rPr/>
                  <a:t> and </a:t>
                </a:r>
                <a14:m>
                  <m:oMath xmlns:m="http://schemas.openxmlformats.org/officeDocument/2006/math">
                    <m:sSub>
                      <m:e>
                        <m:r>
                          <m:t>β</m:t>
                        </m:r>
                      </m:e>
                      <m:sub>
                        <m:r>
                          <m:t>1</m:t>
                        </m:r>
                      </m:sub>
                    </m:sSub>
                  </m:oMath>
                </a14:m>
              </a:p>
              <a:p>
                <a:pPr lvl="2"/>
                <a14:m>
                  <m:oMath xmlns:m="http://schemas.openxmlformats.org/officeDocument/2006/math">
                    <m:sSub>
                      <m:e>
                        <m:r>
                          <m:t>β</m:t>
                        </m:r>
                      </m:e>
                      <m:sub>
                        <m:r>
                          <m:t>1</m:t>
                        </m:r>
                      </m:sub>
                    </m:sSub>
                  </m:oMath>
                </a14:m>
                <a:r>
                  <a:rPr/>
                  <a:t> quantifies a relationship</a:t>
                </a:r>
              </a:p>
              <a:p>
                <a:pPr lvl="2"/>
                <a14:m>
                  <m:oMath xmlns:m="http://schemas.openxmlformats.org/officeDocument/2006/math">
                    <m:sSub>
                      <m:e>
                        <m:r>
                          <m:t>β</m:t>
                        </m:r>
                      </m:e>
                      <m:sub>
                        <m:r>
                          <m:t>1</m:t>
                        </m:r>
                      </m:sub>
                    </m:sSub>
                    <m:r>
                      <m:t>=</m:t>
                    </m:r>
                    <m:r>
                      <m:t>0</m:t>
                    </m:r>
                  </m:oMath>
                </a14:m>
                <a:r>
                  <a:rPr/>
                  <a:t> implies no relationship</a:t>
                </a:r>
              </a:p>
              <a:p>
                <a:pPr lvl="1"/>
                <a:r>
                  <a:rPr/>
                  <a:t>Sample statistics </a:t>
                </a:r>
                <a14:m>
                  <m:oMath xmlns:m="http://schemas.openxmlformats.org/officeDocument/2006/math">
                    <m:sSub>
                      <m:e>
                        <m:acc>
                          <m:accPr>
                            <m:chr m:val="̂"/>
                          </m:accPr>
                          <m:e>
                            <m:r>
                              <m:t>β</m:t>
                            </m:r>
                          </m:e>
                        </m:acc>
                      </m:e>
                      <m:sub>
                        <m:r>
                          <m:t>0</m:t>
                        </m:r>
                      </m:sub>
                    </m:sSub>
                  </m:oMath>
                </a14:m>
                <a:r>
                  <a:rPr/>
                  <a:t> and </a:t>
                </a:r>
                <a14:m>
                  <m:oMath xmlns:m="http://schemas.openxmlformats.org/officeDocument/2006/math">
                    <m:sSub>
                      <m:e>
                        <m:acc>
                          <m:accPr>
                            <m:chr m:val="̂"/>
                          </m:accPr>
                          <m:e>
                            <m:r>
                              <m:t>β</m:t>
                            </m:r>
                          </m:e>
                        </m:acc>
                      </m:e>
                      <m:sub>
                        <m:r>
                          <m:t>1</m:t>
                        </m:r>
                      </m:sub>
                    </m:sSub>
                  </m:oMath>
                </a14:m>
              </a:p>
              <a:p>
                <a:pPr lvl="1"/>
                <a14:m>
                  <m:oMath xmlns:m="http://schemas.openxmlformats.org/officeDocument/2006/math">
                    <m:sSub>
                      <m:e>
                        <m:r>
                          <m:t>H</m:t>
                        </m:r>
                      </m:e>
                      <m:sub>
                        <m:r>
                          <m:t>0</m:t>
                        </m:r>
                      </m:sub>
                    </m:sSub>
                    <m:r>
                      <m:t> </m:t>
                    </m:r>
                    <m:sSub>
                      <m:e>
                        <m:r>
                          <m:t>β</m:t>
                        </m:r>
                      </m:e>
                      <m:sub>
                        <m:r>
                          <m:t>1</m:t>
                        </m:r>
                      </m:sub>
                    </m:sSub>
                    <m:r>
                      <m:t>=</m:t>
                    </m:r>
                    <m:r>
                      <m:t>0</m:t>
                    </m:r>
                  </m:oMath>
                </a14:m>
              </a:p>
              <a:p>
                <a:pPr lvl="1"/>
                <a:r>
                  <a:rPr/>
                  <a:t>Accept </a:t>
                </a:r>
                <a14:m>
                  <m:oMath xmlns:m="http://schemas.openxmlformats.org/officeDocument/2006/math">
                    <m:sSub>
                      <m:e>
                        <m:r>
                          <m:t>H</m:t>
                        </m:r>
                      </m:e>
                      <m:sub>
                        <m:r>
                          <m:t>0</m:t>
                        </m:r>
                      </m:sub>
                    </m:sSub>
                  </m:oMath>
                </a14:m>
                <a:r>
                  <a:rPr/>
                  <a:t> if </a:t>
                </a:r>
                <a14:m>
                  <m:oMath xmlns:m="http://schemas.openxmlformats.org/officeDocument/2006/math">
                    <m:sSub>
                      <m:e>
                        <m:acc>
                          <m:accPr>
                            <m:chr m:val="̂"/>
                          </m:accPr>
                          <m:e>
                            <m:r>
                              <m:t>β</m:t>
                            </m:r>
                          </m:e>
                        </m:acc>
                      </m:e>
                      <m:sub>
                        <m:r>
                          <m:t>1</m:t>
                        </m:r>
                      </m:sub>
                    </m:sSub>
                  </m:oMath>
                </a14:m>
                <a:r>
                  <a:rPr/>
                  <a:t> is close to zero</a:t>
                </a:r>
              </a:p>
            </p:txBody>
          </p:sp>
        </mc:Choice>
      </mc:AlternateContent>
    </p:spTree>
  </p:cSld>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Making</a:t>
            </a:r>
            <a:r>
              <a:rPr/>
              <a:t> </a:t>
            </a:r>
            <a:r>
              <a:rPr/>
              <a:t>Inferences</a:t>
            </a:r>
            <a:r>
              <a:rPr/>
              <a:t> </a:t>
            </a:r>
            <a:r>
              <a:rPr/>
              <a:t>-</a:t>
            </a:r>
            <a:r>
              <a:rPr/>
              <a:t> </a:t>
            </a:r>
            <a:r>
              <a:rPr/>
              <a:t>NHST</a:t>
            </a:r>
          </a:p>
        </p:txBody>
      </p:sp>
      <p:sp>
        <p:nvSpPr>
          <p:cNvPr id="3" name="Content Placeholder 2"/>
          <p:cNvSpPr>
            <a:spLocks noGrp="1"/>
          </p:cNvSpPr>
          <p:nvPr>
            <p:ph idx="1"/>
          </p:nvPr>
        </p:nvSpPr>
        <p:spPr/>
        <p:txBody>
          <a:bodyPr/>
          <a:lstStyle/>
          <a:p>
            <a:pPr lvl="1"/>
            <a:r>
              <a:rPr/>
              <a:t>Significant difference or not?</a:t>
            </a:r>
          </a:p>
          <a:p>
            <a:pPr lvl="2"/>
            <a:r>
              <a:rPr/>
              <a:t>Inferential statistics – allow you to determine this</a:t>
            </a:r>
          </a:p>
          <a:p>
            <a:pPr lvl="1"/>
            <a:r>
              <a:rPr/>
              <a:t>Reject the null -&gt;</a:t>
            </a:r>
          </a:p>
          <a:p>
            <a:pPr lvl="2"/>
            <a:r>
              <a:rPr/>
              <a:t>The observed difference is highly unlikely if the null hypothesis is actually true</a:t>
            </a:r>
          </a:p>
          <a:p>
            <a:pPr lvl="1"/>
            <a:r>
              <a:rPr/>
              <a:t>Fail to reject the null -&gt;</a:t>
            </a:r>
          </a:p>
          <a:p>
            <a:pPr lvl="2"/>
            <a:r>
              <a:rPr/>
              <a:t>We can not say that the observed difference is highly unlikely</a:t>
            </a:r>
          </a:p>
          <a:p>
            <a:pPr lvl="2"/>
            <a:r>
              <a:rPr/>
              <a:t>Do NOT “accept” the null hypothesis</a:t>
            </a:r>
          </a:p>
        </p:txBody>
      </p:sp>
    </p:spTree>
  </p:cSld>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Making</a:t>
            </a:r>
            <a:r>
              <a:rPr/>
              <a:t> </a:t>
            </a:r>
            <a:r>
              <a:rPr/>
              <a:t>Inferences</a:t>
            </a:r>
            <a:r>
              <a:rPr/>
              <a:t> </a:t>
            </a:r>
            <a:r>
              <a:rPr/>
              <a:t>-</a:t>
            </a:r>
            <a:r>
              <a:rPr/>
              <a:t> </a:t>
            </a:r>
            <a:r>
              <a:rPr/>
              <a:t>NHST</a:t>
            </a:r>
          </a:p>
        </p:txBody>
      </p:sp>
      <p:sp>
        <p:nvSpPr>
          <p:cNvPr id="3" name="Content Placeholder 2"/>
          <p:cNvSpPr>
            <a:spLocks noGrp="1"/>
          </p:cNvSpPr>
          <p:nvPr>
            <p:ph idx="1"/>
          </p:nvPr>
        </p:nvSpPr>
        <p:spPr/>
        <p:txBody>
          <a:bodyPr/>
          <a:lstStyle/>
          <a:p>
            <a:pPr lvl="1"/>
            <a:r>
              <a:rPr/>
              <a:t>( Portney &amp; Watkins, 2009)</a:t>
            </a:r>
          </a:p>
        </p:txBody>
      </p:sp>
    </p:spTree>
  </p:cSld>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Making</a:t>
            </a:r>
            <a:r>
              <a:rPr/>
              <a:t> </a:t>
            </a:r>
            <a:r>
              <a:rPr/>
              <a:t>Inferences</a:t>
            </a:r>
            <a:r>
              <a:rPr/>
              <a:t> </a:t>
            </a:r>
            <a:r>
              <a:rPr/>
              <a:t>-</a:t>
            </a:r>
            <a:r>
              <a:rPr/>
              <a:t> </a:t>
            </a:r>
            <a:r>
              <a:rPr/>
              <a:t>NHST</a:t>
            </a:r>
          </a:p>
        </p:txBody>
      </p:sp>
      <p:pic>
        <p:nvPicPr>
          <p:cNvPr descr="../images/image-12-02.png" id="0" name="Picture 1"/>
          <p:cNvPicPr>
            <a:picLocks noGrp="1" noChangeAspect="1"/>
          </p:cNvPicPr>
          <p:nvPr/>
        </p:nvPicPr>
        <p:blipFill>
          <a:blip r:embed="rId3"/>
          <a:stretch>
            <a:fillRect/>
          </a:stretch>
        </p:blipFill>
        <p:spPr bwMode="auto">
          <a:xfrm>
            <a:off x="1384300" y="1600200"/>
            <a:ext cx="6362700" cy="4521200"/>
          </a:xfrm>
          <a:prstGeom prst="rect">
            <a:avLst/>
          </a:prstGeom>
          <a:noFill/>
          <a:ln w="9525">
            <a:noFill/>
            <a:headEnd/>
            <a:tailEnd/>
          </a:ln>
        </p:spPr>
      </p:pic>
    </p:spTree>
  </p:cSld>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Making</a:t>
            </a:r>
            <a:r>
              <a:rPr/>
              <a:t> </a:t>
            </a:r>
            <a:r>
              <a:rPr/>
              <a:t>Inferences</a:t>
            </a:r>
            <a:r>
              <a:rPr/>
              <a:t> </a:t>
            </a:r>
            <a:r>
              <a:rPr/>
              <a:t>-</a:t>
            </a:r>
            <a:r>
              <a:rPr/>
              <a:t> </a:t>
            </a:r>
            <a:r>
              <a:rPr/>
              <a:t>NHST</a:t>
            </a:r>
          </a:p>
        </p:txBody>
      </p:sp>
      <p:pic>
        <p:nvPicPr>
          <p:cNvPr descr="../images/image-12-03.png" id="0" name="Picture 1"/>
          <p:cNvPicPr>
            <a:picLocks noGrp="1" noChangeAspect="1"/>
          </p:cNvPicPr>
          <p:nvPr/>
        </p:nvPicPr>
        <p:blipFill>
          <a:blip r:embed="rId3"/>
          <a:stretch>
            <a:fillRect/>
          </a:stretch>
        </p:blipFill>
        <p:spPr bwMode="auto">
          <a:xfrm>
            <a:off x="1231900" y="1600200"/>
            <a:ext cx="6680200" cy="4521200"/>
          </a:xfrm>
          <a:prstGeom prst="rect">
            <a:avLst/>
          </a:prstGeom>
          <a:noFill/>
          <a:ln w="9525">
            <a:noFill/>
            <a:headEnd/>
            <a:tailEnd/>
          </a:ln>
        </p:spPr>
      </p:pic>
    </p:spTree>
  </p:cSld>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Making</a:t>
            </a:r>
            <a:r>
              <a:rPr/>
              <a:t> </a:t>
            </a:r>
            <a:r>
              <a:rPr/>
              <a:t>Inferences</a:t>
            </a:r>
            <a:r>
              <a:rPr/>
              <a:t> </a:t>
            </a:r>
            <a:r>
              <a:rPr/>
              <a:t>-</a:t>
            </a:r>
            <a:r>
              <a:rPr/>
              <a:t> </a:t>
            </a:r>
            <a:r>
              <a:rPr/>
              <a:t>NHST</a:t>
            </a:r>
          </a:p>
        </p:txBody>
      </p:sp>
      <p:sp>
        <p:nvSpPr>
          <p:cNvPr id="3" name="Content Placeholder 2"/>
          <p:cNvSpPr>
            <a:spLocks noGrp="1"/>
          </p:cNvSpPr>
          <p:nvPr>
            <p:ph idx="1"/>
          </p:nvPr>
        </p:nvSpPr>
        <p:spPr/>
        <p:txBody>
          <a:bodyPr/>
          <a:lstStyle/>
          <a:p>
            <a:pPr lvl="1"/>
            <a:r>
              <a:rPr/>
              <a:t>Statistical testing</a:t>
            </a:r>
          </a:p>
          <a:p>
            <a:pPr lvl="2"/>
            <a:r>
              <a:rPr/>
              <a:t>Fig 16.3 – Directional negative</a:t>
            </a:r>
          </a:p>
          <a:p>
            <a:pPr lvl="3"/>
            <a:r>
              <a:rPr/>
              <a:t>Example – hypothesize that intervention will result in reduction of symptoms</a:t>
            </a:r>
          </a:p>
          <a:p>
            <a:pPr lvl="2"/>
            <a:r>
              <a:rPr/>
              <a:t>If you made a directional positive alternative hypothesis …. ?</a:t>
            </a:r>
          </a:p>
        </p:txBody>
      </p:sp>
    </p:spTree>
  </p:cSld>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Making</a:t>
            </a:r>
            <a:r>
              <a:rPr/>
              <a:t> </a:t>
            </a:r>
            <a:r>
              <a:rPr/>
              <a:t>Inferences</a:t>
            </a:r>
            <a:r>
              <a:rPr/>
              <a:t> </a:t>
            </a:r>
            <a:r>
              <a:rPr/>
              <a:t>-</a:t>
            </a:r>
            <a:r>
              <a:rPr/>
              <a:t> </a:t>
            </a:r>
            <a:r>
              <a:rPr/>
              <a:t>NHST</a:t>
            </a:r>
          </a:p>
        </p:txBody>
      </p:sp>
      <p:pic>
        <p:nvPicPr>
          <p:cNvPr descr="../images/image-12-04.png" id="0" name="Picture 1"/>
          <p:cNvPicPr>
            <a:picLocks noGrp="1" noChangeAspect="1"/>
          </p:cNvPicPr>
          <p:nvPr/>
        </p:nvPicPr>
        <p:blipFill>
          <a:blip r:embed="rId3"/>
          <a:stretch>
            <a:fillRect/>
          </a:stretch>
        </p:blipFill>
        <p:spPr bwMode="auto">
          <a:xfrm>
            <a:off x="596900" y="1600200"/>
            <a:ext cx="7962900" cy="4521200"/>
          </a:xfrm>
          <a:prstGeom prst="rect">
            <a:avLst/>
          </a:prstGeom>
          <a:noFill/>
          <a:ln w="9525">
            <a:noFill/>
            <a:headEnd/>
            <a:tailEnd/>
          </a:ln>
        </p:spPr>
      </p:pic>
    </p:spTree>
  </p:cSld>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Null</a:t>
            </a:r>
            <a:r>
              <a:rPr/>
              <a:t> </a:t>
            </a:r>
            <a:r>
              <a:rPr/>
              <a:t>value</a:t>
            </a:r>
          </a:p>
        </p:txBody>
      </p:sp>
      <p:pic>
        <p:nvPicPr>
          <p:cNvPr descr="video-12-hypothesis-testing_files/figure-pptx/null-value-1.png" id="0" name="Picture 1"/>
          <p:cNvPicPr>
            <a:picLocks noGrp="1" noChangeAspect="1"/>
          </p:cNvPicPr>
          <p:nvPr/>
        </p:nvPicPr>
        <p:blipFill>
          <a:blip r:embed="rId2"/>
          <a:stretch>
            <a:fillRect/>
          </a:stretch>
        </p:blipFill>
        <p:spPr bwMode="auto">
          <a:xfrm>
            <a:off x="1752600" y="1600200"/>
            <a:ext cx="5651500" cy="4521200"/>
          </a:xfrm>
          <a:prstGeom prst="rect">
            <a:avLst/>
          </a:prstGeom>
          <a:noFill/>
          <a:ln w="9525">
            <a:noFill/>
            <a:headEnd/>
            <a:tailEnd/>
          </a:ln>
        </p:spPr>
      </p:pic>
    </p:spTree>
  </p:cSld>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Critical</a:t>
            </a:r>
            <a:r>
              <a:rPr/>
              <a:t> </a:t>
            </a:r>
            <a:r>
              <a:rPr/>
              <a:t>value</a:t>
            </a:r>
          </a:p>
        </p:txBody>
      </p:sp>
      <p:pic>
        <p:nvPicPr>
          <p:cNvPr descr="video-12-hypothesis-testing_files/figure-pptx/critical-value-1.png" id="0" name="Picture 1"/>
          <p:cNvPicPr>
            <a:picLocks noGrp="1" noChangeAspect="1"/>
          </p:cNvPicPr>
          <p:nvPr/>
        </p:nvPicPr>
        <p:blipFill>
          <a:blip r:embed="rId2"/>
          <a:stretch>
            <a:fillRect/>
          </a:stretch>
        </p:blipFill>
        <p:spPr bwMode="auto">
          <a:xfrm>
            <a:off x="1752600" y="1600200"/>
            <a:ext cx="5651500" cy="4521200"/>
          </a:xfrm>
          <a:prstGeom prst="rect">
            <a:avLst/>
          </a:prstGeom>
          <a:noFill/>
          <a:ln w="9525">
            <a:noFill/>
            <a:headEnd/>
            <a:tailEnd/>
          </a:ln>
        </p:spPr>
      </p:pic>
    </p:spTree>
  </p:cSld>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Alpha</a:t>
            </a:r>
            <a:r>
              <a:rPr/>
              <a:t> </a:t>
            </a:r>
            <a:r>
              <a:rPr/>
              <a:t>level</a:t>
            </a:r>
          </a:p>
        </p:txBody>
      </p:sp>
      <p:pic>
        <p:nvPicPr>
          <p:cNvPr descr="video-12-hypothesis-testing_files/figure-pptx/alpha-level-1.png" id="0" name="Picture 1"/>
          <p:cNvPicPr>
            <a:picLocks noGrp="1" noChangeAspect="1"/>
          </p:cNvPicPr>
          <p:nvPr/>
        </p:nvPicPr>
        <p:blipFill>
          <a:blip r:embed="rId2"/>
          <a:stretch>
            <a:fillRect/>
          </a:stretch>
        </p:blipFill>
        <p:spPr bwMode="auto">
          <a:xfrm>
            <a:off x="1752600" y="1600200"/>
            <a:ext cx="5651500" cy="4521200"/>
          </a:xfrm>
          <a:prstGeom prst="rect">
            <a:avLst/>
          </a:prstGeom>
          <a:noFill/>
          <a:ln w="9525">
            <a:noFill/>
            <a:headEnd/>
            <a:tailEnd/>
          </a:ln>
        </p:spPr>
      </p:pic>
    </p:spTree>
  </p:cSld>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video-12-hypothesis-testing_files/figure-pptx/beta-level-1.png" id="0" name="Picture 1"/>
          <p:cNvPicPr>
            <a:picLocks noGrp="1" noChangeAspect="1"/>
          </p:cNvPicPr>
          <p:nvPr/>
        </p:nvPicPr>
        <p:blipFill>
          <a:blip r:embed="rId2"/>
          <a:stretch>
            <a:fillRect/>
          </a:stretch>
        </p:blipFill>
        <p:spPr bwMode="auto">
          <a:xfrm>
            <a:off x="1752600" y="1600200"/>
            <a:ext cx="5651500" cy="4521200"/>
          </a:xfrm>
          <a:prstGeom prst="rect">
            <a:avLst/>
          </a:prstGeom>
          <a:noFill/>
          <a:ln w="9525">
            <a:noFill/>
            <a:headEnd/>
            <a:tailEnd/>
          </a:ln>
        </p:spPr>
      </p:pic>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Hypothesis</a:t>
            </a:r>
            <a:r>
              <a:rPr/>
              <a:t> </a:t>
            </a:r>
            <a:r>
              <a:rPr/>
              <a:t>in</a:t>
            </a:r>
            <a:r>
              <a:rPr/>
              <a:t> </a:t>
            </a:r>
            <a:r>
              <a:rPr/>
              <a:t>English</a:t>
            </a:r>
            <a:r>
              <a:rPr/>
              <a:t> </a:t>
            </a:r>
            <a:r>
              <a:rPr/>
              <a:t>instead</a:t>
            </a:r>
            <a:r>
              <a:rPr/>
              <a:t> </a:t>
            </a:r>
            <a:r>
              <a:rPr/>
              <a:t>of</a:t>
            </a:r>
            <a:r>
              <a:rPr/>
              <a:t> </a:t>
            </a:r>
            <a:r>
              <a:rPr/>
              <a:t>Greek</a:t>
            </a:r>
          </a:p>
        </p:txBody>
      </p:sp>
      <p:sp>
        <p:nvSpPr>
          <p:cNvPr id="3" name="Content Placeholder 2"/>
          <p:cNvSpPr>
            <a:spLocks noGrp="1"/>
          </p:cNvSpPr>
          <p:nvPr>
            <p:ph idx="1"/>
          </p:nvPr>
        </p:nvSpPr>
        <p:spPr/>
        <p:txBody>
          <a:bodyPr/>
          <a:lstStyle/>
          <a:p>
            <a:pPr lvl="1"/>
            <a:r>
              <a:rPr/>
              <a:t>Only statisticians like Greek letters</a:t>
            </a:r>
          </a:p>
          <a:p>
            <a:pPr lvl="2"/>
            <a:r>
              <a:rPr/>
              <a:t>Translate to simple text</a:t>
            </a:r>
          </a:p>
        </p:txBody>
      </p:sp>
    </p:spTree>
  </p:cSld>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Power</a:t>
            </a:r>
            <a:r>
              <a:rPr/>
              <a:t> </a:t>
            </a:r>
            <a:r>
              <a:rPr/>
              <a:t>Analysis</a:t>
            </a:r>
          </a:p>
        </p:txBody>
      </p:sp>
      <p:sp>
        <p:nvSpPr>
          <p:cNvPr id="3" name="Content Placeholder 2"/>
          <p:cNvSpPr>
            <a:spLocks noGrp="1"/>
          </p:cNvSpPr>
          <p:nvPr>
            <p:ph idx="1"/>
          </p:nvPr>
        </p:nvSpPr>
        <p:spPr/>
        <p:txBody>
          <a:bodyPr/>
          <a:lstStyle/>
          <a:p>
            <a:pPr lvl="1"/>
            <a:r>
              <a:rPr/>
              <a:t>Probability of rejecting a false H 0</a:t>
            </a:r>
          </a:p>
          <a:p>
            <a:pPr lvl="2"/>
            <a:r>
              <a:rPr/>
              <a:t>This is a GOOD thing!</a:t>
            </a:r>
          </a:p>
          <a:p>
            <a:pPr lvl="2"/>
            <a:r>
              <a:rPr/>
              <a:t>Want to maximize this (within reasonable limits!)</a:t>
            </a:r>
          </a:p>
          <a:p>
            <a:pPr lvl="2"/>
            <a:r>
              <a:rPr/>
              <a:t>What is power analysis</a:t>
            </a:r>
          </a:p>
          <a:p>
            <a:pPr lvl="2"/>
            <a:r>
              <a:rPr/>
              <a:t>“… the probability that his investigation would lead to statistically significant results.”</a:t>
            </a:r>
          </a:p>
        </p:txBody>
      </p:sp>
    </p:spTree>
  </p:cSld>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Power</a:t>
            </a:r>
            <a:r>
              <a:rPr/>
              <a:t> </a:t>
            </a:r>
            <a:r>
              <a:rPr/>
              <a:t>Analysis</a:t>
            </a:r>
          </a:p>
        </p:txBody>
      </p:sp>
      <p:sp>
        <p:nvSpPr>
          <p:cNvPr id="3" name="Content Placeholder 2"/>
          <p:cNvSpPr>
            <a:spLocks noGrp="1"/>
          </p:cNvSpPr>
          <p:nvPr>
            <p:ph idx="1"/>
          </p:nvPr>
        </p:nvSpPr>
        <p:spPr/>
        <p:txBody>
          <a:bodyPr/>
          <a:lstStyle/>
          <a:p>
            <a:pPr lvl="1"/>
            <a:r>
              <a:rPr/>
              <a:t>( Portney &amp; Watkins, 2009)</a:t>
            </a:r>
          </a:p>
        </p:txBody>
      </p:sp>
    </p:spTree>
  </p:cSld>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Power</a:t>
            </a:r>
            <a:r>
              <a:rPr/>
              <a:t> </a:t>
            </a:r>
            <a:r>
              <a:rPr/>
              <a:t>Analysis</a:t>
            </a:r>
          </a:p>
        </p:txBody>
      </p:sp>
      <p:pic>
        <p:nvPicPr>
          <p:cNvPr descr="../images/image-12-05.png" id="0" name="Picture 1"/>
          <p:cNvPicPr>
            <a:picLocks noGrp="1" noChangeAspect="1"/>
          </p:cNvPicPr>
          <p:nvPr/>
        </p:nvPicPr>
        <p:blipFill>
          <a:blip r:embed="rId3"/>
          <a:stretch>
            <a:fillRect/>
          </a:stretch>
        </p:blipFill>
        <p:spPr bwMode="auto">
          <a:xfrm>
            <a:off x="1231900" y="1600200"/>
            <a:ext cx="6680200" cy="4521200"/>
          </a:xfrm>
          <a:prstGeom prst="rect">
            <a:avLst/>
          </a:prstGeom>
          <a:noFill/>
          <a:ln w="9525">
            <a:noFill/>
            <a:headEnd/>
            <a:tailEnd/>
          </a:ln>
        </p:spPr>
      </p:pic>
    </p:spTree>
  </p:cSld>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Power</a:t>
            </a:r>
            <a:r>
              <a:rPr/>
              <a:t> </a:t>
            </a:r>
            <a:r>
              <a:rPr/>
              <a:t>Analysis</a:t>
            </a:r>
          </a:p>
        </p:txBody>
      </p:sp>
      <p:sp>
        <p:nvSpPr>
          <p:cNvPr id="3" name="Content Placeholder 2"/>
          <p:cNvSpPr>
            <a:spLocks noGrp="1"/>
          </p:cNvSpPr>
          <p:nvPr>
            <p:ph idx="1"/>
          </p:nvPr>
        </p:nvSpPr>
        <p:spPr/>
        <p:txBody>
          <a:bodyPr/>
          <a:lstStyle/>
          <a:p>
            <a:pPr lvl="1"/>
            <a:r>
              <a:rPr/>
              <a:t>Statistical power analysis concepts (Cohen)</a:t>
            </a:r>
          </a:p>
          <a:p>
            <a:pPr lvl="2"/>
            <a:r>
              <a:rPr/>
              <a:t>Significance criterion – alpha</a:t>
            </a:r>
          </a:p>
          <a:p>
            <a:pPr lvl="2"/>
            <a:r>
              <a:rPr/>
              <a:t>Power – desired level</a:t>
            </a:r>
          </a:p>
          <a:p>
            <a:pPr lvl="2"/>
            <a:r>
              <a:rPr/>
              <a:t>Sample size</a:t>
            </a:r>
          </a:p>
          <a:p>
            <a:pPr lvl="2"/>
            <a:r>
              <a:rPr/>
              <a:t>Effect size</a:t>
            </a:r>
          </a:p>
          <a:p>
            <a:pPr lvl="1"/>
            <a:r>
              <a:rPr/>
              <a:t>Power analysis method depends on research design</a:t>
            </a:r>
          </a:p>
        </p:txBody>
      </p:sp>
    </p:spTree>
  </p:cSld>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Power</a:t>
            </a:r>
            <a:r>
              <a:rPr/>
              <a:t> </a:t>
            </a:r>
            <a:r>
              <a:rPr/>
              <a:t>Analysis</a:t>
            </a:r>
          </a:p>
        </p:txBody>
      </p:sp>
      <p:sp>
        <p:nvSpPr>
          <p:cNvPr id="3" name="Content Placeholder 2"/>
          <p:cNvSpPr>
            <a:spLocks noGrp="1"/>
          </p:cNvSpPr>
          <p:nvPr>
            <p:ph idx="1"/>
          </p:nvPr>
        </p:nvSpPr>
        <p:spPr/>
        <p:txBody>
          <a:bodyPr/>
          <a:lstStyle/>
          <a:p>
            <a:pPr lvl="1"/>
            <a:r>
              <a:rPr/>
              <a:t>Performing a power analysis when planning a study</a:t>
            </a:r>
          </a:p>
          <a:p>
            <a:pPr lvl="2"/>
            <a:r>
              <a:rPr/>
              <a:t>What is the study design?</a:t>
            </a:r>
          </a:p>
          <a:p>
            <a:pPr lvl="2"/>
            <a:r>
              <a:rPr/>
              <a:t>What do you already know about the measure you are interested in?</a:t>
            </a:r>
          </a:p>
          <a:p>
            <a:pPr lvl="2"/>
            <a:r>
              <a:rPr/>
              <a:t>What significance level to you want to use for hypothesis testing?</a:t>
            </a:r>
          </a:p>
          <a:p>
            <a:pPr lvl="2"/>
            <a:r>
              <a:rPr/>
              <a:t>What level of power do you want to achieve?</a:t>
            </a:r>
          </a:p>
        </p:txBody>
      </p:sp>
    </p:spTree>
  </p:cSld>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Power</a:t>
            </a:r>
            <a:r>
              <a:rPr/>
              <a:t> </a:t>
            </a:r>
            <a:r>
              <a:rPr/>
              <a:t>Analysis</a:t>
            </a:r>
          </a:p>
        </p:txBody>
      </p:sp>
      <p:pic>
        <p:nvPicPr>
          <p:cNvPr descr="../images/image-12-06.png" id="0" name="Picture 1"/>
          <p:cNvPicPr>
            <a:picLocks noGrp="1" noChangeAspect="1"/>
          </p:cNvPicPr>
          <p:nvPr/>
        </p:nvPicPr>
        <p:blipFill>
          <a:blip r:embed="rId3"/>
          <a:stretch>
            <a:fillRect/>
          </a:stretch>
        </p:blipFill>
        <p:spPr bwMode="auto">
          <a:xfrm>
            <a:off x="2578100" y="1600200"/>
            <a:ext cx="3987800" cy="4521200"/>
          </a:xfrm>
          <a:prstGeom prst="rect">
            <a:avLst/>
          </a:prstGeom>
          <a:noFill/>
          <a:ln w="9525">
            <a:noFill/>
            <a:headEnd/>
            <a:tailEnd/>
          </a:ln>
        </p:spPr>
      </p:pic>
    </p:spTree>
  </p:cSld>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Power</a:t>
            </a:r>
            <a:r>
              <a:rPr/>
              <a:t> </a:t>
            </a:r>
            <a:r>
              <a:rPr/>
              <a:t>Analysis</a:t>
            </a:r>
          </a:p>
        </p:txBody>
      </p:sp>
      <p:sp>
        <p:nvSpPr>
          <p:cNvPr id="3" name="Content Placeholder 2"/>
          <p:cNvSpPr>
            <a:spLocks noGrp="1"/>
          </p:cNvSpPr>
          <p:nvPr>
            <p:ph idx="1"/>
          </p:nvPr>
        </p:nvSpPr>
        <p:spPr/>
        <p:txBody>
          <a:bodyPr/>
          <a:lstStyle/>
          <a:p>
            <a:pPr lvl="1"/>
            <a:r>
              <a:rPr/>
              <a:t>Increasing power –</a:t>
            </a:r>
          </a:p>
          <a:p>
            <a:pPr lvl="2"/>
            <a:r>
              <a:rPr/>
              <a:t>Alpha level</a:t>
            </a:r>
          </a:p>
          <a:p>
            <a:pPr lvl="2"/>
            <a:r>
              <a:rPr/>
              <a:t>Formulation of hypothesis</a:t>
            </a:r>
          </a:p>
          <a:p>
            <a:pPr lvl="2"/>
            <a:r>
              <a:rPr/>
              <a:t>Decrease variability / increase precision</a:t>
            </a:r>
          </a:p>
          <a:p>
            <a:pPr lvl="3"/>
            <a:r>
              <a:rPr/>
              <a:t>Groups</a:t>
            </a:r>
          </a:p>
          <a:p>
            <a:pPr lvl="3"/>
            <a:r>
              <a:rPr/>
              <a:t>Outcome measure(s)</a:t>
            </a:r>
          </a:p>
          <a:p>
            <a:pPr lvl="2"/>
            <a:r>
              <a:rPr/>
              <a:t>Increase sample size</a:t>
            </a:r>
          </a:p>
        </p:txBody>
      </p:sp>
    </p:spTree>
  </p:cSld>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Power</a:t>
            </a:r>
            <a:r>
              <a:rPr/>
              <a:t> </a:t>
            </a:r>
            <a:r>
              <a:rPr/>
              <a:t>Analysis</a:t>
            </a:r>
          </a:p>
        </p:txBody>
      </p:sp>
      <p:pic>
        <p:nvPicPr>
          <p:cNvPr descr="../images/image-12-07.png" id="0" name="Picture 1"/>
          <p:cNvPicPr>
            <a:picLocks noGrp="1" noChangeAspect="1"/>
          </p:cNvPicPr>
          <p:nvPr/>
        </p:nvPicPr>
        <p:blipFill>
          <a:blip r:embed="rId2"/>
          <a:stretch>
            <a:fillRect/>
          </a:stretch>
        </p:blipFill>
        <p:spPr bwMode="auto">
          <a:xfrm>
            <a:off x="1866900" y="1600200"/>
            <a:ext cx="5397500" cy="4521200"/>
          </a:xfrm>
          <a:prstGeom prst="rect">
            <a:avLst/>
          </a:prstGeom>
          <a:noFill/>
          <a:ln w="9525">
            <a:noFill/>
            <a:headEnd/>
            <a:tailEnd/>
          </a:ln>
        </p:spPr>
      </p:pic>
    </p:spTree>
  </p:cSld>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Power</a:t>
            </a:r>
            <a:r>
              <a:rPr/>
              <a:t> </a:t>
            </a:r>
            <a:r>
              <a:rPr/>
              <a:t>Analysis</a:t>
            </a:r>
          </a:p>
        </p:txBody>
      </p:sp>
      <p:pic>
        <p:nvPicPr>
          <p:cNvPr descr="../images/image-12-08.png" id="0" name="Picture 1"/>
          <p:cNvPicPr>
            <a:picLocks noGrp="1" noChangeAspect="1"/>
          </p:cNvPicPr>
          <p:nvPr/>
        </p:nvPicPr>
        <p:blipFill>
          <a:blip r:embed="rId2"/>
          <a:stretch>
            <a:fillRect/>
          </a:stretch>
        </p:blipFill>
        <p:spPr bwMode="auto">
          <a:xfrm>
            <a:off x="1727200" y="1600200"/>
            <a:ext cx="5689600" cy="4521200"/>
          </a:xfrm>
          <a:prstGeom prst="rect">
            <a:avLst/>
          </a:prstGeom>
          <a:noFill/>
          <a:ln w="9525">
            <a:noFill/>
            <a:headEnd/>
            <a:tailEnd/>
          </a:ln>
        </p:spPr>
      </p:pic>
    </p:spTree>
  </p:cSld>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Problems</a:t>
            </a:r>
            <a:r>
              <a:rPr/>
              <a:t> </a:t>
            </a:r>
            <a:r>
              <a:rPr/>
              <a:t>with</a:t>
            </a:r>
            <a:r>
              <a:rPr/>
              <a:t> </a:t>
            </a:r>
            <a:r>
              <a:rPr/>
              <a:t>NHST</a:t>
            </a:r>
          </a:p>
        </p:txBody>
      </p:sp>
      <p:sp>
        <p:nvSpPr>
          <p:cNvPr id="3" name="Content Placeholder 2"/>
          <p:cNvSpPr>
            <a:spLocks noGrp="1"/>
          </p:cNvSpPr>
          <p:nvPr>
            <p:ph idx="1"/>
          </p:nvPr>
        </p:nvSpPr>
        <p:spPr/>
        <p:txBody>
          <a:bodyPr/>
          <a:lstStyle/>
          <a:p>
            <a:pPr lvl="1"/>
            <a:r>
              <a:rPr/>
              <a:t>Knowledge based on outcome of single study</a:t>
            </a:r>
          </a:p>
          <a:p>
            <a:pPr lvl="1"/>
            <a:r>
              <a:rPr/>
              <a:t>Interpretation of statistical significance</a:t>
            </a:r>
          </a:p>
          <a:p>
            <a:pPr lvl="1"/>
            <a:r>
              <a:rPr/>
              <a:t>Complications</a:t>
            </a:r>
          </a:p>
          <a:p>
            <a:pPr lvl="2"/>
            <a:r>
              <a:rPr/>
              <a:t>H 0 is rarely true – in a strict sense</a:t>
            </a:r>
          </a:p>
          <a:p>
            <a:pPr lvl="2"/>
            <a:r>
              <a:rPr/>
              <a:t>Too large of a sample size – hard NOT to get statistical significance</a:t>
            </a:r>
          </a:p>
          <a:p>
            <a:pPr lvl="2"/>
            <a:r>
              <a:rPr/>
              <a:t>Significance testing as a dichotomous decision</a:t>
            </a:r>
          </a:p>
          <a:p>
            <a:pPr lvl="2"/>
            <a:r>
              <a:rPr/>
              <a:t>Interpretation of changes in the p value</a:t>
            </a:r>
          </a:p>
          <a:p>
            <a:pPr lvl="2"/>
            <a:r>
              <a:rPr/>
              <a:t>Statistical significant versus clinical/ substative meaningfulness</a:t>
            </a:r>
          </a:p>
        </p:txBody>
      </p:sp>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Examples</a:t>
            </a:r>
            <a:r>
              <a:rPr/>
              <a:t> </a:t>
            </a:r>
            <a:r>
              <a:rPr/>
              <a:t>of</a:t>
            </a:r>
            <a:r>
              <a:rPr/>
              <a:t> </a:t>
            </a:r>
            <a:r>
              <a:rPr/>
              <a:t>text</a:t>
            </a:r>
            <a:r>
              <a:rPr/>
              <a:t> </a:t>
            </a:r>
            <a:r>
              <a:rPr/>
              <a:t>hypotheses</a:t>
            </a:r>
            <a:r>
              <a:rPr/>
              <a:t> </a:t>
            </a:r>
            <a:r>
              <a:rPr/>
              <a:t>(1</a:t>
            </a:r>
            <a:r>
              <a:rPr/>
              <a:t> </a:t>
            </a:r>
            <a:r>
              <a:rPr/>
              <a:t>of</a:t>
            </a:r>
            <a:r>
              <a:rPr/>
              <a:t> </a:t>
            </a:r>
            <a:r>
              <a:rPr/>
              <a:t>1)</a:t>
            </a:r>
          </a:p>
        </p:txBody>
      </p:sp>
      <p:sp>
        <p:nvSpPr>
          <p:cNvPr id="3" name="Content Placeholder 2"/>
          <p:cNvSpPr>
            <a:spLocks noGrp="1"/>
          </p:cNvSpPr>
          <p:nvPr>
            <p:ph idx="1"/>
          </p:nvPr>
        </p:nvSpPr>
        <p:spPr/>
        <p:txBody>
          <a:bodyPr/>
          <a:lstStyle/>
          <a:p>
            <a:pPr lvl="1"/>
            <a:r>
              <a:rPr/>
              <a:t>“Given the previous preclinical and clinical data suggesting the potential efficacy for nilvadipine and related compounds against Alzheimer disease, the objective of this 78-week randomised, placebo-controlled study was to determine whether treatment with nilvadipine sustained-release 8 mg, once a day, was effective and safe in slowing the rate of cognitive decline in patients with mild to moderate Alzheimer disease.”</a:t>
            </a:r>
          </a:p>
          <a:p>
            <a:pPr lvl="2"/>
            <a:r>
              <a:rPr/>
              <a:t>Lawlor B, Segurado R, Kennelly S, et al. Nilvadipine in mild to moderate Alzheimer disease: A randomised controlled trial. PLoS Med. 2018;15(9):e1002660. Published 2018 Sep 24. </a:t>
            </a:r>
            <a:r>
              <a:rPr>
                <a:hlinkClick r:id="rId2"/>
              </a:rPr>
              <a:t>doi:10.1371/journal.pmed.1002660</a:t>
            </a:r>
          </a:p>
        </p:txBody>
      </p:sp>
    </p:spTree>
  </p:cSld>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Improving</a:t>
            </a:r>
            <a:r>
              <a:rPr/>
              <a:t> </a:t>
            </a:r>
            <a:r>
              <a:rPr/>
              <a:t>NHST</a:t>
            </a:r>
          </a:p>
        </p:txBody>
      </p:sp>
      <p:sp>
        <p:nvSpPr>
          <p:cNvPr id="3" name="Content Placeholder 2"/>
          <p:cNvSpPr>
            <a:spLocks noGrp="1"/>
          </p:cNvSpPr>
          <p:nvPr>
            <p:ph idx="1"/>
          </p:nvPr>
        </p:nvSpPr>
        <p:spPr/>
        <p:txBody>
          <a:bodyPr/>
          <a:lstStyle/>
          <a:p>
            <a:pPr lvl="1"/>
            <a:r>
              <a:rPr/>
              <a:t>Propose specific alternative hypotheses</a:t>
            </a:r>
          </a:p>
          <a:p>
            <a:pPr lvl="1"/>
            <a:r>
              <a:rPr/>
              <a:t>Use a random sample if possible</a:t>
            </a:r>
          </a:p>
          <a:p>
            <a:pPr lvl="1"/>
            <a:r>
              <a:rPr/>
              <a:t>Use an outcome variable that has good reliability and validity</a:t>
            </a:r>
          </a:p>
          <a:p>
            <a:pPr lvl="1"/>
            <a:r>
              <a:rPr/>
              <a:t>Have a good idea of the level of difference that will be clinically important</a:t>
            </a:r>
          </a:p>
        </p:txBody>
      </p:sp>
    </p:spTree>
  </p:cSld>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Making</a:t>
            </a:r>
            <a:r>
              <a:rPr/>
              <a:t> </a:t>
            </a:r>
            <a:r>
              <a:rPr/>
              <a:t>Inferences</a:t>
            </a:r>
            <a:r>
              <a:rPr/>
              <a:t> </a:t>
            </a:r>
            <a:r>
              <a:rPr/>
              <a:t>-</a:t>
            </a:r>
            <a:r>
              <a:rPr/>
              <a:t> </a:t>
            </a:r>
            <a:r>
              <a:rPr/>
              <a:t>EBA</a:t>
            </a:r>
          </a:p>
        </p:txBody>
      </p:sp>
      <p:sp>
        <p:nvSpPr>
          <p:cNvPr id="3" name="Content Placeholder 2"/>
          <p:cNvSpPr>
            <a:spLocks noGrp="1"/>
          </p:cNvSpPr>
          <p:nvPr>
            <p:ph idx="1"/>
          </p:nvPr>
        </p:nvSpPr>
        <p:spPr/>
        <p:txBody>
          <a:bodyPr/>
          <a:lstStyle/>
          <a:p>
            <a:pPr lvl="1"/>
            <a:r>
              <a:rPr/>
              <a:t>EBA – Evidence-Based Approach</a:t>
            </a:r>
          </a:p>
          <a:p>
            <a:pPr lvl="2"/>
            <a:r>
              <a:rPr/>
              <a:t>Reliability of findings</a:t>
            </a:r>
          </a:p>
          <a:p>
            <a:pPr lvl="2"/>
            <a:r>
              <a:rPr/>
              <a:t>Accumulation of evidence</a:t>
            </a:r>
          </a:p>
          <a:p>
            <a:pPr lvl="1"/>
            <a:r>
              <a:rPr/>
              <a:t>Premise – “… a single study is not sufficient to use as evidence to substantiate a hypothesis or theory.”</a:t>
            </a:r>
          </a:p>
          <a:p>
            <a:pPr lvl="1"/>
            <a:r>
              <a:rPr/>
              <a:t>Methods</a:t>
            </a:r>
          </a:p>
          <a:p>
            <a:pPr lvl="2"/>
            <a:r>
              <a:rPr/>
              <a:t>Confidence intervals</a:t>
            </a:r>
          </a:p>
          <a:p>
            <a:pPr lvl="2"/>
            <a:r>
              <a:rPr/>
              <a:t>Effect sizes</a:t>
            </a:r>
          </a:p>
          <a:p>
            <a:pPr lvl="2"/>
            <a:r>
              <a:rPr/>
              <a:t>Meta-analysis</a:t>
            </a:r>
          </a:p>
        </p:txBody>
      </p:sp>
    </p:spTree>
  </p:cSld>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Making</a:t>
            </a:r>
            <a:r>
              <a:rPr/>
              <a:t> </a:t>
            </a:r>
            <a:r>
              <a:rPr/>
              <a:t>Inferences</a:t>
            </a:r>
            <a:r>
              <a:rPr/>
              <a:t> </a:t>
            </a:r>
            <a:r>
              <a:rPr/>
              <a:t>-</a:t>
            </a:r>
            <a:r>
              <a:rPr/>
              <a:t> </a:t>
            </a:r>
            <a:r>
              <a:rPr/>
              <a:t>EBA</a:t>
            </a:r>
          </a:p>
        </p:txBody>
      </p:sp>
      <p:sp>
        <p:nvSpPr>
          <p:cNvPr id="3" name="Content Placeholder 2"/>
          <p:cNvSpPr>
            <a:spLocks noGrp="1"/>
          </p:cNvSpPr>
          <p:nvPr>
            <p:ph idx="1"/>
          </p:nvPr>
        </p:nvSpPr>
        <p:spPr/>
        <p:txBody>
          <a:bodyPr/>
          <a:lstStyle/>
          <a:p>
            <a:pPr lvl="1"/>
            <a:r>
              <a:rPr/>
              <a:t>Confidence Intervals (CI)</a:t>
            </a:r>
          </a:p>
          <a:p>
            <a:pPr lvl="2"/>
            <a:r>
              <a:rPr/>
              <a:t>Range of scores that should contain the true population score</a:t>
            </a:r>
          </a:p>
          <a:p>
            <a:pPr lvl="1"/>
            <a:r>
              <a:rPr/>
              <a:t>CI &lt;U+F0E8&gt; An interval around the point estimate</a:t>
            </a:r>
          </a:p>
          <a:p>
            <a:pPr lvl="1"/>
            <a:r>
              <a:rPr/>
              <a:t>CI &lt;U+F0E8&gt; “… range of the dependent variable scores that </a:t>
            </a:r>
            <a:r>
              <a:rPr i="1"/>
              <a:t>should contain the true population difference between means</a:t>
            </a:r>
            <a:r>
              <a:rPr/>
              <a:t> .”</a:t>
            </a:r>
          </a:p>
          <a:p>
            <a:pPr lvl="1"/>
            <a:r>
              <a:rPr/>
              <a:t>CI computed using sample mean and standard deviation</a:t>
            </a:r>
          </a:p>
        </p:txBody>
      </p:sp>
    </p:spTree>
  </p:cSld>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Making</a:t>
            </a:r>
            <a:r>
              <a:rPr/>
              <a:t> </a:t>
            </a:r>
            <a:r>
              <a:rPr/>
              <a:t>Inferences</a:t>
            </a:r>
            <a:r>
              <a:rPr/>
              <a:t> </a:t>
            </a:r>
            <a:r>
              <a:rPr/>
              <a:t>-</a:t>
            </a:r>
            <a:r>
              <a:rPr/>
              <a:t> </a:t>
            </a:r>
            <a:r>
              <a:rPr/>
              <a:t>EBA</a:t>
            </a:r>
          </a:p>
        </p:txBody>
      </p:sp>
      <p:sp>
        <p:nvSpPr>
          <p:cNvPr id="3" name="Content Placeholder 2"/>
          <p:cNvSpPr>
            <a:spLocks noGrp="1"/>
          </p:cNvSpPr>
          <p:nvPr>
            <p:ph idx="1"/>
          </p:nvPr>
        </p:nvSpPr>
        <p:spPr/>
        <p:txBody>
          <a:bodyPr/>
          <a:lstStyle/>
          <a:p>
            <a:pPr lvl="1"/>
            <a:r>
              <a:rPr/>
              <a:t>Interpretation of CI –</a:t>
            </a:r>
          </a:p>
          <a:p>
            <a:pPr lvl="2"/>
            <a:r>
              <a:rPr/>
              <a:t>95% CI most common</a:t>
            </a:r>
          </a:p>
          <a:p>
            <a:pPr lvl="2"/>
            <a:r>
              <a:rPr/>
              <a:t>95% CI – with infinite studies and computed CI, the true population difference would be found within 95% of the intervals</a:t>
            </a:r>
          </a:p>
          <a:p>
            <a:pPr lvl="2"/>
            <a:r>
              <a:rPr/>
              <a:t>NOT – .95 probability that true population difference is within the CI computed from our single study</a:t>
            </a:r>
          </a:p>
          <a:p>
            <a:pPr lvl="2"/>
            <a:r>
              <a:rPr/>
              <a:t>Option – 95% CI for a given study “… </a:t>
            </a:r>
            <a:r>
              <a:rPr i="1"/>
              <a:t>estimates</a:t>
            </a:r>
            <a:r>
              <a:rPr/>
              <a:t> the population mean difference with 95% confidence.”</a:t>
            </a:r>
          </a:p>
        </p:txBody>
      </p:sp>
    </p:spTree>
  </p:cSld>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Making</a:t>
            </a:r>
            <a:r>
              <a:rPr/>
              <a:t> </a:t>
            </a:r>
            <a:r>
              <a:rPr/>
              <a:t>Inferences</a:t>
            </a:r>
            <a:r>
              <a:rPr/>
              <a:t> </a:t>
            </a:r>
            <a:r>
              <a:rPr/>
              <a:t>-</a:t>
            </a:r>
            <a:r>
              <a:rPr/>
              <a:t> </a:t>
            </a:r>
            <a:r>
              <a:rPr/>
              <a:t>EBA</a:t>
            </a:r>
          </a:p>
        </p:txBody>
      </p:sp>
      <p:sp>
        <p:nvSpPr>
          <p:cNvPr id="3" name="Content Placeholder 2"/>
          <p:cNvSpPr>
            <a:spLocks noGrp="1"/>
          </p:cNvSpPr>
          <p:nvPr>
            <p:ph idx="1"/>
          </p:nvPr>
        </p:nvSpPr>
        <p:spPr/>
        <p:txBody>
          <a:bodyPr/>
          <a:lstStyle/>
          <a:p>
            <a:pPr lvl="1"/>
            <a:r>
              <a:rPr/>
              <a:t>Why compute and report CI?</a:t>
            </a:r>
          </a:p>
          <a:p>
            <a:pPr lvl="2"/>
            <a:r>
              <a:rPr/>
              <a:t>Part of philosophy to encourage replication</a:t>
            </a:r>
          </a:p>
          <a:p>
            <a:pPr lvl="2"/>
            <a:r>
              <a:rPr/>
              <a:t>Size of interval – “… how much of the estimate might be due to sampling error.”</a:t>
            </a:r>
          </a:p>
        </p:txBody>
      </p:sp>
    </p:spTree>
  </p:cSld>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Making</a:t>
            </a:r>
            <a:r>
              <a:rPr/>
              <a:t> </a:t>
            </a:r>
            <a:r>
              <a:rPr/>
              <a:t>Inferences</a:t>
            </a:r>
            <a:r>
              <a:rPr/>
              <a:t> </a:t>
            </a:r>
            <a:r>
              <a:rPr/>
              <a:t>-</a:t>
            </a:r>
            <a:r>
              <a:rPr/>
              <a:t> </a:t>
            </a:r>
            <a:r>
              <a:rPr/>
              <a:t>EBA</a:t>
            </a:r>
          </a:p>
        </p:txBody>
      </p:sp>
      <p:pic>
        <p:nvPicPr>
          <p:cNvPr descr="../images/image-12-09.png" id="0" name="Picture 1"/>
          <p:cNvPicPr>
            <a:picLocks noGrp="1" noChangeAspect="1"/>
          </p:cNvPicPr>
          <p:nvPr/>
        </p:nvPicPr>
        <p:blipFill>
          <a:blip r:embed="rId3"/>
          <a:stretch>
            <a:fillRect/>
          </a:stretch>
        </p:blipFill>
        <p:spPr bwMode="auto">
          <a:xfrm>
            <a:off x="1536700" y="1600200"/>
            <a:ext cx="6070600" cy="4521200"/>
          </a:xfrm>
          <a:prstGeom prst="rect">
            <a:avLst/>
          </a:prstGeom>
          <a:noFill/>
          <a:ln w="9525">
            <a:noFill/>
            <a:headEnd/>
            <a:tailEnd/>
          </a:ln>
        </p:spPr>
      </p:pic>
    </p:spTree>
  </p:cSld>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Making</a:t>
            </a:r>
            <a:r>
              <a:rPr/>
              <a:t> </a:t>
            </a:r>
            <a:r>
              <a:rPr/>
              <a:t>Inferences</a:t>
            </a:r>
            <a:r>
              <a:rPr/>
              <a:t> </a:t>
            </a:r>
            <a:r>
              <a:rPr/>
              <a:t>–</a:t>
            </a:r>
            <a:r>
              <a:rPr/>
              <a:t> </a:t>
            </a:r>
            <a:r>
              <a:rPr/>
              <a:t>EBA</a:t>
            </a:r>
          </a:p>
        </p:txBody>
      </p:sp>
      <p:sp>
        <p:nvSpPr>
          <p:cNvPr id="3" name="Content Placeholder 2"/>
          <p:cNvSpPr>
            <a:spLocks noGrp="1"/>
          </p:cNvSpPr>
          <p:nvPr>
            <p:ph idx="1"/>
          </p:nvPr>
        </p:nvSpPr>
        <p:spPr/>
        <p:txBody>
          <a:bodyPr/>
          <a:lstStyle/>
          <a:p>
            <a:pPr lvl="1"/>
            <a:r>
              <a:rPr/>
              <a:t>Effect size –</a:t>
            </a:r>
          </a:p>
          <a:p>
            <a:pPr lvl="2"/>
            <a:r>
              <a:rPr/>
              <a:t>Strength of relationship between IV &amp; DV</a:t>
            </a:r>
          </a:p>
          <a:p>
            <a:pPr lvl="2"/>
            <a:r>
              <a:rPr/>
              <a:t>Magnitude of the difference between levels of the IV with respect to the DV</a:t>
            </a:r>
          </a:p>
          <a:p>
            <a:pPr lvl="2"/>
            <a:r>
              <a:rPr/>
              <a:t>3 types of effect size measures</a:t>
            </a:r>
          </a:p>
          <a:p>
            <a:pPr lvl="3"/>
            <a:r>
              <a:rPr/>
              <a:t>r family</a:t>
            </a:r>
          </a:p>
          <a:p>
            <a:pPr lvl="3"/>
            <a:r>
              <a:rPr/>
              <a:t>d family</a:t>
            </a:r>
          </a:p>
          <a:p>
            <a:pPr lvl="3"/>
            <a:r>
              <a:rPr/>
              <a:t>Measures of risk potency</a:t>
            </a:r>
          </a:p>
        </p:txBody>
      </p:sp>
    </p:spTree>
  </p:cSld>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Making</a:t>
            </a:r>
            <a:r>
              <a:rPr/>
              <a:t> </a:t>
            </a:r>
            <a:r>
              <a:rPr/>
              <a:t>Inferences</a:t>
            </a:r>
            <a:r>
              <a:rPr/>
              <a:t> </a:t>
            </a:r>
            <a:r>
              <a:rPr/>
              <a:t>–</a:t>
            </a:r>
            <a:r>
              <a:rPr/>
              <a:t> </a:t>
            </a:r>
            <a:r>
              <a:rPr/>
              <a:t>EBA</a:t>
            </a:r>
          </a:p>
        </p:txBody>
      </p:sp>
      <p:pic>
        <p:nvPicPr>
          <p:cNvPr descr="../images/image-12-10.png" id="0" name="Picture 1"/>
          <p:cNvPicPr>
            <a:picLocks noGrp="1" noChangeAspect="1"/>
          </p:cNvPicPr>
          <p:nvPr/>
        </p:nvPicPr>
        <p:blipFill>
          <a:blip r:embed="rId3"/>
          <a:stretch>
            <a:fillRect/>
          </a:stretch>
        </p:blipFill>
        <p:spPr bwMode="auto">
          <a:xfrm>
            <a:off x="1752600" y="1600200"/>
            <a:ext cx="5638800" cy="4521200"/>
          </a:xfrm>
          <a:prstGeom prst="rect">
            <a:avLst/>
          </a:prstGeom>
          <a:noFill/>
          <a:ln w="9525">
            <a:noFill/>
            <a:headEnd/>
            <a:tailEnd/>
          </a:ln>
        </p:spPr>
      </p:pic>
    </p:spTree>
  </p:cSld>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Making</a:t>
            </a:r>
            <a:r>
              <a:rPr/>
              <a:t> </a:t>
            </a:r>
            <a:r>
              <a:rPr/>
              <a:t>Inferences</a:t>
            </a:r>
            <a:r>
              <a:rPr/>
              <a:t> </a:t>
            </a:r>
            <a:r>
              <a:rPr/>
              <a:t>–</a:t>
            </a:r>
            <a:r>
              <a:rPr/>
              <a:t> </a:t>
            </a:r>
            <a:r>
              <a:rPr/>
              <a:t>EBA</a:t>
            </a:r>
          </a:p>
        </p:txBody>
      </p:sp>
      <p:sp>
        <p:nvSpPr>
          <p:cNvPr id="3" name="Content Placeholder 2"/>
          <p:cNvSpPr>
            <a:spLocks noGrp="1"/>
          </p:cNvSpPr>
          <p:nvPr>
            <p:ph idx="1"/>
          </p:nvPr>
        </p:nvSpPr>
        <p:spPr/>
        <p:txBody>
          <a:bodyPr/>
          <a:lstStyle/>
          <a:p>
            <a:pPr lvl="1"/>
            <a:r>
              <a:rPr/>
              <a:t>Effect sizes –</a:t>
            </a:r>
          </a:p>
          <a:p>
            <a:pPr lvl="2"/>
            <a:r>
              <a:rPr/>
              <a:t>Unstandardized – in the units of the raw DV</a:t>
            </a:r>
          </a:p>
          <a:p>
            <a:pPr lvl="2"/>
            <a:r>
              <a:rPr/>
              <a:t>Standardized –</a:t>
            </a:r>
          </a:p>
          <a:p>
            <a:pPr lvl="3"/>
            <a:r>
              <a:rPr/>
              <a:t>Standardized using pooled standard deviation of the groups</a:t>
            </a:r>
          </a:p>
          <a:p>
            <a:pPr lvl="3"/>
            <a:r>
              <a:rPr/>
              <a:t>Measure that can be used to compare to other studies with different DVs</a:t>
            </a:r>
          </a:p>
        </p:txBody>
      </p:sp>
    </p:spTree>
  </p:cSld>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Making</a:t>
            </a:r>
            <a:r>
              <a:rPr/>
              <a:t> </a:t>
            </a:r>
            <a:r>
              <a:rPr/>
              <a:t>Inferences</a:t>
            </a:r>
            <a:r>
              <a:rPr/>
              <a:t> </a:t>
            </a:r>
            <a:r>
              <a:rPr/>
              <a:t>–</a:t>
            </a:r>
            <a:r>
              <a:rPr/>
              <a:t> </a:t>
            </a:r>
            <a:r>
              <a:rPr/>
              <a:t>EBA</a:t>
            </a:r>
          </a:p>
        </p:txBody>
      </p:sp>
      <p:sp>
        <p:nvSpPr>
          <p:cNvPr id="3" name="Content Placeholder 2"/>
          <p:cNvSpPr>
            <a:spLocks noGrp="1"/>
          </p:cNvSpPr>
          <p:nvPr>
            <p:ph idx="1"/>
          </p:nvPr>
        </p:nvSpPr>
        <p:spPr/>
        <p:txBody>
          <a:bodyPr/>
          <a:lstStyle/>
          <a:p>
            <a:pPr lvl="1"/>
            <a:r>
              <a:rPr/>
              <a:t>Types of effect sizes –</a:t>
            </a:r>
          </a:p>
          <a:p>
            <a:pPr lvl="2"/>
            <a:r>
              <a:rPr/>
              <a:t>R family – strength of association</a:t>
            </a:r>
          </a:p>
          <a:p>
            <a:pPr lvl="2"/>
            <a:r>
              <a:rPr/>
              <a:t>D family – magnitude of differences</a:t>
            </a:r>
          </a:p>
          <a:p>
            <a:pPr lvl="2"/>
            <a:r>
              <a:rPr/>
              <a:t>Measures of risk potency – when both IV and DV are dichotomous</a:t>
            </a:r>
          </a:p>
          <a:p>
            <a:pPr lvl="3"/>
            <a:r>
              <a:rPr/>
              <a:t>Odds ratio</a:t>
            </a:r>
          </a:p>
          <a:p>
            <a:pPr lvl="3"/>
            <a:r>
              <a:rPr/>
              <a:t>Relative risk</a:t>
            </a:r>
          </a:p>
          <a:p>
            <a:pPr lvl="3"/>
            <a:r>
              <a:rPr/>
              <a:t>Risk difference</a:t>
            </a:r>
          </a:p>
        </p:txBody>
      </p:sp>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Examples</a:t>
            </a:r>
            <a:r>
              <a:rPr/>
              <a:t> </a:t>
            </a:r>
            <a:r>
              <a:rPr/>
              <a:t>of</a:t>
            </a:r>
            <a:r>
              <a:rPr/>
              <a:t> </a:t>
            </a:r>
            <a:r>
              <a:rPr/>
              <a:t>text</a:t>
            </a:r>
            <a:r>
              <a:rPr/>
              <a:t> </a:t>
            </a:r>
            <a:r>
              <a:rPr/>
              <a:t>hypotheses</a:t>
            </a:r>
            <a:r>
              <a:rPr/>
              <a:t> </a:t>
            </a:r>
            <a:r>
              <a:rPr/>
              <a:t>(2</a:t>
            </a:r>
            <a:r>
              <a:rPr/>
              <a:t> </a:t>
            </a:r>
            <a:r>
              <a:rPr/>
              <a:t>of</a:t>
            </a:r>
            <a:r>
              <a:rPr/>
              <a:t> </a:t>
            </a:r>
            <a:r>
              <a:rPr/>
              <a:t>2)</a:t>
            </a:r>
          </a:p>
        </p:txBody>
      </p:sp>
      <p:sp>
        <p:nvSpPr>
          <p:cNvPr id="3" name="Content Placeholder 2"/>
          <p:cNvSpPr>
            <a:spLocks noGrp="1"/>
          </p:cNvSpPr>
          <p:nvPr>
            <p:ph idx="1"/>
          </p:nvPr>
        </p:nvSpPr>
        <p:spPr/>
        <p:txBody>
          <a:bodyPr/>
          <a:lstStyle/>
          <a:p>
            <a:pPr lvl="1"/>
            <a:r>
              <a:rPr/>
              <a:t>“Understanding BCC incidence and associated risk factors is important for planning of prevention strategies and allocation of resources for management and treatment. In the present analysis, we investigated trends in BCC incidence over a span of 20 years and the associations between incident BCC and risk factors in a total population of 140,171 participants from 2 large US-based cohort studies: women in the Nurses’ Health Study (NHS; 1986–2006) and men in the Health Professionals’ Follow-up Study (HPFS; 1988–2006).”</a:t>
            </a:r>
          </a:p>
          <a:p>
            <a:pPr lvl="2"/>
            <a:r>
              <a:rPr/>
              <a:t>Wu S, Han J, Li WQ, Li T, Qureshi AA. Basal-cell carcinoma incidence and associated risk factors in U.S. women and men. Am J Epidemiol. 2013;178(6):890–897. </a:t>
            </a:r>
            <a:r>
              <a:rPr>
                <a:hlinkClick r:id="rId2"/>
              </a:rPr>
              <a:t>doi:10.1093/aje/kwt073</a:t>
            </a:r>
          </a:p>
        </p:txBody>
      </p:sp>
    </p:spTree>
  </p:cSld>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Making</a:t>
            </a:r>
            <a:r>
              <a:rPr/>
              <a:t> </a:t>
            </a:r>
            <a:r>
              <a:rPr/>
              <a:t>Inferences</a:t>
            </a:r>
            <a:r>
              <a:rPr/>
              <a:t> </a:t>
            </a:r>
            <a:r>
              <a:rPr/>
              <a:t>–</a:t>
            </a:r>
            <a:r>
              <a:rPr/>
              <a:t> </a:t>
            </a:r>
            <a:r>
              <a:rPr/>
              <a:t>EBA</a:t>
            </a:r>
          </a:p>
        </p:txBody>
      </p:sp>
      <p:sp>
        <p:nvSpPr>
          <p:cNvPr id="3" name="Content Placeholder 2"/>
          <p:cNvSpPr>
            <a:spLocks noGrp="1"/>
          </p:cNvSpPr>
          <p:nvPr>
            <p:ph idx="1"/>
          </p:nvPr>
        </p:nvSpPr>
        <p:spPr/>
        <p:txBody>
          <a:bodyPr/>
          <a:lstStyle/>
          <a:p>
            <a:pPr lvl="1"/>
            <a:r>
              <a:rPr/>
              <a:t>R family of effect sizes – association</a:t>
            </a:r>
          </a:p>
          <a:p>
            <a:pPr lvl="2"/>
            <a:r>
              <a:rPr/>
              <a:t>r 2 vs r</a:t>
            </a:r>
          </a:p>
          <a:p>
            <a:pPr lvl="1"/>
            <a:r>
              <a:rPr/>
              <a:t>Cohen’s guidelines</a:t>
            </a:r>
          </a:p>
          <a:p>
            <a:pPr lvl="2"/>
            <a:r>
              <a:rPr/>
              <a:t>Weak approx +/- .1</a:t>
            </a:r>
          </a:p>
          <a:p>
            <a:pPr lvl="2"/>
            <a:r>
              <a:rPr/>
              <a:t>Medium approx +/- .3</a:t>
            </a:r>
          </a:p>
          <a:p>
            <a:pPr lvl="2"/>
            <a:r>
              <a:rPr/>
              <a:t>Strong approx +/- .5</a:t>
            </a:r>
          </a:p>
          <a:p>
            <a:pPr lvl="1"/>
            <a:r>
              <a:rPr/>
              <a:t>Authors labeling</a:t>
            </a:r>
          </a:p>
          <a:p>
            <a:pPr lvl="2"/>
            <a:r>
              <a:rPr/>
              <a:t>Less than typical</a:t>
            </a:r>
          </a:p>
          <a:p>
            <a:pPr lvl="2"/>
            <a:r>
              <a:rPr/>
              <a:t>Typical</a:t>
            </a:r>
          </a:p>
          <a:p>
            <a:pPr lvl="2"/>
            <a:r>
              <a:rPr/>
              <a:t>Greater than typical</a:t>
            </a:r>
          </a:p>
          <a:p>
            <a:pPr lvl="1"/>
            <a:r>
              <a:rPr/>
              <a:t>Also rho, phi, eta, R</a:t>
            </a:r>
          </a:p>
        </p:txBody>
      </p:sp>
    </p:spTree>
  </p:cSld>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Making</a:t>
            </a:r>
            <a:r>
              <a:rPr/>
              <a:t> </a:t>
            </a:r>
            <a:r>
              <a:rPr/>
              <a:t>Inferences</a:t>
            </a:r>
            <a:r>
              <a:rPr/>
              <a:t> </a:t>
            </a:r>
            <a:r>
              <a:rPr/>
              <a:t>–</a:t>
            </a:r>
            <a:r>
              <a:rPr/>
              <a:t> </a:t>
            </a:r>
            <a:r>
              <a:rPr/>
              <a:t>EBA</a:t>
            </a:r>
          </a:p>
        </p:txBody>
      </p:sp>
      <p:sp>
        <p:nvSpPr>
          <p:cNvPr id="3" name="Content Placeholder 2"/>
          <p:cNvSpPr>
            <a:spLocks noGrp="1"/>
          </p:cNvSpPr>
          <p:nvPr>
            <p:ph idx="1"/>
          </p:nvPr>
        </p:nvSpPr>
        <p:spPr/>
        <p:txBody>
          <a:bodyPr/>
          <a:lstStyle/>
          <a:p>
            <a:pPr lvl="1"/>
            <a:r>
              <a:rPr/>
              <a:t>D family of effect sizes – differences</a:t>
            </a:r>
          </a:p>
          <a:p>
            <a:pPr lvl="1"/>
            <a:r>
              <a:rPr/>
              <a:t>d &lt;U+F0E8&gt; Two group comparison</a:t>
            </a:r>
          </a:p>
          <a:p>
            <a:pPr lvl="2"/>
            <a:r>
              <a:rPr/>
              <a:t>Treatment group mean – Comparison group mean</a:t>
            </a:r>
          </a:p>
          <a:p>
            <a:pPr lvl="2"/>
            <a:r>
              <a:rPr/>
              <a:t>Divided by pooled standard deviations from both samples</a:t>
            </a:r>
          </a:p>
          <a:p>
            <a:pPr lvl="1"/>
            <a:r>
              <a:rPr/>
              <a:t>eta 2 &lt;U+F0E8&gt; Multiple group comparison</a:t>
            </a:r>
          </a:p>
          <a:p>
            <a:pPr lvl="2"/>
            <a:r>
              <a:rPr/>
              <a:t>Statistics packages will compute</a:t>
            </a:r>
          </a:p>
          <a:p>
            <a:pPr lvl="2"/>
            <a:r>
              <a:rPr/>
              <a:t>Interpret like r 2 (amount of variance in DV accounted for by IV)</a:t>
            </a:r>
          </a:p>
        </p:txBody>
      </p:sp>
    </p:spTree>
  </p:cSld>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Making</a:t>
            </a:r>
            <a:r>
              <a:rPr/>
              <a:t> </a:t>
            </a:r>
            <a:r>
              <a:rPr/>
              <a:t>Inferences</a:t>
            </a:r>
            <a:r>
              <a:rPr/>
              <a:t> </a:t>
            </a:r>
            <a:r>
              <a:rPr/>
              <a:t>–</a:t>
            </a:r>
            <a:r>
              <a:rPr/>
              <a:t> </a:t>
            </a:r>
            <a:r>
              <a:rPr/>
              <a:t>EBA</a:t>
            </a:r>
          </a:p>
        </p:txBody>
      </p:sp>
      <p:sp>
        <p:nvSpPr>
          <p:cNvPr id="3" name="Content Placeholder 2"/>
          <p:cNvSpPr>
            <a:spLocks noGrp="1"/>
          </p:cNvSpPr>
          <p:nvPr>
            <p:ph idx="1"/>
          </p:nvPr>
        </p:nvSpPr>
        <p:spPr/>
        <p:txBody>
          <a:bodyPr/>
          <a:lstStyle/>
          <a:p>
            <a:pPr lvl="1"/>
            <a:r>
              <a:rPr/>
              <a:t>Risk family of effect sizes – When both IV and DV are dichotomous</a:t>
            </a:r>
          </a:p>
          <a:p>
            <a:pPr lvl="2"/>
            <a:r>
              <a:rPr/>
              <a:t>Phi – measure of association / correlation</a:t>
            </a:r>
          </a:p>
          <a:p>
            <a:pPr lvl="1"/>
            <a:r>
              <a:rPr/>
              <a:t>Clinical / medical research – the risk of clinical outcomes</a:t>
            </a:r>
          </a:p>
          <a:p>
            <a:pPr lvl="2"/>
            <a:r>
              <a:rPr/>
              <a:t>Relative risk – ratio that compares the risk of an outcome between groups</a:t>
            </a:r>
          </a:p>
          <a:p>
            <a:pPr lvl="2"/>
            <a:r>
              <a:rPr/>
              <a:t>Risk difference – percentage difference that compares risk of an outcome between groups</a:t>
            </a:r>
          </a:p>
          <a:p>
            <a:pPr lvl="2"/>
            <a:r>
              <a:rPr/>
              <a:t>Odds ratio – Odds of outcome in control group compared to odds in treatment group</a:t>
            </a:r>
          </a:p>
        </p:txBody>
      </p:sp>
    </p:spTree>
  </p:cSld>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Making</a:t>
            </a:r>
            <a:r>
              <a:rPr/>
              <a:t> </a:t>
            </a:r>
            <a:r>
              <a:rPr/>
              <a:t>Inferences</a:t>
            </a:r>
            <a:r>
              <a:rPr/>
              <a:t> </a:t>
            </a:r>
            <a:r>
              <a:rPr/>
              <a:t>–</a:t>
            </a:r>
            <a:r>
              <a:rPr/>
              <a:t> </a:t>
            </a:r>
            <a:r>
              <a:rPr/>
              <a:t>EBA</a:t>
            </a:r>
          </a:p>
        </p:txBody>
      </p:sp>
      <p:pic>
        <p:nvPicPr>
          <p:cNvPr descr="../images/image-12-11.png" id="0" name="Picture 1"/>
          <p:cNvPicPr>
            <a:picLocks noGrp="1" noChangeAspect="1"/>
          </p:cNvPicPr>
          <p:nvPr/>
        </p:nvPicPr>
        <p:blipFill>
          <a:blip r:embed="rId3"/>
          <a:stretch>
            <a:fillRect/>
          </a:stretch>
        </p:blipFill>
        <p:spPr bwMode="auto">
          <a:xfrm>
            <a:off x="1473200" y="1600200"/>
            <a:ext cx="6184900" cy="4521200"/>
          </a:xfrm>
          <a:prstGeom prst="rect">
            <a:avLst/>
          </a:prstGeom>
          <a:noFill/>
          <a:ln w="9525">
            <a:noFill/>
            <a:headEnd/>
            <a:tailEnd/>
          </a:ln>
        </p:spPr>
      </p:pic>
    </p:spTree>
  </p:cSld>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Making</a:t>
            </a:r>
            <a:r>
              <a:rPr/>
              <a:t> </a:t>
            </a:r>
            <a:r>
              <a:rPr/>
              <a:t>Inferences</a:t>
            </a:r>
            <a:r>
              <a:rPr/>
              <a:t> </a:t>
            </a:r>
            <a:r>
              <a:rPr/>
              <a:t>–</a:t>
            </a:r>
            <a:r>
              <a:rPr/>
              <a:t> </a:t>
            </a:r>
            <a:r>
              <a:rPr/>
              <a:t>EBA</a:t>
            </a:r>
          </a:p>
        </p:txBody>
      </p:sp>
      <p:sp>
        <p:nvSpPr>
          <p:cNvPr id="3" name="Content Placeholder 2"/>
          <p:cNvSpPr>
            <a:spLocks noGrp="1"/>
          </p:cNvSpPr>
          <p:nvPr>
            <p:ph idx="1"/>
          </p:nvPr>
        </p:nvSpPr>
        <p:spPr/>
        <p:txBody>
          <a:bodyPr/>
          <a:lstStyle/>
          <a:p>
            <a:pPr lvl="1"/>
            <a:r>
              <a:rPr/>
              <a:t>Value of effect sizes –</a:t>
            </a:r>
          </a:p>
          <a:p>
            <a:pPr lvl="2"/>
            <a:r>
              <a:rPr/>
              <a:t>Indicates the strength of a relationship or a difference</a:t>
            </a:r>
          </a:p>
          <a:p>
            <a:pPr lvl="2"/>
            <a:r>
              <a:rPr/>
              <a:t>Allows you</a:t>
            </a:r>
          </a:p>
          <a:p>
            <a:pPr lvl="3"/>
            <a:r>
              <a:rPr/>
              <a:t>Combine results from studies with dissimilar outcome measures</a:t>
            </a:r>
          </a:p>
          <a:p>
            <a:pPr lvl="3"/>
            <a:r>
              <a:rPr/>
              <a:t>Use findings of previous study to plan study with different outcome measure</a:t>
            </a:r>
          </a:p>
          <a:p>
            <a:pPr lvl="1"/>
            <a:r>
              <a:rPr/>
              <a:t>Online source to perform power analysis –</a:t>
            </a:r>
          </a:p>
          <a:p>
            <a:pPr lvl="2"/>
            <a:r>
              <a:rPr/>
              <a:t>Sample Power (part of SPSS)</a:t>
            </a:r>
          </a:p>
          <a:p>
            <a:pPr lvl="2"/>
            <a:r>
              <a:rPr/>
              <a:t>Russell Lenth – U of Iowa</a:t>
            </a:r>
          </a:p>
        </p:txBody>
      </p:sp>
    </p:spTree>
  </p:cSld>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Making</a:t>
            </a:r>
            <a:r>
              <a:rPr/>
              <a:t> </a:t>
            </a:r>
            <a:r>
              <a:rPr/>
              <a:t>Inferences</a:t>
            </a:r>
            <a:r>
              <a:rPr/>
              <a:t> </a:t>
            </a:r>
            <a:r>
              <a:rPr/>
              <a:t>–</a:t>
            </a:r>
            <a:r>
              <a:rPr/>
              <a:t> </a:t>
            </a:r>
            <a:r>
              <a:rPr/>
              <a:t>EBA</a:t>
            </a:r>
          </a:p>
        </p:txBody>
      </p:sp>
      <p:sp>
        <p:nvSpPr>
          <p:cNvPr id="3" name="Content Placeholder 2"/>
          <p:cNvSpPr>
            <a:spLocks noGrp="1"/>
          </p:cNvSpPr>
          <p:nvPr>
            <p:ph idx="1"/>
          </p:nvPr>
        </p:nvSpPr>
        <p:spPr/>
        <p:txBody>
          <a:bodyPr/>
          <a:lstStyle/>
          <a:p>
            <a:pPr lvl="1"/>
            <a:r>
              <a:rPr/>
              <a:t>Meta-Analysis</a:t>
            </a:r>
          </a:p>
          <a:p>
            <a:pPr lvl="2"/>
            <a:r>
              <a:rPr/>
              <a:t>Research synthesis of multiple studies</a:t>
            </a:r>
          </a:p>
          <a:p>
            <a:pPr lvl="2"/>
            <a:r>
              <a:rPr/>
              <a:t>Uses effect size value from each study</a:t>
            </a:r>
          </a:p>
          <a:p>
            <a:pPr lvl="2"/>
            <a:r>
              <a:rPr/>
              <a:t>Advantage over systematic review – compute a summary statistic that represents overall estimate</a:t>
            </a:r>
          </a:p>
          <a:p>
            <a:pPr lvl="2"/>
            <a:r>
              <a:rPr/>
              <a:t>Provides evidence of reliability of research finding</a:t>
            </a:r>
          </a:p>
          <a:p>
            <a:pPr lvl="2"/>
            <a:r>
              <a:rPr/>
              <a:t>Include findings from studies that failed to find statistical significance</a:t>
            </a:r>
          </a:p>
          <a:p>
            <a:pPr lvl="2"/>
            <a:r>
              <a:rPr/>
              <a:t>Increased external validity</a:t>
            </a:r>
          </a:p>
        </p:txBody>
      </p:sp>
    </p:spTree>
  </p:cSld>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Making</a:t>
            </a:r>
            <a:r>
              <a:rPr/>
              <a:t> </a:t>
            </a:r>
            <a:r>
              <a:rPr/>
              <a:t>Inferences</a:t>
            </a:r>
            <a:r>
              <a:rPr/>
              <a:t> </a:t>
            </a:r>
            <a:r>
              <a:rPr/>
              <a:t>–</a:t>
            </a:r>
            <a:r>
              <a:rPr/>
              <a:t> </a:t>
            </a:r>
            <a:r>
              <a:rPr/>
              <a:t>EBA</a:t>
            </a:r>
          </a:p>
        </p:txBody>
      </p:sp>
      <p:pic>
        <p:nvPicPr>
          <p:cNvPr descr="../images/image-12-12.png" id="0" name="Picture 1"/>
          <p:cNvPicPr>
            <a:picLocks noGrp="1" noChangeAspect="1"/>
          </p:cNvPicPr>
          <p:nvPr/>
        </p:nvPicPr>
        <p:blipFill>
          <a:blip r:embed="rId3"/>
          <a:stretch>
            <a:fillRect/>
          </a:stretch>
        </p:blipFill>
        <p:spPr bwMode="auto">
          <a:xfrm>
            <a:off x="1574800" y="1600200"/>
            <a:ext cx="5994400" cy="4521200"/>
          </a:xfrm>
          <a:prstGeom prst="rect">
            <a:avLst/>
          </a:prstGeom>
          <a:noFill/>
          <a:ln w="9525">
            <a:noFill/>
            <a:headEnd/>
            <a:tailEnd/>
          </a:ln>
        </p:spPr>
      </p:pic>
    </p:spTree>
  </p:cSld>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Making</a:t>
            </a:r>
            <a:r>
              <a:rPr/>
              <a:t> </a:t>
            </a:r>
            <a:r>
              <a:rPr/>
              <a:t>Inferences</a:t>
            </a:r>
            <a:r>
              <a:rPr/>
              <a:t> </a:t>
            </a:r>
            <a:r>
              <a:rPr/>
              <a:t>–</a:t>
            </a:r>
            <a:r>
              <a:rPr/>
              <a:t> </a:t>
            </a:r>
            <a:r>
              <a:rPr/>
              <a:t>EBA</a:t>
            </a:r>
          </a:p>
        </p:txBody>
      </p:sp>
      <p:pic>
        <p:nvPicPr>
          <p:cNvPr descr="../images/image-12-13.png" id="0" name="Picture 1"/>
          <p:cNvPicPr>
            <a:picLocks noGrp="1" noChangeAspect="1"/>
          </p:cNvPicPr>
          <p:nvPr/>
        </p:nvPicPr>
        <p:blipFill>
          <a:blip r:embed="rId3"/>
          <a:stretch>
            <a:fillRect/>
          </a:stretch>
        </p:blipFill>
        <p:spPr bwMode="auto">
          <a:xfrm>
            <a:off x="1511300" y="1600200"/>
            <a:ext cx="6134100" cy="4521200"/>
          </a:xfrm>
          <a:prstGeom prst="rect">
            <a:avLst/>
          </a:prstGeom>
          <a:noFill/>
          <a:ln w="9525">
            <a:noFill/>
            <a:headEnd/>
            <a:tailEnd/>
          </a:ln>
        </p:spPr>
      </p:pic>
    </p:spTree>
  </p:cSld>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Assignment</a:t>
            </a:r>
            <a:r>
              <a:rPr/>
              <a:t> </a:t>
            </a:r>
            <a:r>
              <a:rPr/>
              <a:t>#9</a:t>
            </a:r>
          </a:p>
        </p:txBody>
      </p:sp>
      <p:sp>
        <p:nvSpPr>
          <p:cNvPr id="3" name="Content Placeholder 2"/>
          <p:cNvSpPr>
            <a:spLocks noGrp="1"/>
          </p:cNvSpPr>
          <p:nvPr>
            <p:ph idx="1"/>
          </p:nvPr>
        </p:nvSpPr>
        <p:spPr/>
        <p:txBody>
          <a:bodyPr/>
          <a:lstStyle/>
          <a:p>
            <a:pPr lvl="1"/>
            <a:r>
              <a:rPr/>
              <a:t>Complete an “outline” of your written proposal. Refer to the “Research Proposal Structure Overview/Structure” document in the Course Content folder on Blackboard. This “outline” should reflect a substantial amount of detail including sub-headings in the literature review section and methods section. Sections that reflect earlier assignments should contain near-complete drafts of the information that is relevant to your proposed project.</a:t>
            </a:r>
          </a:p>
          <a:p>
            <a:pPr lvl="1"/>
            <a:r>
              <a:rPr/>
              <a:t>Available resource –</a:t>
            </a:r>
          </a:p>
          <a:p>
            <a:pPr lvl="2"/>
            <a:r>
              <a:rPr/>
              <a:t>Research Proposal Structure Information document</a:t>
            </a:r>
          </a:p>
          <a:p>
            <a:pPr lvl="3"/>
            <a:r>
              <a:rPr/>
              <a:t>Week by Week / General Information</a:t>
            </a:r>
          </a:p>
        </p:txBody>
      </p:sp>
    </p:spTree>
  </p:cSld>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Assignment</a:t>
            </a:r>
          </a:p>
        </p:txBody>
      </p:sp>
      <p:sp>
        <p:nvSpPr>
          <p:cNvPr id="3" name="Content Placeholder 2"/>
          <p:cNvSpPr>
            <a:spLocks noGrp="1"/>
          </p:cNvSpPr>
          <p:nvPr>
            <p:ph idx="1"/>
          </p:nvPr>
        </p:nvSpPr>
        <p:spPr/>
        <p:txBody>
          <a:bodyPr/>
          <a:lstStyle/>
          <a:p>
            <a:pPr lvl="1">
              <a:buAutoNum type="arabicPeriod"/>
            </a:pPr>
            <a:r>
              <a:rPr/>
              <a:t>Prepare an “outline” for your written research proposal that is the final project. The outline should include the various sections that should be in the Methods section of the proposal. Given the work done on the previous assignments, this outline should include a substantial amount of detail.</a:t>
            </a:r>
          </a:p>
          <a:p>
            <a:pPr lvl="1">
              <a:buAutoNum type="arabicPeriod"/>
            </a:pPr>
            <a:r>
              <a:rPr/>
              <a:t>Prepare for next weekâ€™s session</a:t>
            </a:r>
          </a:p>
        </p:txBody>
      </p:sp>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What</a:t>
            </a:r>
            <a:r>
              <a:rPr/>
              <a:t> </a:t>
            </a:r>
            <a:r>
              <a:rPr/>
              <a:t>is</a:t>
            </a:r>
            <a:r>
              <a:rPr/>
              <a:t> </a:t>
            </a:r>
            <a:r>
              <a:rPr/>
              <a:t>a</a:t>
            </a:r>
            <a:r>
              <a:rPr/>
              <a:t> </a:t>
            </a:r>
            <a:r>
              <a:rPr/>
              <a:t>Type</a:t>
            </a:r>
            <a:r>
              <a:rPr/>
              <a:t> </a:t>
            </a:r>
            <a:r>
              <a:rPr/>
              <a:t>I</a:t>
            </a:r>
            <a:r>
              <a:rPr/>
              <a:t> </a:t>
            </a:r>
            <a:r>
              <a:rPr/>
              <a:t>Error?</a:t>
            </a:r>
          </a:p>
        </p:txBody>
      </p:sp>
      <p:sp>
        <p:nvSpPr>
          <p:cNvPr id="3" name="Content Placeholder 2"/>
          <p:cNvSpPr>
            <a:spLocks noGrp="1"/>
          </p:cNvSpPr>
          <p:nvPr>
            <p:ph idx="1"/>
          </p:nvPr>
        </p:nvSpPr>
        <p:spPr/>
        <p:txBody>
          <a:bodyPr/>
          <a:lstStyle/>
          <a:p>
            <a:pPr lvl="0" marL="0" indent="0">
              <a:buNone/>
            </a:pPr>
            <a:r>
              <a:rPr/>
              <a:t>In your research, you specify a null hypothesis (typically labeled H0) and an alternative hypothesis (typically labeled Ha, or sometimes H1). By tradition, the null hypothesis corresponds to no change. When you are using Statistics to decide between these two hypothesis, you have to allow for the possibility of error. Actually, if you are using any other procedure, you should still allow for the possibility of error, but we statisticians are the only ones honest enough to admit this. A Type I error is rejecting the null hypothesis when the null hypothesis is true.</a:t>
            </a:r>
          </a:p>
        </p:txBody>
      </p:sp>
    </p:spTree>
  </p:cSld>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Discussion</a:t>
            </a:r>
            <a:r>
              <a:rPr/>
              <a:t> </a:t>
            </a:r>
            <a:r>
              <a:rPr/>
              <a:t>questions</a:t>
            </a:r>
          </a:p>
        </p:txBody>
      </p:sp>
      <p:sp>
        <p:nvSpPr>
          <p:cNvPr id="3" name="Content Placeholder 2"/>
          <p:cNvSpPr>
            <a:spLocks noGrp="1"/>
          </p:cNvSpPr>
          <p:nvPr>
            <p:ph idx="1"/>
          </p:nvPr>
        </p:nvSpPr>
        <p:spPr/>
        <p:txBody>
          <a:bodyPr/>
          <a:lstStyle/>
          <a:p>
            <a:pPr lvl="1">
              <a:buAutoNum type="arabicPeriod"/>
            </a:pPr>
            <a:r>
              <a:rPr/>
              <a:t>What is meant by the “null hypothesis” versus a “research hypothesis”; which is being tested by the statistical analysis of the data; and can you “prove” a null hypothesis?</a:t>
            </a:r>
          </a:p>
          <a:p>
            <a:pPr lvl="1">
              <a:buAutoNum type="arabicPeriod"/>
            </a:pPr>
            <a:r>
              <a:rPr/>
              <a:t>Will you include research questions or research hypotheses in your research proposal?</a:t>
            </a:r>
          </a:p>
          <a:p>
            <a:pPr lvl="1">
              <a:buAutoNum type="arabicPeriod"/>
            </a:pPr>
            <a:r>
              <a:rPr/>
              <a:t>Do you have information available that is needed to determine sample size for your planned research project?</a:t>
            </a:r>
          </a:p>
          <a:p>
            <a:pPr lvl="1">
              <a:buAutoNum type="arabicPeriod"/>
            </a:pPr>
            <a:r>
              <a:rPr/>
              <a:t>What outcome variables will be the focus of your research questions/hypotheses?</a:t>
            </a:r>
          </a:p>
        </p:txBody>
      </p:sp>
    </p:spTree>
  </p:cSld>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Additional</a:t>
            </a:r>
            <a:r>
              <a:rPr/>
              <a:t> </a:t>
            </a:r>
            <a:r>
              <a:rPr/>
              <a:t>slides</a:t>
            </a:r>
          </a:p>
        </p:txBody>
      </p:sp>
    </p:spTree>
  </p:cSld>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Sampling</a:t>
            </a:r>
          </a:p>
        </p:txBody>
      </p:sp>
      <p:sp>
        <p:nvSpPr>
          <p:cNvPr id="3" name="Content Placeholder 2"/>
          <p:cNvSpPr>
            <a:spLocks noGrp="1"/>
          </p:cNvSpPr>
          <p:nvPr>
            <p:ph idx="1"/>
          </p:nvPr>
        </p:nvSpPr>
        <p:spPr/>
        <p:txBody>
          <a:bodyPr/>
          <a:lstStyle/>
          <a:p>
            <a:pPr lvl="1"/>
            <a:r>
              <a:rPr/>
              <a:t>Sample size</a:t>
            </a:r>
          </a:p>
          <a:p>
            <a:pPr lvl="2"/>
            <a:r>
              <a:rPr/>
              <a:t>General rules</a:t>
            </a:r>
          </a:p>
          <a:p>
            <a:pPr lvl="3"/>
            <a:r>
              <a:rPr/>
              <a:t>Representativeness vs number</a:t>
            </a:r>
          </a:p>
          <a:p>
            <a:pPr lvl="3"/>
            <a:r>
              <a:rPr/>
              <a:t>Impact of having very large sample sizes</a:t>
            </a:r>
          </a:p>
          <a:p>
            <a:pPr lvl="2"/>
            <a:r>
              <a:rPr/>
              <a:t>Generally –</a:t>
            </a:r>
          </a:p>
          <a:p>
            <a:pPr lvl="3"/>
            <a:r>
              <a:rPr/>
              <a:t>Need sample to be large enough so you don’t miss important findings</a:t>
            </a:r>
          </a:p>
          <a:p>
            <a:pPr lvl="3"/>
            <a:r>
              <a:rPr/>
              <a:t>If very large sample, need to distinguish statistical significance vs clinically important</a:t>
            </a:r>
          </a:p>
        </p:txBody>
      </p:sp>
    </p:spTree>
  </p:cSld>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Internal</a:t>
            </a:r>
            <a:r>
              <a:rPr/>
              <a:t> </a:t>
            </a:r>
            <a:r>
              <a:rPr/>
              <a:t>Validity</a:t>
            </a:r>
          </a:p>
        </p:txBody>
      </p:sp>
      <p:sp>
        <p:nvSpPr>
          <p:cNvPr id="3" name="Content Placeholder 2"/>
          <p:cNvSpPr>
            <a:spLocks noGrp="1"/>
          </p:cNvSpPr>
          <p:nvPr>
            <p:ph idx="1"/>
          </p:nvPr>
        </p:nvSpPr>
        <p:spPr/>
        <p:txBody>
          <a:bodyPr/>
          <a:lstStyle/>
          <a:p>
            <a:pPr lvl="1"/>
            <a:r>
              <a:rPr/>
              <a:t>“The extent to which we can infer that the independent variable </a:t>
            </a:r>
            <a:r>
              <a:rPr i="1"/>
              <a:t>caused</a:t>
            </a:r>
            <a:r>
              <a:rPr/>
              <a:t> the dependent variable.”</a:t>
            </a:r>
          </a:p>
          <a:p>
            <a:pPr lvl="2"/>
            <a:r>
              <a:rPr/>
              <a:t>For non-experimental studies –</a:t>
            </a:r>
          </a:p>
          <a:p>
            <a:pPr lvl="3"/>
            <a:r>
              <a:rPr/>
              <a:t>How “well designed and conducted” was the study?</a:t>
            </a:r>
          </a:p>
          <a:p>
            <a:pPr lvl="1"/>
            <a:r>
              <a:rPr/>
              <a:t>Three criteria for causality</a:t>
            </a:r>
          </a:p>
        </p:txBody>
      </p:sp>
    </p:spTree>
  </p:cSld>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Internal</a:t>
            </a:r>
            <a:r>
              <a:rPr/>
              <a:t> </a:t>
            </a:r>
            <a:r>
              <a:rPr/>
              <a:t>Validity</a:t>
            </a:r>
          </a:p>
        </p:txBody>
      </p:sp>
      <p:sp>
        <p:nvSpPr>
          <p:cNvPr id="3" name="Content Placeholder 2"/>
          <p:cNvSpPr>
            <a:spLocks noGrp="1"/>
          </p:cNvSpPr>
          <p:nvPr>
            <p:ph idx="1"/>
          </p:nvPr>
        </p:nvSpPr>
        <p:spPr/>
        <p:txBody>
          <a:bodyPr/>
          <a:lstStyle/>
          <a:p>
            <a:pPr lvl="1"/>
            <a:r>
              <a:rPr/>
              <a:t>“The extent to which we can infer that the independent variable </a:t>
            </a:r>
            <a:r>
              <a:rPr i="1"/>
              <a:t>caused</a:t>
            </a:r>
            <a:r>
              <a:rPr/>
              <a:t> the dependent variable.”</a:t>
            </a:r>
          </a:p>
          <a:p>
            <a:pPr lvl="1"/>
            <a:r>
              <a:rPr/>
              <a:t>Three criteria for causality</a:t>
            </a:r>
          </a:p>
          <a:p>
            <a:pPr lvl="2"/>
            <a:r>
              <a:rPr/>
              <a:t>IV </a:t>
            </a:r>
            <a:r>
              <a:rPr i="1"/>
              <a:t>must precede</a:t>
            </a:r>
            <a:r>
              <a:rPr/>
              <a:t> the outcome variable</a:t>
            </a:r>
          </a:p>
          <a:p>
            <a:pPr lvl="2"/>
            <a:r>
              <a:rPr/>
              <a:t>IV </a:t>
            </a:r>
            <a:r>
              <a:rPr i="1"/>
              <a:t>must be related</a:t>
            </a:r>
            <a:r>
              <a:rPr/>
              <a:t> to the outcome</a:t>
            </a:r>
          </a:p>
          <a:p>
            <a:pPr lvl="2"/>
            <a:r>
              <a:rPr/>
              <a:t>There must be no other variables that could explain why the IV is related to the outcome</a:t>
            </a:r>
          </a:p>
        </p:txBody>
      </p:sp>
    </p:spTree>
  </p:cSld>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Internal</a:t>
            </a:r>
            <a:r>
              <a:rPr/>
              <a:t> </a:t>
            </a:r>
            <a:r>
              <a:rPr/>
              <a:t>Validity</a:t>
            </a:r>
          </a:p>
        </p:txBody>
      </p:sp>
      <p:sp>
        <p:nvSpPr>
          <p:cNvPr id="3" name="Content Placeholder 2"/>
          <p:cNvSpPr>
            <a:spLocks noGrp="1"/>
          </p:cNvSpPr>
          <p:nvPr>
            <p:ph idx="1"/>
          </p:nvPr>
        </p:nvSpPr>
        <p:spPr/>
        <p:txBody>
          <a:bodyPr/>
          <a:lstStyle/>
          <a:p>
            <a:pPr lvl="1"/>
            <a:r>
              <a:rPr/>
              <a:t>Three criteria for causality –</a:t>
            </a:r>
          </a:p>
          <a:p>
            <a:pPr lvl="2"/>
            <a:r>
              <a:rPr/>
              <a:t>IV </a:t>
            </a:r>
            <a:r>
              <a:rPr i="1"/>
              <a:t>must precede</a:t>
            </a:r>
            <a:r>
              <a:rPr/>
              <a:t> the outcome variable</a:t>
            </a:r>
          </a:p>
          <a:p>
            <a:pPr lvl="2"/>
            <a:r>
              <a:rPr/>
              <a:t>IV </a:t>
            </a:r>
            <a:r>
              <a:rPr i="1"/>
              <a:t>must be related</a:t>
            </a:r>
            <a:r>
              <a:rPr/>
              <a:t> to the outcome</a:t>
            </a:r>
          </a:p>
          <a:p>
            <a:pPr lvl="2"/>
            <a:r>
              <a:rPr/>
              <a:t>There must be no other variables that could explain why the IV is related to the outcome</a:t>
            </a:r>
          </a:p>
          <a:p>
            <a:pPr lvl="1"/>
            <a:r>
              <a:rPr/>
              <a:t>By Research Approach –</a:t>
            </a:r>
          </a:p>
          <a:p>
            <a:pPr lvl="2"/>
            <a:r>
              <a:rPr/>
              <a:t>Randomized Exp</a:t>
            </a:r>
          </a:p>
          <a:p>
            <a:pPr lvl="2"/>
            <a:r>
              <a:rPr/>
              <a:t>Quasi- Exp</a:t>
            </a:r>
          </a:p>
          <a:p>
            <a:pPr lvl="2"/>
            <a:r>
              <a:rPr/>
              <a:t>Comparative</a:t>
            </a:r>
          </a:p>
          <a:p>
            <a:pPr lvl="2"/>
            <a:r>
              <a:rPr/>
              <a:t>Associational</a:t>
            </a:r>
          </a:p>
          <a:p>
            <a:pPr lvl="2"/>
            <a:r>
              <a:rPr/>
              <a:t>Descriptive</a:t>
            </a:r>
          </a:p>
        </p:txBody>
      </p:sp>
    </p:spTree>
  </p:cSld>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Internal</a:t>
            </a:r>
            <a:r>
              <a:rPr/>
              <a:t> </a:t>
            </a:r>
            <a:r>
              <a:rPr/>
              <a:t>Validity</a:t>
            </a:r>
          </a:p>
        </p:txBody>
      </p:sp>
    </p:spTree>
  </p:cSld>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Internal</a:t>
            </a:r>
            <a:r>
              <a:rPr/>
              <a:t> </a:t>
            </a:r>
            <a:r>
              <a:rPr/>
              <a:t>Validity</a:t>
            </a:r>
          </a:p>
        </p:txBody>
      </p:sp>
      <p:sp>
        <p:nvSpPr>
          <p:cNvPr id="3" name="Content Placeholder 2"/>
          <p:cNvSpPr>
            <a:spLocks noGrp="1"/>
          </p:cNvSpPr>
          <p:nvPr>
            <p:ph idx="1"/>
          </p:nvPr>
        </p:nvSpPr>
        <p:spPr/>
        <p:txBody>
          <a:bodyPr/>
          <a:lstStyle/>
          <a:p>
            <a:pPr lvl="1"/>
            <a:r>
              <a:rPr/>
              <a:t>Meeting the 3 causality criteria based on –</a:t>
            </a:r>
          </a:p>
          <a:p>
            <a:pPr lvl="2"/>
            <a:r>
              <a:rPr/>
              <a:t>Strength of the research design</a:t>
            </a:r>
          </a:p>
          <a:p>
            <a:pPr lvl="2"/>
            <a:r>
              <a:rPr/>
              <a:t>Internal validity</a:t>
            </a:r>
          </a:p>
        </p:txBody>
      </p:sp>
    </p:spTree>
  </p:cSld>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Internal</a:t>
            </a:r>
            <a:r>
              <a:rPr/>
              <a:t> </a:t>
            </a:r>
            <a:r>
              <a:rPr/>
              <a:t>Validity</a:t>
            </a:r>
          </a:p>
        </p:txBody>
      </p:sp>
      <p:sp>
        <p:nvSpPr>
          <p:cNvPr id="3" name="Content Placeholder 2"/>
          <p:cNvSpPr>
            <a:spLocks noGrp="1"/>
          </p:cNvSpPr>
          <p:nvPr>
            <p:ph idx="1"/>
          </p:nvPr>
        </p:nvSpPr>
        <p:spPr/>
        <p:txBody>
          <a:bodyPr/>
          <a:lstStyle/>
          <a:p>
            <a:pPr lvl="1"/>
            <a:r>
              <a:rPr/>
              <a:t>Internal validity -</a:t>
            </a:r>
          </a:p>
          <a:p>
            <a:pPr lvl="2"/>
            <a:r>
              <a:rPr/>
              <a:t>Most often discussed with reference to randomized experimental and quasi-experimental designs</a:t>
            </a:r>
          </a:p>
          <a:p>
            <a:pPr lvl="2"/>
            <a:r>
              <a:rPr/>
              <a:t>Can also be applied to non-experimental studies</a:t>
            </a:r>
          </a:p>
        </p:txBody>
      </p:sp>
    </p:spTree>
  </p:cSld>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Internal</a:t>
            </a:r>
            <a:r>
              <a:rPr/>
              <a:t> </a:t>
            </a:r>
            <a:r>
              <a:rPr/>
              <a:t>Validity</a:t>
            </a:r>
          </a:p>
        </p:txBody>
      </p:sp>
      <p:sp>
        <p:nvSpPr>
          <p:cNvPr id="3" name="Content Placeholder 2"/>
          <p:cNvSpPr>
            <a:spLocks noGrp="1"/>
          </p:cNvSpPr>
          <p:nvPr>
            <p:ph idx="1"/>
          </p:nvPr>
        </p:nvSpPr>
        <p:spPr/>
        <p:txBody>
          <a:bodyPr/>
          <a:lstStyle/>
          <a:p>
            <a:pPr lvl="1"/>
            <a:r>
              <a:rPr/>
              <a:t>Evaluating the internal validity of a study –</a:t>
            </a:r>
          </a:p>
          <a:p>
            <a:pPr lvl="2"/>
            <a:r>
              <a:rPr/>
              <a:t>Equivalence of the groups on participant characteristics</a:t>
            </a:r>
          </a:p>
          <a:p>
            <a:pPr lvl="2"/>
            <a:r>
              <a:rPr/>
              <a:t>Control of extraneous experiences and environmental variables</a:t>
            </a:r>
          </a:p>
        </p:txBody>
      </p:sp>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Example</a:t>
            </a:r>
          </a:p>
        </p:txBody>
      </p:sp>
      <p:sp>
        <p:nvSpPr>
          <p:cNvPr id="3" name="Content Placeholder 2"/>
          <p:cNvSpPr>
            <a:spLocks noGrp="1"/>
          </p:cNvSpPr>
          <p:nvPr>
            <p:ph idx="1"/>
          </p:nvPr>
        </p:nvSpPr>
        <p:spPr/>
        <p:txBody>
          <a:bodyPr/>
          <a:lstStyle/>
          <a:p>
            <a:pPr lvl="0" marL="0" indent="0">
              <a:buNone/>
            </a:pPr>
            <a:r>
              <a:rPr/>
              <a:t>Consider a new drug that we will put on the market if we can show that it is better than a placebo. In this context, H0 would represent the hypothesis that the average improvement (or perhaps the probability of improvement) among all patients taking the new drug is equal to the average improvement (probability of improvement) among all patients taking the placebo. A Type I error would be allowing an ineffective drug onto the market.</a:t>
            </a:r>
          </a:p>
        </p:txBody>
      </p:sp>
    </p:spTree>
  </p:cSld>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Internal</a:t>
            </a:r>
            <a:r>
              <a:rPr/>
              <a:t> </a:t>
            </a:r>
            <a:r>
              <a:rPr/>
              <a:t>Validity</a:t>
            </a:r>
          </a:p>
        </p:txBody>
      </p:sp>
      <p:sp>
        <p:nvSpPr>
          <p:cNvPr id="3" name="Content Placeholder 2"/>
          <p:cNvSpPr>
            <a:spLocks noGrp="1"/>
          </p:cNvSpPr>
          <p:nvPr>
            <p:ph idx="1"/>
          </p:nvPr>
        </p:nvSpPr>
        <p:spPr/>
        <p:txBody>
          <a:bodyPr/>
          <a:lstStyle/>
          <a:p>
            <a:pPr lvl="1"/>
            <a:r>
              <a:rPr/>
              <a:t>Equivalence of the groups on participant characteristics –</a:t>
            </a:r>
          </a:p>
          <a:p>
            <a:pPr lvl="2"/>
            <a:r>
              <a:rPr/>
              <a:t>Are groups equivalent prior to introduction of IV?</a:t>
            </a:r>
          </a:p>
          <a:p>
            <a:pPr lvl="3"/>
            <a:r>
              <a:rPr/>
              <a:t>Randomized experimental design –</a:t>
            </a:r>
          </a:p>
          <a:p>
            <a:pPr lvl="4"/>
            <a:r>
              <a:rPr/>
              <a:t>Random assignment</a:t>
            </a:r>
          </a:p>
          <a:p>
            <a:pPr lvl="3"/>
            <a:r>
              <a:rPr/>
              <a:t>Quasi-experimental design –</a:t>
            </a:r>
          </a:p>
          <a:p>
            <a:pPr lvl="4"/>
            <a:r>
              <a:rPr/>
              <a:t>Random assignment of treatments</a:t>
            </a:r>
          </a:p>
          <a:p>
            <a:pPr lvl="4"/>
            <a:r>
              <a:rPr/>
              <a:t>Matching</a:t>
            </a:r>
          </a:p>
          <a:p>
            <a:pPr lvl="4"/>
            <a:r>
              <a:rPr/>
              <a:t>Checking pretest scores</a:t>
            </a:r>
          </a:p>
        </p:txBody>
      </p:sp>
    </p:spTree>
  </p:cSld>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Internal</a:t>
            </a:r>
            <a:r>
              <a:rPr/>
              <a:t> </a:t>
            </a:r>
            <a:r>
              <a:rPr/>
              <a:t>Validity</a:t>
            </a:r>
          </a:p>
        </p:txBody>
      </p:sp>
      <p:sp>
        <p:nvSpPr>
          <p:cNvPr id="3" name="Content Placeholder 2"/>
          <p:cNvSpPr>
            <a:spLocks noGrp="1"/>
          </p:cNvSpPr>
          <p:nvPr>
            <p:ph idx="1"/>
          </p:nvPr>
        </p:nvSpPr>
        <p:spPr/>
        <p:txBody>
          <a:bodyPr/>
          <a:lstStyle/>
          <a:p>
            <a:pPr lvl="1"/>
            <a:r>
              <a:rPr/>
              <a:t>Equivalence of the groups on participant characteristics –</a:t>
            </a:r>
          </a:p>
          <a:p>
            <a:pPr lvl="2"/>
            <a:r>
              <a:rPr/>
              <a:t>Are groups equivalent prior to introduction of IV?</a:t>
            </a:r>
          </a:p>
          <a:p>
            <a:pPr lvl="3"/>
            <a:r>
              <a:rPr/>
              <a:t>Comparative design –</a:t>
            </a:r>
          </a:p>
          <a:p>
            <a:pPr lvl="4"/>
            <a:r>
              <a:rPr/>
              <a:t>Statistical adjustment (ANCOVA) to adjust DV scores to make groups more nearly equivalent</a:t>
            </a:r>
          </a:p>
          <a:p>
            <a:pPr lvl="4"/>
            <a:r>
              <a:rPr/>
              <a:t>Matching participants on variables other than the primary IV</a:t>
            </a:r>
          </a:p>
          <a:p>
            <a:pPr lvl="5"/>
            <a:r>
              <a:rPr/>
              <a:t>E.g. Case-control study</a:t>
            </a:r>
          </a:p>
          <a:p>
            <a:pPr lvl="4"/>
            <a:r>
              <a:rPr/>
              <a:t>Check after the study for comparability</a:t>
            </a:r>
          </a:p>
        </p:txBody>
      </p:sp>
    </p:spTree>
  </p:cSld>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Internal</a:t>
            </a:r>
            <a:r>
              <a:rPr/>
              <a:t> </a:t>
            </a:r>
            <a:r>
              <a:rPr/>
              <a:t>Validity</a:t>
            </a:r>
          </a:p>
        </p:txBody>
      </p:sp>
      <p:sp>
        <p:nvSpPr>
          <p:cNvPr id="3" name="Content Placeholder 2"/>
          <p:cNvSpPr>
            <a:spLocks noGrp="1"/>
          </p:cNvSpPr>
          <p:nvPr>
            <p:ph idx="1"/>
          </p:nvPr>
        </p:nvSpPr>
        <p:spPr/>
        <p:txBody>
          <a:bodyPr/>
          <a:lstStyle/>
          <a:p>
            <a:pPr lvl="1"/>
            <a:r>
              <a:rPr/>
              <a:t>Equivalence of the groups on participant characteristics –</a:t>
            </a:r>
          </a:p>
          <a:p>
            <a:pPr lvl="2"/>
            <a:r>
              <a:rPr/>
              <a:t>Are groups equivalent prior to introduction of IV?</a:t>
            </a:r>
          </a:p>
          <a:p>
            <a:pPr lvl="3"/>
            <a:r>
              <a:rPr/>
              <a:t>Associational design –</a:t>
            </a:r>
          </a:p>
          <a:p>
            <a:pPr lvl="4"/>
            <a:r>
              <a:rPr/>
              <a:t>Only 1 group</a:t>
            </a:r>
          </a:p>
          <a:p>
            <a:pPr lvl="4"/>
            <a:r>
              <a:rPr/>
              <a:t>Not able to provide evidence of causation</a:t>
            </a:r>
          </a:p>
          <a:p>
            <a:pPr lvl="4"/>
            <a:r>
              <a:rPr/>
              <a:t>“Equivalence” – “… whether those who score high on the IV … are similar to those … who score low in terms of other attributes that may be related to the DV.”</a:t>
            </a:r>
          </a:p>
          <a:p>
            <a:pPr lvl="4"/>
            <a:r>
              <a:rPr/>
              <a:t>May be able to provide some statistical control</a:t>
            </a:r>
          </a:p>
        </p:txBody>
      </p:sp>
    </p:spTree>
  </p:cSld>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Internal</a:t>
            </a:r>
            <a:r>
              <a:rPr/>
              <a:t> </a:t>
            </a:r>
            <a:r>
              <a:rPr/>
              <a:t>Validity</a:t>
            </a:r>
          </a:p>
        </p:txBody>
      </p:sp>
      <p:sp>
        <p:nvSpPr>
          <p:cNvPr id="3" name="Content Placeholder 2"/>
          <p:cNvSpPr>
            <a:spLocks noGrp="1"/>
          </p:cNvSpPr>
          <p:nvPr>
            <p:ph idx="1"/>
          </p:nvPr>
        </p:nvSpPr>
        <p:spPr/>
        <p:txBody>
          <a:bodyPr/>
          <a:lstStyle/>
          <a:p>
            <a:pPr lvl="1"/>
            <a:r>
              <a:rPr/>
              <a:t>Control of extraneous experiences and environmental variables –</a:t>
            </a:r>
          </a:p>
          <a:p>
            <a:pPr lvl="2"/>
            <a:r>
              <a:rPr/>
              <a:t>Extraneous variables – variables other than the IV and DV</a:t>
            </a:r>
          </a:p>
          <a:p>
            <a:pPr lvl="2"/>
            <a:r>
              <a:rPr/>
              <a:t>Environmental variables – conditions/variables that occur during the study</a:t>
            </a:r>
          </a:p>
          <a:p>
            <a:pPr lvl="2"/>
            <a:r>
              <a:rPr/>
              <a:t>Contamination</a:t>
            </a:r>
          </a:p>
          <a:p>
            <a:pPr lvl="2"/>
            <a:r>
              <a:rPr/>
              <a:t>Issue – Is one group affected more than the other(s)?</a:t>
            </a:r>
          </a:p>
          <a:p>
            <a:pPr lvl="2"/>
            <a:r>
              <a:rPr/>
              <a:t>Less of an issue with a more controlled research setting</a:t>
            </a:r>
          </a:p>
        </p:txBody>
      </p:sp>
    </p:spTree>
  </p:cSld>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Internal</a:t>
            </a:r>
            <a:r>
              <a:rPr/>
              <a:t> </a:t>
            </a:r>
            <a:r>
              <a:rPr/>
              <a:t>Validity</a:t>
            </a:r>
          </a:p>
        </p:txBody>
      </p:sp>
      <p:sp>
        <p:nvSpPr>
          <p:cNvPr id="3" name="Content Placeholder 2"/>
          <p:cNvSpPr>
            <a:spLocks noGrp="1"/>
          </p:cNvSpPr>
          <p:nvPr>
            <p:ph idx="1"/>
          </p:nvPr>
        </p:nvSpPr>
        <p:spPr/>
        <p:txBody>
          <a:bodyPr/>
          <a:lstStyle/>
          <a:p>
            <a:pPr lvl="1"/>
            <a:r>
              <a:rPr/>
              <a:t>Rating the dimensions of internal validity</a:t>
            </a:r>
          </a:p>
          <a:p>
            <a:pPr lvl="2"/>
            <a:r>
              <a:rPr/>
              <a:t>Figure 8.2</a:t>
            </a:r>
          </a:p>
          <a:p>
            <a:pPr lvl="2"/>
            <a:r>
              <a:rPr/>
              <a:t>Evaluating Research Validity framework</a:t>
            </a:r>
          </a:p>
          <a:p>
            <a:pPr lvl="2"/>
            <a:r>
              <a:rPr/>
              <a:t>“Good” study – moderate to high internal validity on both dimensions</a:t>
            </a:r>
          </a:p>
        </p:txBody>
      </p:sp>
    </p:spTree>
  </p:cSld>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Internal</a:t>
            </a:r>
            <a:r>
              <a:rPr/>
              <a:t> </a:t>
            </a:r>
            <a:r>
              <a:rPr/>
              <a:t>Validity</a:t>
            </a:r>
          </a:p>
        </p:txBody>
      </p:sp>
      <p:pic>
        <p:nvPicPr>
          <p:cNvPr descr="../images/image-07-02.png" id="0" name="Picture 1"/>
          <p:cNvPicPr>
            <a:picLocks noGrp="1" noChangeAspect="1"/>
          </p:cNvPicPr>
          <p:nvPr/>
        </p:nvPicPr>
        <p:blipFill>
          <a:blip r:embed="rId3"/>
          <a:stretch>
            <a:fillRect/>
          </a:stretch>
        </p:blipFill>
        <p:spPr bwMode="auto">
          <a:xfrm>
            <a:off x="2400300" y="1600200"/>
            <a:ext cx="4330700" cy="4013200"/>
          </a:xfrm>
          <a:prstGeom prst="rect">
            <a:avLst/>
          </a:prstGeom>
          <a:noFill/>
          <a:ln w="9525">
            <a:noFill/>
            <a:headEnd/>
            <a:tailEnd/>
          </a:ln>
        </p:spPr>
      </p:pic>
      <p:sp>
        <p:nvSpPr>
          <p:cNvPr id="1" name="TextBox 3"/>
          <p:cNvSpPr txBox="1"/>
          <p:nvPr/>
        </p:nvSpPr>
        <p:spPr>
          <a:xfrm>
            <a:off x="457200" y="5613400"/>
            <a:ext cx="8229600" cy="508000"/>
          </a:xfrm>
          <a:prstGeom prst="rect">
            <a:avLst/>
          </a:prstGeom>
          <a:noFill/>
        </p:spPr>
        <p:txBody>
          <a:bodyPr/>
          <a:lstStyle/>
          <a:p>
            <a:pPr lvl="0" marL="0" indent="0" algn="ctr">
              <a:buNone/>
            </a:pPr>
            <a:r>
              <a:rPr/>
              <a:t>Rating</a:t>
            </a:r>
            <a:r>
              <a:rPr/>
              <a:t> </a:t>
            </a:r>
            <a:r>
              <a:rPr/>
              <a:t>the</a:t>
            </a:r>
            <a:r>
              <a:rPr/>
              <a:t> </a:t>
            </a:r>
            <a:r>
              <a:rPr/>
              <a:t>dimensions</a:t>
            </a:r>
            <a:r>
              <a:rPr/>
              <a:t> </a:t>
            </a:r>
            <a:r>
              <a:rPr/>
              <a:t>of</a:t>
            </a:r>
            <a:r>
              <a:rPr/>
              <a:t> </a:t>
            </a:r>
            <a:r>
              <a:rPr/>
              <a:t>internal</a:t>
            </a:r>
            <a:r>
              <a:rPr/>
              <a:t> </a:t>
            </a:r>
            <a:r>
              <a:rPr/>
              <a:t>validity</a:t>
            </a:r>
          </a:p>
        </p:txBody>
      </p:sp>
    </p:spTree>
  </p:cSld>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Threats</a:t>
            </a:r>
            <a:r>
              <a:rPr/>
              <a:t> </a:t>
            </a:r>
            <a:r>
              <a:rPr/>
              <a:t>to</a:t>
            </a:r>
            <a:r>
              <a:rPr/>
              <a:t> </a:t>
            </a:r>
            <a:r>
              <a:rPr/>
              <a:t>Internal</a:t>
            </a:r>
            <a:r>
              <a:rPr/>
              <a:t> </a:t>
            </a:r>
            <a:r>
              <a:rPr/>
              <a:t>Validity</a:t>
            </a:r>
          </a:p>
        </p:txBody>
      </p:sp>
      <p:pic>
        <p:nvPicPr>
          <p:cNvPr descr="../images/image-07-03.png" id="0" name="Picture 1"/>
          <p:cNvPicPr>
            <a:picLocks noGrp="1" noChangeAspect="1"/>
          </p:cNvPicPr>
          <p:nvPr/>
        </p:nvPicPr>
        <p:blipFill>
          <a:blip r:embed="rId3"/>
          <a:stretch>
            <a:fillRect/>
          </a:stretch>
        </p:blipFill>
        <p:spPr bwMode="auto">
          <a:xfrm>
            <a:off x="723900" y="1600200"/>
            <a:ext cx="7696200" cy="4521200"/>
          </a:xfrm>
          <a:prstGeom prst="rect">
            <a:avLst/>
          </a:prstGeom>
          <a:noFill/>
          <a:ln w="9525">
            <a:noFill/>
            <a:headEnd/>
            <a:tailEnd/>
          </a:ln>
        </p:spPr>
      </p:pic>
    </p:spTree>
  </p:cSld>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Threats</a:t>
            </a:r>
            <a:r>
              <a:rPr/>
              <a:t> </a:t>
            </a:r>
            <a:r>
              <a:rPr/>
              <a:t>to</a:t>
            </a:r>
            <a:r>
              <a:rPr/>
              <a:t> </a:t>
            </a:r>
            <a:r>
              <a:rPr/>
              <a:t>Internal</a:t>
            </a:r>
            <a:r>
              <a:rPr/>
              <a:t> </a:t>
            </a:r>
            <a:r>
              <a:rPr/>
              <a:t>Validity</a:t>
            </a:r>
          </a:p>
        </p:txBody>
      </p:sp>
      <p:sp>
        <p:nvSpPr>
          <p:cNvPr id="3" name="Content Placeholder 2"/>
          <p:cNvSpPr>
            <a:spLocks noGrp="1"/>
          </p:cNvSpPr>
          <p:nvPr>
            <p:ph idx="1"/>
          </p:nvPr>
        </p:nvSpPr>
        <p:spPr/>
        <p:txBody>
          <a:bodyPr/>
          <a:lstStyle/>
          <a:p>
            <a:pPr lvl="1"/>
            <a:r>
              <a:rPr/>
              <a:t>Equivalence of Groups</a:t>
            </a:r>
          </a:p>
          <a:p>
            <a:pPr lvl="2"/>
            <a:r>
              <a:rPr/>
              <a:t>Use of extreme groups</a:t>
            </a:r>
          </a:p>
          <a:p>
            <a:pPr lvl="2"/>
            <a:r>
              <a:rPr/>
              <a:t>Participant dropouts or attrition during the study</a:t>
            </a:r>
          </a:p>
          <a:p>
            <a:pPr lvl="2"/>
            <a:r>
              <a:rPr/>
              <a:t>Bias in assignment to groups</a:t>
            </a:r>
          </a:p>
        </p:txBody>
      </p:sp>
    </p:spTree>
  </p:cSld>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Threats</a:t>
            </a:r>
            <a:r>
              <a:rPr/>
              <a:t> </a:t>
            </a:r>
            <a:r>
              <a:rPr/>
              <a:t>to</a:t>
            </a:r>
            <a:r>
              <a:rPr/>
              <a:t> </a:t>
            </a:r>
            <a:r>
              <a:rPr/>
              <a:t>Internal</a:t>
            </a:r>
            <a:r>
              <a:rPr/>
              <a:t> </a:t>
            </a:r>
            <a:r>
              <a:rPr/>
              <a:t>Validity</a:t>
            </a:r>
          </a:p>
        </p:txBody>
      </p:sp>
      <p:sp>
        <p:nvSpPr>
          <p:cNvPr id="3" name="Content Placeholder 2"/>
          <p:cNvSpPr>
            <a:spLocks noGrp="1"/>
          </p:cNvSpPr>
          <p:nvPr>
            <p:ph idx="1"/>
          </p:nvPr>
        </p:nvSpPr>
        <p:spPr/>
        <p:txBody>
          <a:bodyPr/>
          <a:lstStyle/>
          <a:p>
            <a:pPr lvl="1"/>
            <a:r>
              <a:rPr/>
              <a:t>Control of extraneous/environmental variables</a:t>
            </a:r>
          </a:p>
          <a:p>
            <a:pPr lvl="2"/>
            <a:r>
              <a:rPr/>
              <a:t>Changes due to time or growth and development</a:t>
            </a:r>
          </a:p>
          <a:p>
            <a:pPr lvl="2"/>
            <a:r>
              <a:rPr/>
              <a:t>Extraneous environmental events</a:t>
            </a:r>
          </a:p>
          <a:p>
            <a:pPr lvl="2"/>
            <a:r>
              <a:rPr/>
              <a:t>Repeated testing, carryover effects</a:t>
            </a:r>
          </a:p>
          <a:p>
            <a:pPr lvl="2"/>
            <a:r>
              <a:rPr/>
              <a:t>Instrument or observer inconsistency</a:t>
            </a:r>
          </a:p>
          <a:p>
            <a:pPr lvl="2"/>
            <a:r>
              <a:rPr/>
              <a:t>Combinations of two or more threats</a:t>
            </a:r>
          </a:p>
          <a:p>
            <a:pPr lvl="2"/>
            <a:r>
              <a:rPr/>
              <a:t>Did the IV actually occur before the DV?</a:t>
            </a:r>
          </a:p>
        </p:txBody>
      </p:sp>
    </p:spTree>
  </p:cSld>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Threats</a:t>
            </a:r>
            <a:r>
              <a:rPr/>
              <a:t> </a:t>
            </a:r>
            <a:r>
              <a:rPr/>
              <a:t>to</a:t>
            </a:r>
            <a:r>
              <a:rPr/>
              <a:t> </a:t>
            </a:r>
            <a:r>
              <a:rPr/>
              <a:t>Internal</a:t>
            </a:r>
            <a:r>
              <a:rPr/>
              <a:t> </a:t>
            </a:r>
            <a:r>
              <a:rPr/>
              <a:t>Validity</a:t>
            </a:r>
          </a:p>
        </p:txBody>
      </p:sp>
      <p:sp>
        <p:nvSpPr>
          <p:cNvPr id="3" name="Content Placeholder 2"/>
          <p:cNvSpPr>
            <a:spLocks noGrp="1"/>
          </p:cNvSpPr>
          <p:nvPr>
            <p:ph idx="1"/>
          </p:nvPr>
        </p:nvSpPr>
        <p:spPr/>
        <p:txBody>
          <a:bodyPr/>
          <a:lstStyle/>
          <a:p>
            <a:pPr lvl="1"/>
            <a:r>
              <a:rPr/>
              <a:t>Other threats</a:t>
            </a:r>
          </a:p>
          <a:p>
            <a:pPr lvl="2"/>
            <a:r>
              <a:rPr/>
              <a:t>Effects of being in the control group</a:t>
            </a:r>
          </a:p>
          <a:p>
            <a:pPr lvl="2"/>
            <a:r>
              <a:rPr/>
              <a:t>Expectation effect</a:t>
            </a:r>
          </a:p>
          <a:p>
            <a:pPr lvl="3"/>
            <a:r>
              <a:rPr/>
              <a:t>Control for expectation</a:t>
            </a:r>
          </a:p>
          <a:p>
            <a:pPr lvl="2"/>
            <a:r>
              <a:rPr/>
              <a:t>Observer / experimenter bias</a:t>
            </a:r>
          </a:p>
        </p:txBody>
      </p:sp>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What</a:t>
            </a:r>
            <a:r>
              <a:rPr/>
              <a:t> </a:t>
            </a:r>
            <a:r>
              <a:rPr/>
              <a:t>is</a:t>
            </a:r>
            <a:r>
              <a:rPr/>
              <a:t> </a:t>
            </a:r>
            <a:r>
              <a:rPr/>
              <a:t>a</a:t>
            </a:r>
            <a:r>
              <a:rPr/>
              <a:t> </a:t>
            </a:r>
            <a:r>
              <a:rPr/>
              <a:t>Type</a:t>
            </a:r>
            <a:r>
              <a:rPr/>
              <a:t> </a:t>
            </a:r>
            <a:r>
              <a:rPr/>
              <a:t>II</a:t>
            </a:r>
            <a:r>
              <a:rPr/>
              <a:t> </a:t>
            </a:r>
            <a:r>
              <a:rPr/>
              <a:t>Error?</a:t>
            </a:r>
          </a:p>
        </p:txBody>
      </p:sp>
      <p:sp>
        <p:nvSpPr>
          <p:cNvPr id="3" name="Content Placeholder 2"/>
          <p:cNvSpPr>
            <a:spLocks noGrp="1"/>
          </p:cNvSpPr>
          <p:nvPr>
            <p:ph idx="1"/>
          </p:nvPr>
        </p:nvSpPr>
        <p:spPr/>
        <p:txBody>
          <a:bodyPr/>
          <a:lstStyle/>
          <a:p>
            <a:pPr lvl="0" marL="0" indent="0">
              <a:buNone/>
            </a:pPr>
            <a:r>
              <a:rPr/>
              <a:t>A Type II error is accepting the null hypothesis when the null hypothesis is false. You should always remember that it is impossible to prove a negative. Some statisticians will emphasize this fact by using the phrase “fail to reject the null hypothesis” in place of “accept the null hypothesis.” The former phrase always strikes me as semantic overkill. Many studies have small sample sizes that make it difficult to reject the null hypothesis, even when there is a big change in the data. In these situations, a Type II error might be a possible explanation for the negative study results.</a:t>
            </a:r>
          </a:p>
        </p:txBody>
      </p:sp>
    </p:spTree>
  </p:cSld>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Validity</a:t>
            </a:r>
          </a:p>
        </p:txBody>
      </p:sp>
      <p:pic>
        <p:nvPicPr>
          <p:cNvPr descr="../images/image-07-04.png" id="0" name="Picture 1"/>
          <p:cNvPicPr>
            <a:picLocks noGrp="1" noChangeAspect="1"/>
          </p:cNvPicPr>
          <p:nvPr/>
        </p:nvPicPr>
        <p:blipFill>
          <a:blip r:embed="rId3"/>
          <a:stretch>
            <a:fillRect/>
          </a:stretch>
        </p:blipFill>
        <p:spPr bwMode="auto">
          <a:xfrm>
            <a:off x="457200" y="1905000"/>
            <a:ext cx="8229600" cy="3911600"/>
          </a:xfrm>
          <a:prstGeom prst="rect">
            <a:avLst/>
          </a:prstGeom>
          <a:noFill/>
          <a:ln w="9525">
            <a:noFill/>
            <a:headEnd/>
            <a:tailEnd/>
          </a:ln>
        </p:spPr>
      </p:pic>
    </p:spTree>
  </p:cSld>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Validity</a:t>
            </a:r>
          </a:p>
        </p:txBody>
      </p:sp>
      <p:pic>
        <p:nvPicPr>
          <p:cNvPr descr="../images/image-07-05.png" id="0" name="Picture 1"/>
          <p:cNvPicPr>
            <a:picLocks noGrp="1" noChangeAspect="1"/>
          </p:cNvPicPr>
          <p:nvPr/>
        </p:nvPicPr>
        <p:blipFill>
          <a:blip r:embed="rId3"/>
          <a:stretch>
            <a:fillRect/>
          </a:stretch>
        </p:blipFill>
        <p:spPr bwMode="auto">
          <a:xfrm>
            <a:off x="457200" y="1905000"/>
            <a:ext cx="8229600" cy="3911600"/>
          </a:xfrm>
          <a:prstGeom prst="rect">
            <a:avLst/>
          </a:prstGeom>
          <a:noFill/>
          <a:ln w="9525">
            <a:noFill/>
            <a:headEnd/>
            <a:tailEnd/>
          </a:ln>
        </p:spPr>
      </p:pic>
    </p:spTree>
  </p:cSld>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Assignment</a:t>
            </a:r>
            <a:r>
              <a:rPr/>
              <a:t> </a:t>
            </a:r>
            <a:r>
              <a:rPr/>
              <a:t>#7</a:t>
            </a:r>
          </a:p>
        </p:txBody>
      </p:sp>
      <p:sp>
        <p:nvSpPr>
          <p:cNvPr id="3" name="Content Placeholder 2"/>
          <p:cNvSpPr>
            <a:spLocks noGrp="1"/>
          </p:cNvSpPr>
          <p:nvPr>
            <p:ph idx="1"/>
          </p:nvPr>
        </p:nvSpPr>
        <p:spPr/>
        <p:txBody>
          <a:bodyPr/>
          <a:lstStyle/>
          <a:p>
            <a:pPr lvl="1"/>
            <a:r>
              <a:rPr/>
              <a:t>Generate a list of variables that you plan to include in your research proposal. Include in the list both dependent and independent variables. In the list include:</a:t>
            </a:r>
          </a:p>
          <a:p>
            <a:pPr lvl="2"/>
            <a:r>
              <a:rPr/>
              <a:t>Variables you will need to describe your sample,</a:t>
            </a:r>
          </a:p>
          <a:p>
            <a:pPr lvl="2"/>
            <a:r>
              <a:rPr/>
              <a:t>Variables you will need to control for in your analysis, and</a:t>
            </a:r>
          </a:p>
          <a:p>
            <a:pPr lvl="2"/>
            <a:r>
              <a:rPr/>
              <a:t>Variables you will need in order to test your RQ/RH.</a:t>
            </a:r>
          </a:p>
        </p:txBody>
      </p:sp>
    </p:spTree>
  </p:cSld>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Measurement</a:t>
            </a:r>
          </a:p>
        </p:txBody>
      </p:sp>
      <p:sp>
        <p:nvSpPr>
          <p:cNvPr id="3" name="Content Placeholder 2"/>
          <p:cNvSpPr>
            <a:spLocks noGrp="1"/>
          </p:cNvSpPr>
          <p:nvPr>
            <p:ph idx="1"/>
          </p:nvPr>
        </p:nvSpPr>
        <p:spPr/>
        <p:txBody>
          <a:bodyPr/>
          <a:lstStyle/>
          <a:p>
            <a:pPr lvl="1"/>
            <a:r>
              <a:rPr/>
              <a:t>What do we mean “ measurement ” ?</a:t>
            </a:r>
          </a:p>
          <a:p>
            <a:pPr lvl="2"/>
            <a:r>
              <a:rPr/>
              <a:t>assignment of numbers or symbols to the different levels or values of variables according to rules. ”</a:t>
            </a:r>
          </a:p>
        </p:txBody>
      </p:sp>
    </p:spTree>
  </p:cSld>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Measurement</a:t>
            </a:r>
          </a:p>
        </p:txBody>
      </p:sp>
      <p:sp>
        <p:nvSpPr>
          <p:cNvPr id="3" name="Content Placeholder 2"/>
          <p:cNvSpPr>
            <a:spLocks noGrp="1"/>
          </p:cNvSpPr>
          <p:nvPr>
            <p:ph idx="1"/>
          </p:nvPr>
        </p:nvSpPr>
        <p:spPr/>
        <p:txBody>
          <a:bodyPr/>
          <a:lstStyle/>
          <a:p>
            <a:pPr lvl="1"/>
            <a:r>
              <a:rPr/>
              <a:t>Assigning a number to represent …</a:t>
            </a:r>
          </a:p>
          <a:p>
            <a:pPr lvl="2"/>
            <a:r>
              <a:rPr/>
              <a:t>Continuous value</a:t>
            </a:r>
          </a:p>
          <a:p>
            <a:pPr lvl="2"/>
            <a:r>
              <a:rPr/>
              <a:t>Discrete value</a:t>
            </a:r>
          </a:p>
          <a:p>
            <a:pPr lvl="1"/>
            <a:r>
              <a:rPr/>
              <a:t>Precision of measurement</a:t>
            </a:r>
          </a:p>
          <a:p>
            <a:pPr lvl="2"/>
            <a:r>
              <a:rPr/>
              <a:t>Continuous variable …</a:t>
            </a:r>
          </a:p>
          <a:p>
            <a:pPr lvl="2"/>
            <a:r>
              <a:rPr/>
              <a:t>Discrete variable …</a:t>
            </a:r>
          </a:p>
        </p:txBody>
      </p:sp>
    </p:spTree>
  </p:cSld>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Measurement</a:t>
            </a:r>
          </a:p>
        </p:txBody>
      </p:sp>
      <p:sp>
        <p:nvSpPr>
          <p:cNvPr id="3" name="Content Placeholder 2"/>
          <p:cNvSpPr>
            <a:spLocks noGrp="1"/>
          </p:cNvSpPr>
          <p:nvPr>
            <p:ph idx="1"/>
          </p:nvPr>
        </p:nvSpPr>
        <p:spPr/>
        <p:txBody>
          <a:bodyPr/>
          <a:lstStyle/>
          <a:p>
            <a:pPr lvl="1"/>
            <a:r>
              <a:rPr/>
              <a:t>What is the measurement representing?</a:t>
            </a:r>
          </a:p>
          <a:p>
            <a:pPr lvl="2"/>
            <a:r>
              <a:rPr/>
              <a:t>Actual measurement …</a:t>
            </a:r>
          </a:p>
          <a:p>
            <a:pPr lvl="3"/>
            <a:r>
              <a:rPr/>
              <a:t>Length, time, …</a:t>
            </a:r>
          </a:p>
          <a:p>
            <a:pPr lvl="2"/>
            <a:r>
              <a:rPr/>
              <a:t>Indirect measurement</a:t>
            </a:r>
          </a:p>
          <a:p>
            <a:pPr lvl="3"/>
            <a:r>
              <a:rPr/>
              <a:t>Constructs</a:t>
            </a:r>
          </a:p>
          <a:p>
            <a:pPr lvl="1"/>
            <a:r>
              <a:rPr/>
              <a:t>Whatever you are trying to measure ..</a:t>
            </a:r>
          </a:p>
          <a:p>
            <a:pPr lvl="2"/>
            <a:r>
              <a:rPr/>
              <a:t>Must be able to define it!</a:t>
            </a:r>
          </a:p>
        </p:txBody>
      </p:sp>
    </p:spTree>
  </p:cSld>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Measurement</a:t>
            </a:r>
          </a:p>
        </p:txBody>
      </p:sp>
      <p:sp>
        <p:nvSpPr>
          <p:cNvPr id="3" name="Content Placeholder 2"/>
          <p:cNvSpPr>
            <a:spLocks noGrp="1"/>
          </p:cNvSpPr>
          <p:nvPr>
            <p:ph idx="1"/>
          </p:nvPr>
        </p:nvSpPr>
        <p:spPr/>
        <p:txBody>
          <a:bodyPr/>
          <a:lstStyle/>
          <a:p>
            <a:pPr lvl="1"/>
            <a:r>
              <a:rPr/>
              <a:t>Traditional levels (scales) of measurement</a:t>
            </a:r>
          </a:p>
          <a:p>
            <a:pPr lvl="2"/>
            <a:r>
              <a:rPr/>
              <a:t>Nominal</a:t>
            </a:r>
          </a:p>
          <a:p>
            <a:pPr lvl="2"/>
            <a:r>
              <a:rPr/>
              <a:t>Ordinal</a:t>
            </a:r>
          </a:p>
          <a:p>
            <a:pPr lvl="2"/>
            <a:r>
              <a:rPr/>
              <a:t>Interval</a:t>
            </a:r>
          </a:p>
          <a:p>
            <a:pPr lvl="2"/>
            <a:r>
              <a:rPr/>
              <a:t>Ratio</a:t>
            </a:r>
          </a:p>
        </p:txBody>
      </p:sp>
    </p:spTree>
  </p:cSld>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Measurement</a:t>
            </a:r>
          </a:p>
        </p:txBody>
      </p:sp>
      <p:sp>
        <p:nvSpPr>
          <p:cNvPr id="3" name="Content Placeholder 2"/>
          <p:cNvSpPr>
            <a:spLocks noGrp="1"/>
          </p:cNvSpPr>
          <p:nvPr>
            <p:ph idx="1"/>
          </p:nvPr>
        </p:nvSpPr>
        <p:spPr/>
        <p:txBody>
          <a:bodyPr/>
          <a:lstStyle/>
          <a:p>
            <a:pPr lvl="1"/>
            <a:r>
              <a:rPr/>
              <a:t>Authors categorization of levels of measurement</a:t>
            </a:r>
          </a:p>
          <a:p>
            <a:pPr lvl="2"/>
            <a:r>
              <a:rPr/>
              <a:t>Nominal</a:t>
            </a:r>
          </a:p>
          <a:p>
            <a:pPr lvl="2"/>
            <a:r>
              <a:rPr/>
              <a:t>Dichotomous</a:t>
            </a:r>
          </a:p>
          <a:p>
            <a:pPr lvl="2"/>
            <a:r>
              <a:rPr/>
              <a:t>Ordinal</a:t>
            </a:r>
          </a:p>
          <a:p>
            <a:pPr lvl="2"/>
            <a:r>
              <a:rPr/>
              <a:t>Normally distributed</a:t>
            </a:r>
          </a:p>
          <a:p>
            <a:pPr lvl="1"/>
            <a:r>
              <a:rPr/>
              <a:t>Table 10.1</a:t>
            </a:r>
          </a:p>
        </p:txBody>
      </p:sp>
    </p:spTree>
  </p:cSld>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Measurement</a:t>
            </a:r>
          </a:p>
        </p:txBody>
      </p:sp>
      <p:pic>
        <p:nvPicPr>
          <p:cNvPr descr="../images/image-08-01.png" id="0" name="Picture 1"/>
          <p:cNvPicPr>
            <a:picLocks noGrp="1" noChangeAspect="1"/>
          </p:cNvPicPr>
          <p:nvPr/>
        </p:nvPicPr>
        <p:blipFill>
          <a:blip r:embed="rId3"/>
          <a:stretch>
            <a:fillRect/>
          </a:stretch>
        </p:blipFill>
        <p:spPr bwMode="auto">
          <a:xfrm>
            <a:off x="457200" y="1943100"/>
            <a:ext cx="8229600" cy="3848100"/>
          </a:xfrm>
          <a:prstGeom prst="rect">
            <a:avLst/>
          </a:prstGeom>
          <a:noFill/>
          <a:ln w="9525">
            <a:noFill/>
            <a:headEnd/>
            <a:tailEnd/>
          </a:ln>
        </p:spPr>
      </p:pic>
    </p:spTree>
  </p:cSld>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Measurement</a:t>
            </a:r>
          </a:p>
        </p:txBody>
      </p:sp>
      <p:pic>
        <p:nvPicPr>
          <p:cNvPr descr="../images/image-08-02.png" id="0" name="Picture 1"/>
          <p:cNvPicPr>
            <a:picLocks noGrp="1" noChangeAspect="1"/>
          </p:cNvPicPr>
          <p:nvPr/>
        </p:nvPicPr>
        <p:blipFill>
          <a:blip r:embed="rId3"/>
          <a:stretch>
            <a:fillRect/>
          </a:stretch>
        </p:blipFill>
        <p:spPr bwMode="auto">
          <a:xfrm>
            <a:off x="457200" y="2133600"/>
            <a:ext cx="8229600" cy="3454400"/>
          </a:xfrm>
          <a:prstGeom prst="rect">
            <a:avLst/>
          </a:prstGeom>
          <a:noFill/>
          <a:ln w="9525">
            <a:noFill/>
            <a:headEnd/>
            <a:tailEnd/>
          </a:ln>
        </p:spPr>
      </p:pic>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Example</a:t>
            </a:r>
          </a:p>
        </p:txBody>
      </p:sp>
      <p:sp>
        <p:nvSpPr>
          <p:cNvPr id="3" name="Content Placeholder 2"/>
          <p:cNvSpPr>
            <a:spLocks noGrp="1"/>
          </p:cNvSpPr>
          <p:nvPr>
            <p:ph idx="1"/>
          </p:nvPr>
        </p:nvSpPr>
        <p:spPr/>
        <p:txBody>
          <a:bodyPr/>
          <a:lstStyle/>
          <a:p>
            <a:pPr lvl="0" marL="0" indent="0">
              <a:buNone/>
            </a:pPr>
            <a:r>
              <a:rPr/>
              <a:t>Consider a new drug that we will put on the market if we can show that it is better than a placebo. In this context, H0 would represent the hypothesis that the average improvement (or perhaps the probability of improvement) among all patients taking the new drug is equal to the average improvement (probability of improvement) among all patients taking the placebo. A Type II error would be keeping an effective drug off the market.</a:t>
            </a:r>
          </a:p>
        </p:txBody>
      </p:sp>
    </p:spTree>
  </p:cSld>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Measurement</a:t>
            </a:r>
          </a:p>
        </p:txBody>
      </p:sp>
      <p:sp>
        <p:nvSpPr>
          <p:cNvPr id="3" name="Content Placeholder 2"/>
          <p:cNvSpPr>
            <a:spLocks noGrp="1"/>
          </p:cNvSpPr>
          <p:nvPr>
            <p:ph idx="1"/>
          </p:nvPr>
        </p:nvSpPr>
        <p:spPr/>
        <p:txBody>
          <a:bodyPr/>
          <a:lstStyle/>
          <a:p>
            <a:pPr lvl="1"/>
            <a:r>
              <a:rPr/>
              <a:t>Why does the scale of measurement matter?</a:t>
            </a:r>
          </a:p>
          <a:p>
            <a:pPr lvl="2"/>
            <a:r>
              <a:rPr/>
              <a:t>How it reflects your design and your research question</a:t>
            </a:r>
          </a:p>
          <a:p>
            <a:pPr lvl="2"/>
            <a:r>
              <a:rPr/>
              <a:t>How it determines the types of statistical analyses you will do</a:t>
            </a:r>
          </a:p>
          <a:p>
            <a:pPr lvl="2"/>
            <a:r>
              <a:rPr/>
              <a:t>How it defines what you can say about your results</a:t>
            </a:r>
          </a:p>
        </p:txBody>
      </p:sp>
    </p:spTree>
  </p:cSld>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Assignment</a:t>
            </a:r>
            <a:r>
              <a:rPr/>
              <a:t> </a:t>
            </a:r>
            <a:r>
              <a:rPr/>
              <a:t>#6</a:t>
            </a:r>
          </a:p>
        </p:txBody>
      </p:sp>
      <p:sp>
        <p:nvSpPr>
          <p:cNvPr id="3" name="Content Placeholder 2"/>
          <p:cNvSpPr>
            <a:spLocks noGrp="1"/>
          </p:cNvSpPr>
          <p:nvPr>
            <p:ph idx="1"/>
          </p:nvPr>
        </p:nvSpPr>
        <p:spPr/>
        <p:txBody>
          <a:bodyPr/>
          <a:lstStyle/>
          <a:p>
            <a:pPr lvl="1"/>
            <a:r>
              <a:rPr/>
              <a:t>Prepare a brief paragraph that describes the research design you are using for your research proposal. This is the information that will probably appear in the Methods section of your proposal.</a:t>
            </a:r>
          </a:p>
        </p:txBody>
      </p:sp>
    </p:spTree>
  </p:cSld>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Assignment</a:t>
            </a:r>
          </a:p>
        </p:txBody>
      </p:sp>
      <p:sp>
        <p:nvSpPr>
          <p:cNvPr id="3" name="Content Placeholder 2"/>
          <p:cNvSpPr>
            <a:spLocks noGrp="1"/>
          </p:cNvSpPr>
          <p:nvPr>
            <p:ph idx="1"/>
          </p:nvPr>
        </p:nvSpPr>
        <p:spPr/>
        <p:txBody>
          <a:bodyPr/>
          <a:lstStyle/>
          <a:p>
            <a:pPr lvl="1">
              <a:buAutoNum type="arabicPeriod"/>
            </a:pPr>
            <a:r>
              <a:rPr/>
              <a:t>Prepare a brief paragraph that describes the research design you are using for your research proposal. This assignment will be used to describe the study design in the Methods section of your research proposal.</a:t>
            </a:r>
          </a:p>
          <a:p>
            <a:pPr lvl="1">
              <a:buAutoNum type="arabicPeriod"/>
            </a:pPr>
            <a:r>
              <a:rPr/>
              <a:t>Prepare for next weekâ€™s session</a:t>
            </a:r>
          </a:p>
        </p:txBody>
      </p:sp>
    </p:spTree>
  </p:cSld>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Discussion</a:t>
            </a:r>
            <a:r>
              <a:rPr/>
              <a:t> </a:t>
            </a:r>
            <a:r>
              <a:rPr/>
              <a:t>questions</a:t>
            </a:r>
          </a:p>
        </p:txBody>
      </p:sp>
      <p:sp>
        <p:nvSpPr>
          <p:cNvPr id="3" name="Content Placeholder 2"/>
          <p:cNvSpPr>
            <a:spLocks noGrp="1"/>
          </p:cNvSpPr>
          <p:nvPr>
            <p:ph idx="1"/>
          </p:nvPr>
        </p:nvSpPr>
        <p:spPr/>
        <p:txBody>
          <a:bodyPr/>
          <a:lstStyle/>
          <a:p>
            <a:pPr lvl="0" marL="0" indent="0">
              <a:buNone/>
            </a:pPr>
            <a:r>
              <a:rPr/>
              <a:t>No discussion questions this week.</a:t>
            </a:r>
          </a:p>
        </p:txBody>
      </p:sp>
    </p:spTree>
  </p:cSld>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Additional</a:t>
            </a:r>
            <a:r>
              <a:rPr/>
              <a:t> </a:t>
            </a:r>
            <a:r>
              <a:rPr/>
              <a:t>slides</a:t>
            </a:r>
          </a:p>
        </p:txBody>
      </p:sp>
    </p:spTree>
  </p:cSld>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External</a:t>
            </a:r>
            <a:r>
              <a:rPr/>
              <a:t> </a:t>
            </a:r>
            <a:r>
              <a:rPr/>
              <a:t>Validity</a:t>
            </a:r>
          </a:p>
        </p:txBody>
      </p:sp>
      <p:sp>
        <p:nvSpPr>
          <p:cNvPr id="3" name="Content Placeholder 2"/>
          <p:cNvSpPr>
            <a:spLocks noGrp="1"/>
          </p:cNvSpPr>
          <p:nvPr>
            <p:ph idx="1"/>
          </p:nvPr>
        </p:nvSpPr>
        <p:spPr/>
        <p:txBody>
          <a:bodyPr/>
          <a:lstStyle/>
          <a:p>
            <a:pPr lvl="1"/>
            <a:r>
              <a:rPr/>
              <a:t>Generalizability</a:t>
            </a:r>
          </a:p>
          <a:p>
            <a:pPr lvl="2"/>
            <a:r>
              <a:rPr/>
              <a:t>Fig. 9.3</a:t>
            </a:r>
          </a:p>
          <a:p>
            <a:pPr lvl="2"/>
            <a:r>
              <a:rPr/>
              <a:t>Evaluating Research Validity Framework</a:t>
            </a:r>
          </a:p>
          <a:p>
            <a:pPr lvl="2"/>
            <a:r>
              <a:rPr/>
              <a:t>Two main aspects</a:t>
            </a:r>
          </a:p>
          <a:p>
            <a:pPr lvl="3"/>
            <a:r>
              <a:rPr/>
              <a:t>Population external validity</a:t>
            </a:r>
          </a:p>
          <a:p>
            <a:pPr lvl="3"/>
            <a:r>
              <a:rPr/>
              <a:t>Ecological external validity</a:t>
            </a:r>
          </a:p>
        </p:txBody>
      </p:sp>
    </p:spTree>
  </p:cSld>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External</a:t>
            </a:r>
            <a:r>
              <a:rPr/>
              <a:t> </a:t>
            </a:r>
            <a:r>
              <a:rPr/>
              <a:t>Validity</a:t>
            </a:r>
          </a:p>
        </p:txBody>
      </p:sp>
      <p:sp>
        <p:nvSpPr>
          <p:cNvPr id="3" name="Content Placeholder 2"/>
          <p:cNvSpPr>
            <a:spLocks noGrp="1"/>
          </p:cNvSpPr>
          <p:nvPr>
            <p:ph idx="1"/>
          </p:nvPr>
        </p:nvSpPr>
        <p:spPr/>
        <p:txBody>
          <a:bodyPr/>
          <a:lstStyle/>
          <a:p>
            <a:pPr lvl="1"/>
            <a:r>
              <a:rPr/>
              <a:t>Population external validity</a:t>
            </a:r>
          </a:p>
          <a:p>
            <a:pPr lvl="2"/>
            <a:r>
              <a:rPr/>
              <a:t>How participants were selected for the study?</a:t>
            </a:r>
          </a:p>
          <a:p>
            <a:pPr lvl="2"/>
            <a:r>
              <a:rPr/>
              <a:t>Is sample representative of the target population?</a:t>
            </a:r>
          </a:p>
          <a:p>
            <a:pPr lvl="2"/>
            <a:r>
              <a:rPr/>
              <a:t>Validity framework</a:t>
            </a:r>
          </a:p>
        </p:txBody>
      </p:sp>
    </p:spTree>
  </p:cSld>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External</a:t>
            </a:r>
            <a:r>
              <a:rPr/>
              <a:t> </a:t>
            </a:r>
            <a:r>
              <a:rPr/>
              <a:t>Validity</a:t>
            </a:r>
          </a:p>
        </p:txBody>
      </p:sp>
      <p:sp>
        <p:nvSpPr>
          <p:cNvPr id="3" name="Content Placeholder 2"/>
          <p:cNvSpPr>
            <a:spLocks noGrp="1"/>
          </p:cNvSpPr>
          <p:nvPr>
            <p:ph idx="1"/>
          </p:nvPr>
        </p:nvSpPr>
        <p:spPr/>
        <p:txBody>
          <a:bodyPr/>
          <a:lstStyle/>
          <a:p>
            <a:pPr lvl="1"/>
            <a:r>
              <a:rPr/>
              <a:t>Ecological external validity</a:t>
            </a:r>
          </a:p>
          <a:p>
            <a:pPr lvl="2"/>
            <a:r>
              <a:rPr/>
              <a:t>Whether the results can be generalized to real-life outcomes</a:t>
            </a:r>
          </a:p>
          <a:p>
            <a:pPr lvl="2"/>
            <a:r>
              <a:rPr/>
              <a:t>Trade-off with control of study</a:t>
            </a:r>
          </a:p>
          <a:p>
            <a:pPr lvl="2"/>
            <a:r>
              <a:rPr/>
              <a:t>Validity framework</a:t>
            </a:r>
          </a:p>
        </p:txBody>
      </p:sp>
    </p:spTree>
  </p:cSld>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External</a:t>
            </a:r>
            <a:r>
              <a:rPr/>
              <a:t> </a:t>
            </a:r>
            <a:r>
              <a:rPr/>
              <a:t>Validity</a:t>
            </a:r>
          </a:p>
        </p:txBody>
      </p:sp>
      <p:pic>
        <p:nvPicPr>
          <p:cNvPr descr="../images/image-07-07.png" id="0" name="Picture 1"/>
          <p:cNvPicPr>
            <a:picLocks noGrp="1" noChangeAspect="1"/>
          </p:cNvPicPr>
          <p:nvPr/>
        </p:nvPicPr>
        <p:blipFill>
          <a:blip r:embed="rId2"/>
          <a:stretch>
            <a:fillRect/>
          </a:stretch>
        </p:blipFill>
        <p:spPr bwMode="auto">
          <a:xfrm>
            <a:off x="1854200" y="1600200"/>
            <a:ext cx="5435600" cy="4521200"/>
          </a:xfrm>
          <a:prstGeom prst="rect">
            <a:avLst/>
          </a:prstGeom>
          <a:noFill/>
          <a:ln w="9525">
            <a:noFill/>
            <a:headEnd/>
            <a:tailEnd/>
          </a:ln>
        </p:spPr>
      </p:pic>
    </p:spTree>
  </p:cSld>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Sampling</a:t>
            </a:r>
            <a:r>
              <a:rPr/>
              <a:t> </a:t>
            </a:r>
            <a:r>
              <a:rPr/>
              <a:t>and</a:t>
            </a:r>
            <a:r>
              <a:rPr/>
              <a:t> </a:t>
            </a:r>
            <a:r>
              <a:rPr/>
              <a:t>Validity</a:t>
            </a:r>
          </a:p>
        </p:txBody>
      </p:sp>
      <p:pic>
        <p:nvPicPr>
          <p:cNvPr descr="../images/image-07-08.png" id="0" name="Picture 1"/>
          <p:cNvPicPr>
            <a:picLocks noGrp="1" noChangeAspect="1"/>
          </p:cNvPicPr>
          <p:nvPr/>
        </p:nvPicPr>
        <p:blipFill>
          <a:blip r:embed="rId3"/>
          <a:stretch>
            <a:fillRect/>
          </a:stretch>
        </p:blipFill>
        <p:spPr bwMode="auto">
          <a:xfrm>
            <a:off x="1879600" y="1600200"/>
            <a:ext cx="5384800" cy="4521200"/>
          </a:xfrm>
          <a:prstGeom prst="rect">
            <a:avLst/>
          </a:prstGeom>
          <a:noFill/>
          <a:ln w="9525">
            <a:noFill/>
            <a:headEnd/>
            <a:tailEnd/>
          </a:ln>
        </p:spPr>
      </p:pic>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What</a:t>
            </a:r>
            <a:r>
              <a:rPr/>
              <a:t> </a:t>
            </a:r>
            <a:r>
              <a:rPr/>
              <a:t>is</a:t>
            </a:r>
            <a:r>
              <a:rPr/>
              <a:t> </a:t>
            </a:r>
            <a:r>
              <a:rPr/>
              <a:t>a</a:t>
            </a:r>
            <a:r>
              <a:rPr/>
              <a:t> </a:t>
            </a:r>
            <a:r>
              <a:rPr/>
              <a:t>p-value?</a:t>
            </a:r>
          </a:p>
        </p:txBody>
      </p:sp>
      <p:sp>
        <p:nvSpPr>
          <p:cNvPr id="3" name="Content Placeholder 2"/>
          <p:cNvSpPr>
            <a:spLocks noGrp="1"/>
          </p:cNvSpPr>
          <p:nvPr>
            <p:ph idx="1"/>
          </p:nvPr>
        </p:nvSpPr>
        <p:spPr/>
        <p:txBody>
          <a:bodyPr/>
          <a:lstStyle/>
          <a:p>
            <a:pPr lvl="0" marL="0" indent="0">
              <a:buNone/>
            </a:pPr>
            <a:r>
              <a:rPr/>
              <a:t>Dear Professor Mean: Can you give me a simple explanation of what a p-value is?</a:t>
            </a:r>
          </a:p>
          <a:p>
            <a:pPr lvl="0" marL="0" indent="0">
              <a:buNone/>
            </a:pPr>
            <a:r>
              <a:rPr/>
              <a:t>A p-value is a measure of how much evidence we have against the null hypothesis. The null hypothesis, traditionally represented by the symbol H0, represents the hypothesis of no change or no effect.</a:t>
            </a:r>
          </a:p>
          <a:p>
            <a:pPr lvl="0" marL="0" indent="0">
              <a:buNone/>
            </a:pPr>
            <a:r>
              <a:rPr/>
              <a:t>The smaller the p-value, the more evidence we have against H0. It is also a measure of how likely we are to get a certain sample result or a result “more extreme,” assuming H0 is true. The type of hypothesis (right tailed, left tailed or two tailed) will determine what “more extreme” means.</a:t>
            </a:r>
          </a:p>
          <a:p>
            <a:pPr lvl="0" marL="0" indent="0">
              <a:buNone/>
            </a:pPr>
            <a:r>
              <a:rPr/>
              <a:t>###p-value</a:t>
            </a:r>
          </a:p>
          <a:p>
            <a:pPr lvl="0" marL="0" indent="0">
              <a:buNone/>
            </a:pPr>
            <a:r>
              <a:rPr/>
              <a:t>Much research involves making a hypothesis and then collecting data to test that hypothesis. In particular, researchers will set up a null hypothesis, a hypothesis that presumes no change or no effect of a treatment. Then these researchers will collect data and measure the consistency of this data with the null hypothesis.</a:t>
            </a:r>
          </a:p>
          <a:p>
            <a:pPr lvl="0" marL="0" indent="0">
              <a:buNone/>
            </a:pPr>
            <a:r>
              <a:rPr/>
              <a:t>The p-value measures consistency by calculating the probability of observing the results from your sample of data or a sample with results more extreme, assuming the null hypothesis is true. The smaller the p-value, the greater the inconsistency.</a:t>
            </a:r>
          </a:p>
        </p:txBody>
      </p:sp>
    </p:spTree>
  </p:cSld>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Measurement</a:t>
            </a:r>
            <a:r>
              <a:rPr/>
              <a:t> </a:t>
            </a:r>
            <a:r>
              <a:rPr/>
              <a:t>Validity</a:t>
            </a:r>
          </a:p>
        </p:txBody>
      </p:sp>
      <p:sp>
        <p:nvSpPr>
          <p:cNvPr id="3" name="Content Placeholder 2"/>
          <p:cNvSpPr>
            <a:spLocks noGrp="1"/>
          </p:cNvSpPr>
          <p:nvPr>
            <p:ph idx="1"/>
          </p:nvPr>
        </p:nvSpPr>
        <p:spPr/>
        <p:txBody>
          <a:bodyPr/>
          <a:lstStyle/>
          <a:p>
            <a:pPr lvl="1"/>
            <a:r>
              <a:rPr/>
              <a:t>Internal structure evidence –</a:t>
            </a:r>
          </a:p>
          <a:p>
            <a:pPr lvl="2"/>
            <a:r>
              <a:rPr/>
              <a:t>“Evidence from several types of analysis, including factor analysis and differential item functioning …”</a:t>
            </a:r>
          </a:p>
          <a:p>
            <a:pPr lvl="2"/>
            <a:r>
              <a:rPr/>
              <a:t>Does an analysis of the internal structure of a measure match the conceptual framework?</a:t>
            </a:r>
          </a:p>
        </p:txBody>
      </p:sp>
    </p:spTree>
  </p:cSld>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Measurement</a:t>
            </a:r>
            <a:r>
              <a:rPr/>
              <a:t> </a:t>
            </a:r>
            <a:r>
              <a:rPr/>
              <a:t>Validity</a:t>
            </a:r>
          </a:p>
        </p:txBody>
      </p:sp>
      <p:sp>
        <p:nvSpPr>
          <p:cNvPr id="3" name="Content Placeholder 2"/>
          <p:cNvSpPr>
            <a:spLocks noGrp="1"/>
          </p:cNvSpPr>
          <p:nvPr>
            <p:ph idx="1"/>
          </p:nvPr>
        </p:nvSpPr>
        <p:spPr/>
        <p:txBody>
          <a:bodyPr/>
          <a:lstStyle/>
          <a:p>
            <a:pPr lvl="1"/>
            <a:r>
              <a:rPr/>
              <a:t>Factor analysis – Beliefs about ART measure</a:t>
            </a:r>
          </a:p>
          <a:p>
            <a:pPr lvl="1"/>
            <a:r>
              <a:rPr/>
              <a:t>The following questions involve your personal views about the HIV medications that have been prescribed for you. Please indicate the extent to which you agree or disagree with the following statements.</a:t>
            </a:r>
          </a:p>
          <a:p>
            <a:pPr lvl="1"/>
            <a:r>
              <a:rPr/>
              <a:t>Response scale: 1 (strongly disagree), 2 (disagree), 3 (uncertain), 4 (agree), 5 (strongly agree)</a:t>
            </a:r>
          </a:p>
        </p:txBody>
      </p:sp>
    </p:spTree>
  </p:cSld>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Additional</a:t>
            </a:r>
            <a:r>
              <a:rPr/>
              <a:t> </a:t>
            </a:r>
            <a:r>
              <a:rPr/>
              <a:t>topics</a:t>
            </a:r>
          </a:p>
        </p:txBody>
      </p:sp>
      <p:sp>
        <p:nvSpPr>
          <p:cNvPr id="3" name="Content Placeholder 2"/>
          <p:cNvSpPr>
            <a:spLocks noGrp="1"/>
          </p:cNvSpPr>
          <p:nvPr>
            <p:ph idx="1"/>
          </p:nvPr>
        </p:nvSpPr>
        <p:spPr/>
        <p:txBody>
          <a:bodyPr/>
          <a:lstStyle/>
          <a:p>
            <a:pPr lvl="1"/>
            <a:r>
              <a:rPr/>
              <a:t>Pilot studies</a:t>
            </a:r>
          </a:p>
          <a:p>
            <a:pPr lvl="1"/>
            <a:r>
              <a:rPr/>
              <a:t>Questionnaires. </a:t>
            </a:r>
            <a:r>
              <a:rPr>
                <a:hlinkClick r:id="rId2"/>
              </a:rPr>
              <a:t>http://www.pmean.com/02/questionnaire.html</a:t>
            </a:r>
          </a:p>
        </p:txBody>
      </p:sp>
    </p:spTree>
  </p:cSld>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Data</a:t>
            </a:r>
            <a:r>
              <a:rPr/>
              <a:t> </a:t>
            </a:r>
            <a:r>
              <a:rPr/>
              <a:t>Collection</a:t>
            </a:r>
            <a:r>
              <a:rPr/>
              <a:t> </a:t>
            </a:r>
            <a:r>
              <a:rPr/>
              <a:t>Techniques</a:t>
            </a:r>
          </a:p>
        </p:txBody>
      </p:sp>
      <p:pic>
        <p:nvPicPr>
          <p:cNvPr descr="../images/image-10-01.png" id="0" name="Picture 1"/>
          <p:cNvPicPr>
            <a:picLocks noGrp="1" noChangeAspect="1"/>
          </p:cNvPicPr>
          <p:nvPr/>
        </p:nvPicPr>
        <p:blipFill>
          <a:blip r:embed="rId3"/>
          <a:stretch>
            <a:fillRect/>
          </a:stretch>
        </p:blipFill>
        <p:spPr bwMode="auto">
          <a:xfrm>
            <a:off x="1752600" y="1600200"/>
            <a:ext cx="5638800" cy="4521200"/>
          </a:xfrm>
          <a:prstGeom prst="rect">
            <a:avLst/>
          </a:prstGeom>
          <a:noFill/>
          <a:ln w="9525">
            <a:noFill/>
            <a:headEnd/>
            <a:tailEnd/>
          </a:ln>
        </p:spPr>
      </p:pic>
    </p:spTree>
  </p:cSld>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Data</a:t>
            </a:r>
            <a:r>
              <a:rPr/>
              <a:t> </a:t>
            </a:r>
            <a:r>
              <a:rPr/>
              <a:t>Collection</a:t>
            </a:r>
            <a:r>
              <a:rPr/>
              <a:t> </a:t>
            </a:r>
            <a:r>
              <a:rPr/>
              <a:t>Techniques</a:t>
            </a:r>
          </a:p>
        </p:txBody>
      </p:sp>
      <p:sp>
        <p:nvSpPr>
          <p:cNvPr id="3" name="Content Placeholder 2"/>
          <p:cNvSpPr>
            <a:spLocks noGrp="1"/>
          </p:cNvSpPr>
          <p:nvPr>
            <p:ph idx="1"/>
          </p:nvPr>
        </p:nvSpPr>
        <p:spPr/>
        <p:txBody>
          <a:bodyPr/>
          <a:lstStyle/>
          <a:p>
            <a:pPr lvl="1"/>
            <a:r>
              <a:rPr/>
              <a:t>Standardized vs Investigator-Developed Instruments</a:t>
            </a:r>
          </a:p>
          <a:p>
            <a:pPr lvl="2"/>
            <a:r>
              <a:rPr/>
              <a:t>Development and Use</a:t>
            </a:r>
          </a:p>
          <a:p>
            <a:pPr lvl="2"/>
            <a:r>
              <a:rPr/>
              <a:t>Evidence to support investigator-developed instruments</a:t>
            </a:r>
          </a:p>
        </p:txBody>
      </p:sp>
    </p:spTree>
  </p:cSld>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Data</a:t>
            </a:r>
            <a:r>
              <a:rPr/>
              <a:t> </a:t>
            </a:r>
            <a:r>
              <a:rPr/>
              <a:t>Collection</a:t>
            </a:r>
            <a:r>
              <a:rPr/>
              <a:t> </a:t>
            </a:r>
            <a:r>
              <a:rPr/>
              <a:t>Techniques</a:t>
            </a:r>
          </a:p>
        </p:txBody>
      </p:sp>
      <p:sp>
        <p:nvSpPr>
          <p:cNvPr id="3" name="Content Placeholder 2"/>
          <p:cNvSpPr>
            <a:spLocks noGrp="1"/>
          </p:cNvSpPr>
          <p:nvPr>
            <p:ph idx="1"/>
          </p:nvPr>
        </p:nvSpPr>
        <p:spPr/>
        <p:txBody>
          <a:bodyPr/>
          <a:lstStyle/>
          <a:p>
            <a:pPr lvl="1"/>
            <a:r>
              <a:rPr/>
              <a:t>Researcher-Observed Measures</a:t>
            </a:r>
          </a:p>
          <a:p>
            <a:pPr lvl="2"/>
            <a:r>
              <a:rPr/>
              <a:t>Naturalness of the setting</a:t>
            </a:r>
          </a:p>
          <a:p>
            <a:pPr lvl="2"/>
            <a:r>
              <a:rPr/>
              <a:t>Observer “participation”</a:t>
            </a:r>
          </a:p>
          <a:p>
            <a:pPr lvl="2"/>
            <a:r>
              <a:rPr/>
              <a:t>Amount of detail</a:t>
            </a:r>
          </a:p>
          <a:p>
            <a:pPr lvl="2"/>
            <a:r>
              <a:rPr/>
              <a:t>Breadth of coverage</a:t>
            </a:r>
          </a:p>
        </p:txBody>
      </p:sp>
    </p:spTree>
  </p:cSld>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Data</a:t>
            </a:r>
            <a:r>
              <a:rPr/>
              <a:t> </a:t>
            </a:r>
            <a:r>
              <a:rPr/>
              <a:t>Collection</a:t>
            </a:r>
            <a:r>
              <a:rPr/>
              <a:t> </a:t>
            </a:r>
            <a:r>
              <a:rPr/>
              <a:t>Techniques</a:t>
            </a:r>
          </a:p>
        </p:txBody>
      </p:sp>
      <p:sp>
        <p:nvSpPr>
          <p:cNvPr id="3" name="Content Placeholder 2"/>
          <p:cNvSpPr>
            <a:spLocks noGrp="1"/>
          </p:cNvSpPr>
          <p:nvPr>
            <p:ph idx="1"/>
          </p:nvPr>
        </p:nvSpPr>
        <p:spPr/>
        <p:txBody>
          <a:bodyPr/>
          <a:lstStyle/>
          <a:p>
            <a:pPr lvl="1"/>
            <a:r>
              <a:rPr/>
              <a:t>Tests and Documents</a:t>
            </a:r>
          </a:p>
          <a:p>
            <a:pPr lvl="2"/>
            <a:r>
              <a:rPr/>
              <a:t>Standardized tests</a:t>
            </a:r>
          </a:p>
          <a:p>
            <a:pPr lvl="3"/>
            <a:r>
              <a:rPr/>
              <a:t>Norm referenced test</a:t>
            </a:r>
          </a:p>
          <a:p>
            <a:pPr lvl="3"/>
            <a:r>
              <a:rPr/>
              <a:t>Criterion referenced test</a:t>
            </a:r>
          </a:p>
          <a:p>
            <a:pPr lvl="2"/>
            <a:r>
              <a:rPr/>
              <a:t>Achievement tests</a:t>
            </a:r>
          </a:p>
          <a:p>
            <a:pPr lvl="2"/>
            <a:r>
              <a:rPr/>
              <a:t>Performance and Authentic assessments</a:t>
            </a:r>
          </a:p>
          <a:p>
            <a:pPr lvl="2"/>
            <a:r>
              <a:rPr/>
              <a:t>Aptitude tests</a:t>
            </a:r>
          </a:p>
          <a:p>
            <a:pPr lvl="2"/>
            <a:r>
              <a:rPr/>
              <a:t>Documents</a:t>
            </a:r>
          </a:p>
          <a:p>
            <a:pPr lvl="2"/>
            <a:r>
              <a:rPr/>
              <a:t>Content analysis</a:t>
            </a:r>
          </a:p>
        </p:txBody>
      </p:sp>
    </p:spTree>
  </p:cSld>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Data</a:t>
            </a:r>
            <a:r>
              <a:rPr/>
              <a:t> </a:t>
            </a:r>
            <a:r>
              <a:rPr/>
              <a:t>Collection</a:t>
            </a:r>
            <a:r>
              <a:rPr/>
              <a:t> </a:t>
            </a:r>
            <a:r>
              <a:rPr/>
              <a:t>Techniques</a:t>
            </a:r>
          </a:p>
        </p:txBody>
      </p:sp>
      <p:sp>
        <p:nvSpPr>
          <p:cNvPr id="3" name="Content Placeholder 2"/>
          <p:cNvSpPr>
            <a:spLocks noGrp="1"/>
          </p:cNvSpPr>
          <p:nvPr>
            <p:ph idx="1"/>
          </p:nvPr>
        </p:nvSpPr>
        <p:spPr/>
        <p:txBody>
          <a:bodyPr/>
          <a:lstStyle/>
          <a:p>
            <a:pPr lvl="1"/>
            <a:r>
              <a:rPr/>
              <a:t>Self-Report Measures</a:t>
            </a:r>
          </a:p>
          <a:p>
            <a:pPr lvl="2"/>
            <a:r>
              <a:rPr/>
              <a:t>Standardized Personality Inventories</a:t>
            </a:r>
          </a:p>
          <a:p>
            <a:pPr lvl="2"/>
            <a:r>
              <a:rPr/>
              <a:t>Attitudes / Beliefs scales</a:t>
            </a:r>
          </a:p>
          <a:p>
            <a:pPr lvl="3"/>
            <a:r>
              <a:rPr/>
              <a:t>Likert scale</a:t>
            </a:r>
          </a:p>
          <a:p>
            <a:pPr lvl="3"/>
            <a:r>
              <a:rPr/>
              <a:t>Semantic differential scale</a:t>
            </a:r>
          </a:p>
          <a:p>
            <a:pPr lvl="2"/>
            <a:r>
              <a:rPr/>
              <a:t>Questionnaires</a:t>
            </a:r>
          </a:p>
          <a:p>
            <a:pPr lvl="3"/>
            <a:r>
              <a:rPr/>
              <a:t>How delivered / administered</a:t>
            </a:r>
          </a:p>
          <a:p>
            <a:pPr lvl="3"/>
            <a:r>
              <a:rPr/>
              <a:t>Item types</a:t>
            </a:r>
          </a:p>
          <a:p>
            <a:pPr lvl="2"/>
            <a:r>
              <a:rPr/>
              <a:t>Interviews</a:t>
            </a:r>
          </a:p>
          <a:p>
            <a:pPr lvl="2"/>
            <a:r>
              <a:rPr/>
              <a:t>Focus groups</a:t>
            </a:r>
          </a:p>
        </p:txBody>
      </p:sp>
    </p:spTree>
  </p:cSld>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Descriptive</a:t>
            </a:r>
            <a:r>
              <a:rPr/>
              <a:t> </a:t>
            </a:r>
            <a:r>
              <a:rPr/>
              <a:t>Research</a:t>
            </a:r>
          </a:p>
        </p:txBody>
      </p:sp>
      <p:sp>
        <p:nvSpPr>
          <p:cNvPr id="3" name="Content Placeholder 2"/>
          <p:cNvSpPr>
            <a:spLocks noGrp="1"/>
          </p:cNvSpPr>
          <p:nvPr>
            <p:ph idx="1"/>
          </p:nvPr>
        </p:nvSpPr>
        <p:spPr/>
        <p:txBody>
          <a:bodyPr/>
          <a:lstStyle/>
          <a:p>
            <a:pPr lvl="1"/>
            <a:r>
              <a:rPr/>
              <a:t>Surveys</a:t>
            </a:r>
          </a:p>
          <a:p>
            <a:pPr lvl="2"/>
            <a:r>
              <a:rPr/>
              <a:t>Methods</a:t>
            </a:r>
          </a:p>
          <a:p>
            <a:pPr lvl="3"/>
            <a:r>
              <a:rPr/>
              <a:t>Interview</a:t>
            </a:r>
          </a:p>
          <a:p>
            <a:pPr lvl="3"/>
            <a:r>
              <a:rPr/>
              <a:t>Questionnaires</a:t>
            </a:r>
          </a:p>
          <a:p>
            <a:pPr lvl="2"/>
            <a:r>
              <a:rPr/>
              <a:t>Design of surveys</a:t>
            </a:r>
          </a:p>
          <a:p>
            <a:pPr lvl="3"/>
            <a:r>
              <a:rPr/>
              <a:t>Research question</a:t>
            </a:r>
          </a:p>
          <a:p>
            <a:pPr lvl="3"/>
            <a:r>
              <a:rPr/>
              <a:t>Review of existing instruments</a:t>
            </a:r>
          </a:p>
          <a:p>
            <a:pPr lvl="3"/>
            <a:r>
              <a:rPr/>
              <a:t>Process of designing survey</a:t>
            </a:r>
          </a:p>
        </p:txBody>
      </p:sp>
    </p:spTree>
  </p:cSld>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Data</a:t>
            </a:r>
            <a:r>
              <a:rPr/>
              <a:t> </a:t>
            </a:r>
            <a:r>
              <a:rPr/>
              <a:t>Collection</a:t>
            </a:r>
            <a:r>
              <a:rPr/>
              <a:t> </a:t>
            </a:r>
            <a:r>
              <a:rPr/>
              <a:t>Techniques</a:t>
            </a:r>
          </a:p>
        </p:txBody>
      </p:sp>
      <p:sp>
        <p:nvSpPr>
          <p:cNvPr id="3" name="Content Placeholder 2"/>
          <p:cNvSpPr>
            <a:spLocks noGrp="1"/>
          </p:cNvSpPr>
          <p:nvPr>
            <p:ph idx="1"/>
          </p:nvPr>
        </p:nvSpPr>
        <p:spPr/>
        <p:txBody>
          <a:bodyPr/>
          <a:lstStyle/>
          <a:p>
            <a:pPr lvl="1"/>
            <a:r>
              <a:rPr/>
              <a:t>Surveys</a:t>
            </a:r>
          </a:p>
          <a:p>
            <a:pPr lvl="2"/>
            <a:r>
              <a:rPr/>
              <a:t>Survey question format –</a:t>
            </a:r>
          </a:p>
          <a:p>
            <a:pPr lvl="3"/>
            <a:r>
              <a:rPr/>
              <a:t>Open ended</a:t>
            </a:r>
          </a:p>
          <a:p>
            <a:pPr lvl="3"/>
            <a:r>
              <a:rPr/>
              <a:t>Close ended</a:t>
            </a:r>
          </a:p>
          <a:p>
            <a:pPr lvl="2"/>
            <a:r>
              <a:rPr/>
              <a:t>Wording of questions</a:t>
            </a:r>
          </a:p>
          <a:p>
            <a:pPr lvl="2"/>
            <a:r>
              <a:rPr/>
              <a:t>Scales</a:t>
            </a:r>
          </a:p>
          <a:p>
            <a:pPr lvl="3"/>
            <a:r>
              <a:rPr/>
              <a:t>Scale of measurement</a:t>
            </a:r>
          </a:p>
          <a:p>
            <a:pPr lvl="3"/>
            <a:r>
              <a:rPr/>
              <a:t>Response options</a:t>
            </a:r>
          </a:p>
        </p:txBody>
      </p:sp>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Pop</a:t>
            </a:r>
            <a:r>
              <a:rPr/>
              <a:t> </a:t>
            </a:r>
            <a:r>
              <a:rPr/>
              <a:t>quiz</a:t>
            </a:r>
          </a:p>
        </p:txBody>
      </p:sp>
      <p:sp>
        <p:nvSpPr>
          <p:cNvPr id="3" name="Content Placeholder 2"/>
          <p:cNvSpPr>
            <a:spLocks noGrp="1"/>
          </p:cNvSpPr>
          <p:nvPr>
            <p:ph idx="1"/>
          </p:nvPr>
        </p:nvSpPr>
        <p:spPr/>
        <p:txBody>
          <a:bodyPr/>
          <a:lstStyle/>
          <a:p>
            <a:pPr lvl="1"/>
            <a:r>
              <a:rPr/>
              <a:t>A research paper computes a p-value of 0.45. How would you interpret this p-value?</a:t>
            </a:r>
          </a:p>
          <a:p>
            <a:pPr lvl="2"/>
            <a:r>
              <a:rPr/>
              <a:t>Strong evidence for the null hypothesis</a:t>
            </a:r>
          </a:p>
          <a:p>
            <a:pPr lvl="2"/>
            <a:r>
              <a:rPr/>
              <a:t>Strong evidence for the alternative hypothesis</a:t>
            </a:r>
          </a:p>
          <a:p>
            <a:pPr lvl="2"/>
            <a:r>
              <a:rPr/>
              <a:t>Little or no evidence for the null hypothesis</a:t>
            </a:r>
          </a:p>
          <a:p>
            <a:pPr lvl="2"/>
            <a:r>
              <a:rPr/>
              <a:t>Little or no evidence for the alternative hypothesis</a:t>
            </a:r>
          </a:p>
          <a:p>
            <a:pPr lvl="2"/>
            <a:r>
              <a:rPr/>
              <a:t>More than one answer above is correct.</a:t>
            </a:r>
          </a:p>
          <a:p>
            <a:pPr lvl="2"/>
            <a:r>
              <a:rPr/>
              <a:t>I do not know the answer.</a:t>
            </a:r>
          </a:p>
        </p:txBody>
      </p:sp>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p-value</a:t>
            </a:r>
          </a:p>
        </p:txBody>
      </p:sp>
      <p:sp>
        <p:nvSpPr>
          <p:cNvPr id="3" name="Content Placeholder 2"/>
          <p:cNvSpPr>
            <a:spLocks noGrp="1"/>
          </p:cNvSpPr>
          <p:nvPr>
            <p:ph idx="1"/>
          </p:nvPr>
        </p:nvSpPr>
        <p:spPr/>
        <p:txBody>
          <a:bodyPr/>
          <a:lstStyle/>
          <a:p>
            <a:pPr lvl="0" marL="0" indent="0">
              <a:buNone/>
            </a:pPr>
            <a:r>
              <a:rPr/>
              <a:t>Traditionally, researchers will reject a hypothesis if the p-value is less than 0.05. Sometimes, though, researchers will use a stricter cut-off (e.g., 0.01) or a more liberal cut-off (e.g., 0.10). The general rule is that a small p-value is evidence against the null hypothesis while a large p-value means little or no evidence against the null hypothesis. Please note that little or no evidence against the null hypothesis is not the same as a lot of evidence for the null hypothesis.</a:t>
            </a:r>
          </a:p>
          <a:p>
            <a:pPr lvl="0" marL="0" indent="0">
              <a:buNone/>
            </a:pPr>
            <a:r>
              <a:rPr/>
              <a:t>It is easiest to understand the p-value in a data set that is already at an extreme. Suppose that a drug company alleges that only 50% of all patients who take a certain drug will have an adverse event of some kind. You believe that the adverse event rate is much higher. In a sample of 12 patients, all twelve have an adverse event.</a:t>
            </a:r>
          </a:p>
        </p:txBody>
      </p:sp>
    </p:spTree>
  </p:cSld>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Data</a:t>
            </a:r>
            <a:r>
              <a:rPr/>
              <a:t> </a:t>
            </a:r>
            <a:r>
              <a:rPr/>
              <a:t>Collection</a:t>
            </a:r>
            <a:r>
              <a:rPr/>
              <a:t> </a:t>
            </a:r>
            <a:r>
              <a:rPr/>
              <a:t>Techniques</a:t>
            </a:r>
          </a:p>
        </p:txBody>
      </p:sp>
      <p:pic>
        <p:nvPicPr>
          <p:cNvPr descr="../images/image-10-02.png" id="0" name="Picture 1"/>
          <p:cNvPicPr>
            <a:picLocks noGrp="1" noChangeAspect="1"/>
          </p:cNvPicPr>
          <p:nvPr/>
        </p:nvPicPr>
        <p:blipFill>
          <a:blip r:embed="rId3"/>
          <a:stretch>
            <a:fillRect/>
          </a:stretch>
        </p:blipFill>
        <p:spPr bwMode="auto">
          <a:xfrm>
            <a:off x="457200" y="1828800"/>
            <a:ext cx="8229600" cy="4064000"/>
          </a:xfrm>
          <a:prstGeom prst="rect">
            <a:avLst/>
          </a:prstGeom>
          <a:noFill/>
          <a:ln w="9525">
            <a:noFill/>
            <a:headEnd/>
            <a:tailEnd/>
          </a:ln>
        </p:spPr>
      </p:pic>
    </p:spTree>
  </p:cSld>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Data</a:t>
            </a:r>
            <a:r>
              <a:rPr/>
              <a:t> </a:t>
            </a:r>
            <a:r>
              <a:rPr/>
              <a:t>Collection</a:t>
            </a:r>
            <a:r>
              <a:rPr/>
              <a:t> </a:t>
            </a:r>
            <a:r>
              <a:rPr/>
              <a:t>Techniques</a:t>
            </a:r>
          </a:p>
        </p:txBody>
      </p:sp>
      <p:pic>
        <p:nvPicPr>
          <p:cNvPr descr="../images/image-10-03.png" id="0" name="Picture 1"/>
          <p:cNvPicPr>
            <a:picLocks noGrp="1" noChangeAspect="1"/>
          </p:cNvPicPr>
          <p:nvPr/>
        </p:nvPicPr>
        <p:blipFill>
          <a:blip r:embed="rId3"/>
          <a:stretch>
            <a:fillRect/>
          </a:stretch>
        </p:blipFill>
        <p:spPr bwMode="auto">
          <a:xfrm>
            <a:off x="457200" y="1739900"/>
            <a:ext cx="8229600" cy="4254500"/>
          </a:xfrm>
          <a:prstGeom prst="rect">
            <a:avLst/>
          </a:prstGeom>
          <a:noFill/>
          <a:ln w="9525">
            <a:noFill/>
            <a:headEnd/>
            <a:tailEnd/>
          </a:ln>
        </p:spPr>
      </p:pic>
    </p:spTree>
  </p:cSld>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Data</a:t>
            </a:r>
            <a:r>
              <a:rPr/>
              <a:t> </a:t>
            </a:r>
            <a:r>
              <a:rPr/>
              <a:t>Collection</a:t>
            </a:r>
            <a:r>
              <a:rPr/>
              <a:t> </a:t>
            </a:r>
            <a:r>
              <a:rPr/>
              <a:t>Techniques</a:t>
            </a:r>
          </a:p>
        </p:txBody>
      </p:sp>
      <p:sp>
        <p:nvSpPr>
          <p:cNvPr id="3" name="Content Placeholder 2"/>
          <p:cNvSpPr>
            <a:spLocks noGrp="1"/>
          </p:cNvSpPr>
          <p:nvPr>
            <p:ph idx="1"/>
          </p:nvPr>
        </p:nvSpPr>
        <p:spPr/>
        <p:txBody>
          <a:bodyPr/>
          <a:lstStyle/>
          <a:p>
            <a:pPr lvl="0" marL="0" indent="0">
              <a:buNone/>
            </a:pPr>
            <a:r>
              <a:rPr/>
              <a:t>..</a:t>
            </a:r>
          </a:p>
        </p:txBody>
      </p:sp>
    </p:spTree>
  </p:cSld>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Data</a:t>
            </a:r>
            <a:r>
              <a:rPr/>
              <a:t> </a:t>
            </a:r>
            <a:r>
              <a:rPr/>
              <a:t>Collection</a:t>
            </a:r>
            <a:r>
              <a:rPr/>
              <a:t> </a:t>
            </a:r>
            <a:r>
              <a:rPr/>
              <a:t>Techniques</a:t>
            </a:r>
          </a:p>
        </p:txBody>
      </p:sp>
      <p:pic>
        <p:nvPicPr>
          <p:cNvPr descr="../images/image-10-05.png" id="0" name="Picture 1"/>
          <p:cNvPicPr>
            <a:picLocks noGrp="1" noChangeAspect="1"/>
          </p:cNvPicPr>
          <p:nvPr/>
        </p:nvPicPr>
        <p:blipFill>
          <a:blip r:embed="rId3"/>
          <a:stretch>
            <a:fillRect/>
          </a:stretch>
        </p:blipFill>
        <p:spPr bwMode="auto">
          <a:xfrm>
            <a:off x="457200" y="2781300"/>
            <a:ext cx="8229600" cy="2159000"/>
          </a:xfrm>
          <a:prstGeom prst="rect">
            <a:avLst/>
          </a:prstGeom>
          <a:noFill/>
          <a:ln w="9525">
            <a:noFill/>
            <a:headEnd/>
            <a:tailEnd/>
          </a:ln>
        </p:spPr>
      </p:pic>
    </p:spTree>
  </p:cSld>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Data</a:t>
            </a:r>
            <a:r>
              <a:rPr/>
              <a:t> </a:t>
            </a:r>
            <a:r>
              <a:rPr/>
              <a:t>Collection</a:t>
            </a:r>
            <a:r>
              <a:rPr/>
              <a:t> </a:t>
            </a:r>
            <a:r>
              <a:rPr/>
              <a:t>Techniques</a:t>
            </a:r>
          </a:p>
        </p:txBody>
      </p:sp>
      <p:pic>
        <p:nvPicPr>
          <p:cNvPr descr="../images/image-10-06.png" id="0" name="Picture 1"/>
          <p:cNvPicPr>
            <a:picLocks noGrp="1" noChangeAspect="1"/>
          </p:cNvPicPr>
          <p:nvPr/>
        </p:nvPicPr>
        <p:blipFill>
          <a:blip r:embed="rId3"/>
          <a:stretch>
            <a:fillRect/>
          </a:stretch>
        </p:blipFill>
        <p:spPr bwMode="auto">
          <a:xfrm>
            <a:off x="457200" y="1625600"/>
            <a:ext cx="8229600" cy="4470400"/>
          </a:xfrm>
          <a:prstGeom prst="rect">
            <a:avLst/>
          </a:prstGeom>
          <a:noFill/>
          <a:ln w="9525">
            <a:noFill/>
            <a:headEnd/>
            <a:tailEnd/>
          </a:ln>
        </p:spPr>
      </p:pic>
    </p:spTree>
  </p:cSld>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Data</a:t>
            </a:r>
            <a:r>
              <a:rPr/>
              <a:t> </a:t>
            </a:r>
            <a:r>
              <a:rPr/>
              <a:t>Collection</a:t>
            </a:r>
            <a:r>
              <a:rPr/>
              <a:t> </a:t>
            </a:r>
            <a:r>
              <a:rPr/>
              <a:t>Techniques</a:t>
            </a:r>
          </a:p>
        </p:txBody>
      </p:sp>
      <p:pic>
        <p:nvPicPr>
          <p:cNvPr descr="../images/image-10-07.png" id="0" name="Picture 1"/>
          <p:cNvPicPr>
            <a:picLocks noGrp="1" noChangeAspect="1"/>
          </p:cNvPicPr>
          <p:nvPr/>
        </p:nvPicPr>
        <p:blipFill>
          <a:blip r:embed="rId3"/>
          <a:stretch>
            <a:fillRect/>
          </a:stretch>
        </p:blipFill>
        <p:spPr bwMode="auto">
          <a:xfrm>
            <a:off x="457200" y="1600200"/>
            <a:ext cx="8229600" cy="4508500"/>
          </a:xfrm>
          <a:prstGeom prst="rect">
            <a:avLst/>
          </a:prstGeom>
          <a:noFill/>
          <a:ln w="9525">
            <a:noFill/>
            <a:headEnd/>
            <a:tailEnd/>
          </a:ln>
        </p:spPr>
      </p:pic>
    </p:spTree>
  </p:cSld>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Data</a:t>
            </a:r>
            <a:r>
              <a:rPr/>
              <a:t> </a:t>
            </a:r>
            <a:r>
              <a:rPr/>
              <a:t>Collection</a:t>
            </a:r>
            <a:r>
              <a:rPr/>
              <a:t> </a:t>
            </a:r>
            <a:r>
              <a:rPr/>
              <a:t>Techniques</a:t>
            </a:r>
          </a:p>
        </p:txBody>
      </p:sp>
      <p:pic>
        <p:nvPicPr>
          <p:cNvPr descr="../images/image-10-08.png" id="0" name="Picture 1"/>
          <p:cNvPicPr>
            <a:picLocks noGrp="1" noChangeAspect="1"/>
          </p:cNvPicPr>
          <p:nvPr/>
        </p:nvPicPr>
        <p:blipFill>
          <a:blip r:embed="rId3"/>
          <a:stretch>
            <a:fillRect/>
          </a:stretch>
        </p:blipFill>
        <p:spPr bwMode="auto">
          <a:xfrm>
            <a:off x="457200" y="1803400"/>
            <a:ext cx="8229600" cy="4114800"/>
          </a:xfrm>
          <a:prstGeom prst="rect">
            <a:avLst/>
          </a:prstGeom>
          <a:noFill/>
          <a:ln w="9525">
            <a:noFill/>
            <a:headEnd/>
            <a:tailEnd/>
          </a:ln>
        </p:spPr>
      </p:pic>
    </p:spTree>
  </p:cSld>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Data</a:t>
            </a:r>
            <a:r>
              <a:rPr/>
              <a:t> </a:t>
            </a:r>
            <a:r>
              <a:rPr/>
              <a:t>Collection</a:t>
            </a:r>
            <a:r>
              <a:rPr/>
              <a:t> </a:t>
            </a:r>
            <a:r>
              <a:rPr/>
              <a:t>Techniques</a:t>
            </a:r>
          </a:p>
        </p:txBody>
      </p:sp>
      <p:pic>
        <p:nvPicPr>
          <p:cNvPr descr="../images/image-10-09.png" id="0" name="Picture 1"/>
          <p:cNvPicPr>
            <a:picLocks noGrp="1" noChangeAspect="1"/>
          </p:cNvPicPr>
          <p:nvPr/>
        </p:nvPicPr>
        <p:blipFill>
          <a:blip r:embed="rId3"/>
          <a:stretch>
            <a:fillRect/>
          </a:stretch>
        </p:blipFill>
        <p:spPr bwMode="auto">
          <a:xfrm>
            <a:off x="1143000" y="1600200"/>
            <a:ext cx="6870700" cy="4521200"/>
          </a:xfrm>
          <a:prstGeom prst="rect">
            <a:avLst/>
          </a:prstGeom>
          <a:noFill/>
          <a:ln w="9525">
            <a:noFill/>
            <a:headEnd/>
            <a:tailEnd/>
          </a:ln>
        </p:spPr>
      </p:pic>
    </p:spTree>
  </p:cSld>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Data</a:t>
            </a:r>
            <a:r>
              <a:rPr/>
              <a:t> </a:t>
            </a:r>
            <a:r>
              <a:rPr/>
              <a:t>Collection</a:t>
            </a:r>
            <a:r>
              <a:rPr/>
              <a:t> </a:t>
            </a:r>
            <a:r>
              <a:rPr/>
              <a:t>Techniques</a:t>
            </a:r>
          </a:p>
        </p:txBody>
      </p:sp>
      <p:pic>
        <p:nvPicPr>
          <p:cNvPr descr="../images/image-10-10.png" id="0" name="Picture 1"/>
          <p:cNvPicPr>
            <a:picLocks noGrp="1" noChangeAspect="1"/>
          </p:cNvPicPr>
          <p:nvPr/>
        </p:nvPicPr>
        <p:blipFill>
          <a:blip r:embed="rId3"/>
          <a:stretch>
            <a:fillRect/>
          </a:stretch>
        </p:blipFill>
        <p:spPr bwMode="auto">
          <a:xfrm>
            <a:off x="457200" y="2159000"/>
            <a:ext cx="8229600" cy="3403600"/>
          </a:xfrm>
          <a:prstGeom prst="rect">
            <a:avLst/>
          </a:prstGeom>
          <a:noFill/>
          <a:ln w="9525">
            <a:noFill/>
            <a:headEnd/>
            <a:tailEnd/>
          </a:ln>
        </p:spPr>
      </p:pic>
    </p:spTree>
  </p:cSld>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Data</a:t>
            </a:r>
            <a:r>
              <a:rPr/>
              <a:t> </a:t>
            </a:r>
            <a:r>
              <a:rPr/>
              <a:t>Collection</a:t>
            </a:r>
            <a:r>
              <a:rPr/>
              <a:t> </a:t>
            </a:r>
            <a:r>
              <a:rPr/>
              <a:t>Techniques</a:t>
            </a:r>
          </a:p>
        </p:txBody>
      </p:sp>
      <p:pic>
        <p:nvPicPr>
          <p:cNvPr descr="../images/image-10-11.png" id="0" name="Picture 1"/>
          <p:cNvPicPr>
            <a:picLocks noGrp="1" noChangeAspect="1"/>
          </p:cNvPicPr>
          <p:nvPr/>
        </p:nvPicPr>
        <p:blipFill>
          <a:blip r:embed="rId3"/>
          <a:stretch>
            <a:fillRect/>
          </a:stretch>
        </p:blipFill>
        <p:spPr bwMode="auto">
          <a:xfrm>
            <a:off x="457200" y="3009900"/>
            <a:ext cx="8229600" cy="1701800"/>
          </a:xfrm>
          <a:prstGeom prst="rect">
            <a:avLst/>
          </a:prstGeom>
          <a:noFill/>
          <a:ln w="9525">
            <a:noFill/>
            <a:headEnd/>
            <a:tailEnd/>
          </a:ln>
        </p:spPr>
      </p:pic>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p-value</a:t>
            </a:r>
          </a:p>
        </p:txBody>
      </p:sp>
      <p:sp>
        <p:nvSpPr>
          <p:cNvPr id="3" name="Content Placeholder 2"/>
          <p:cNvSpPr>
            <a:spLocks noGrp="1"/>
          </p:cNvSpPr>
          <p:nvPr>
            <p:ph idx="1"/>
          </p:nvPr>
        </p:nvSpPr>
        <p:spPr/>
        <p:txBody>
          <a:bodyPr/>
          <a:lstStyle/>
          <a:p>
            <a:pPr lvl="0" marL="0" indent="0">
              <a:buNone/>
            </a:pPr>
            <a:r>
              <a:rPr/>
              <a:t>The data supports your belief because it is inconsistent with the assumption of a 50% adverse event rate. It would be like flipping a coin 12 times and getting heads each time.</a:t>
            </a:r>
          </a:p>
          <a:p>
            <a:pPr lvl="0" marL="0" indent="0">
              <a:buNone/>
            </a:pPr>
            <a:r>
              <a:rPr/>
              <a:t>The p-value, the probability of getting a sample result of 12 adverse events in 12 patients assuming that the adverse event rate is 50%, is a measure of this inconsistency. The p-value, 0.000244, is small enough that we would reject the hypothesis that the adverse event rate was only 50%.</a:t>
            </a:r>
          </a:p>
        </p:txBody>
      </p:sp>
    </p:spTree>
  </p:cSld>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Data</a:t>
            </a:r>
            <a:r>
              <a:rPr/>
              <a:t> </a:t>
            </a:r>
            <a:r>
              <a:rPr/>
              <a:t>Collection</a:t>
            </a:r>
            <a:r>
              <a:rPr/>
              <a:t> </a:t>
            </a:r>
            <a:r>
              <a:rPr/>
              <a:t>Techniques</a:t>
            </a:r>
          </a:p>
        </p:txBody>
      </p:sp>
      <p:pic>
        <p:nvPicPr>
          <p:cNvPr descr="../images/image-10-12.png" id="0" name="Picture 1"/>
          <p:cNvPicPr>
            <a:picLocks noGrp="1" noChangeAspect="1"/>
          </p:cNvPicPr>
          <p:nvPr/>
        </p:nvPicPr>
        <p:blipFill>
          <a:blip r:embed="rId3"/>
          <a:stretch>
            <a:fillRect/>
          </a:stretch>
        </p:blipFill>
        <p:spPr bwMode="auto">
          <a:xfrm>
            <a:off x="457200" y="2679700"/>
            <a:ext cx="8229600" cy="2362200"/>
          </a:xfrm>
          <a:prstGeom prst="rect">
            <a:avLst/>
          </a:prstGeom>
          <a:noFill/>
          <a:ln w="9525">
            <a:noFill/>
            <a:headEnd/>
            <a:tailEnd/>
          </a:ln>
        </p:spPr>
      </p:pic>
    </p:spTree>
  </p:cSld>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Descriptive</a:t>
            </a:r>
            <a:r>
              <a:rPr/>
              <a:t> </a:t>
            </a:r>
            <a:r>
              <a:rPr/>
              <a:t>Research</a:t>
            </a:r>
          </a:p>
        </p:txBody>
      </p:sp>
      <p:sp>
        <p:nvSpPr>
          <p:cNvPr id="3" name="Content Placeholder 2"/>
          <p:cNvSpPr>
            <a:spLocks noGrp="1"/>
          </p:cNvSpPr>
          <p:nvPr>
            <p:ph idx="1"/>
          </p:nvPr>
        </p:nvSpPr>
        <p:spPr/>
        <p:txBody>
          <a:bodyPr/>
          <a:lstStyle/>
          <a:p>
            <a:pPr lvl="1"/>
            <a:r>
              <a:rPr/>
              <a:t>Surveys</a:t>
            </a:r>
          </a:p>
          <a:p>
            <a:pPr lvl="2"/>
            <a:r>
              <a:rPr/>
              <a:t>Pit-falls and words of caution</a:t>
            </a:r>
          </a:p>
          <a:p>
            <a:pPr lvl="3"/>
            <a:r>
              <a:rPr/>
              <a:t>How responses are recorded</a:t>
            </a:r>
          </a:p>
          <a:p>
            <a:pPr lvl="3"/>
            <a:r>
              <a:rPr/>
              <a:t>Wording of items</a:t>
            </a:r>
          </a:p>
          <a:p>
            <a:pPr lvl="4"/>
            <a:r>
              <a:rPr/>
              <a:t>Literacy level</a:t>
            </a:r>
          </a:p>
          <a:p>
            <a:pPr lvl="4"/>
            <a:r>
              <a:rPr/>
              <a:t>“ Loaded ” wording</a:t>
            </a:r>
          </a:p>
          <a:p>
            <a:pPr lvl="3"/>
            <a:r>
              <a:rPr/>
              <a:t>Complexity of items</a:t>
            </a:r>
          </a:p>
          <a:p>
            <a:pPr lvl="4"/>
            <a:r>
              <a:rPr/>
              <a:t>More than 1 “ unit ” in a single item</a:t>
            </a:r>
          </a:p>
          <a:p>
            <a:pPr lvl="4"/>
            <a:r>
              <a:rPr/>
              <a:t>Clearly stated terms</a:t>
            </a:r>
          </a:p>
        </p:txBody>
      </p:sp>
    </p:spTree>
  </p:cSld>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Data</a:t>
            </a:r>
            <a:r>
              <a:rPr/>
              <a:t> </a:t>
            </a:r>
            <a:r>
              <a:rPr/>
              <a:t>Collection</a:t>
            </a:r>
            <a:r>
              <a:rPr/>
              <a:t> </a:t>
            </a:r>
            <a:r>
              <a:rPr/>
              <a:t>Techniques</a:t>
            </a:r>
          </a:p>
        </p:txBody>
      </p:sp>
      <p:pic>
        <p:nvPicPr>
          <p:cNvPr descr="../images/image-10-13.png" id="0" name="Picture 1"/>
          <p:cNvPicPr>
            <a:picLocks noGrp="1" noChangeAspect="1"/>
          </p:cNvPicPr>
          <p:nvPr/>
        </p:nvPicPr>
        <p:blipFill>
          <a:blip r:embed="rId3"/>
          <a:stretch>
            <a:fillRect/>
          </a:stretch>
        </p:blipFill>
        <p:spPr bwMode="auto">
          <a:xfrm>
            <a:off x="1206500" y="1600200"/>
            <a:ext cx="6731000" cy="4521200"/>
          </a:xfrm>
          <a:prstGeom prst="rect">
            <a:avLst/>
          </a:prstGeom>
          <a:noFill/>
          <a:ln w="9525">
            <a:noFill/>
            <a:headEnd/>
            <a:tailEnd/>
          </a:ln>
        </p:spPr>
      </p:pic>
    </p:spTree>
  </p:cSld>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Data</a:t>
            </a:r>
            <a:r>
              <a:rPr/>
              <a:t> </a:t>
            </a:r>
            <a:r>
              <a:rPr/>
              <a:t>Collection</a:t>
            </a:r>
            <a:r>
              <a:rPr/>
              <a:t> </a:t>
            </a:r>
            <a:r>
              <a:rPr/>
              <a:t>Techniques</a:t>
            </a:r>
          </a:p>
        </p:txBody>
      </p:sp>
      <p:sp>
        <p:nvSpPr>
          <p:cNvPr id="3" name="Content Placeholder 2"/>
          <p:cNvSpPr>
            <a:spLocks noGrp="1"/>
          </p:cNvSpPr>
          <p:nvPr>
            <p:ph idx="1"/>
          </p:nvPr>
        </p:nvSpPr>
        <p:spPr/>
        <p:txBody>
          <a:bodyPr/>
          <a:lstStyle/>
          <a:p>
            <a:pPr lvl="1"/>
            <a:r>
              <a:rPr/>
              <a:t>Surveys – Example</a:t>
            </a:r>
          </a:p>
          <a:p>
            <a:pPr lvl="2"/>
            <a:r>
              <a:rPr/>
              <a:t>Using a scale of 0 to 100, please indicate the percentage of time you take all the doses of your medicine?</a:t>
            </a:r>
          </a:p>
          <a:p>
            <a:pPr lvl="2"/>
            <a:r>
              <a:rPr/>
              <a:t>… take all the pills in each of your doses?</a:t>
            </a:r>
          </a:p>
          <a:p>
            <a:pPr lvl="2"/>
            <a:r>
              <a:rPr/>
              <a:t>… take all doses on the prescribed schedule?</a:t>
            </a:r>
          </a:p>
          <a:p>
            <a:pPr lvl="2"/>
            <a:r>
              <a:rPr/>
              <a:t>… follow all special instructions …</a:t>
            </a:r>
          </a:p>
          <a:p>
            <a:pPr lvl="2"/>
            <a:r>
              <a:rPr/>
              <a:t>… make sure you refill all of your medications on time?</a:t>
            </a:r>
          </a:p>
        </p:txBody>
      </p:sp>
    </p:spTree>
  </p:cSld>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Data</a:t>
            </a:r>
            <a:r>
              <a:rPr/>
              <a:t> </a:t>
            </a:r>
            <a:r>
              <a:rPr/>
              <a:t>Collection</a:t>
            </a:r>
            <a:r>
              <a:rPr/>
              <a:t> </a:t>
            </a:r>
            <a:r>
              <a:rPr/>
              <a:t>&amp;</a:t>
            </a:r>
            <a:r>
              <a:rPr/>
              <a:t> </a:t>
            </a:r>
            <a:r>
              <a:rPr/>
              <a:t>Coding</a:t>
            </a:r>
          </a:p>
        </p:txBody>
      </p:sp>
      <p:pic>
        <p:nvPicPr>
          <p:cNvPr descr="../images/image-10-14.png" id="0" name="Picture 1"/>
          <p:cNvPicPr>
            <a:picLocks noGrp="1" noChangeAspect="1"/>
          </p:cNvPicPr>
          <p:nvPr/>
        </p:nvPicPr>
        <p:blipFill>
          <a:blip r:embed="rId3"/>
          <a:stretch>
            <a:fillRect/>
          </a:stretch>
        </p:blipFill>
        <p:spPr bwMode="auto">
          <a:xfrm>
            <a:off x="2781300" y="1600200"/>
            <a:ext cx="3581400" cy="4521200"/>
          </a:xfrm>
          <a:prstGeom prst="rect">
            <a:avLst/>
          </a:prstGeom>
          <a:noFill/>
          <a:ln w="9525">
            <a:noFill/>
            <a:headEnd/>
            <a:tailEnd/>
          </a:ln>
        </p:spPr>
      </p:pic>
    </p:spTree>
  </p:cSld>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Data</a:t>
            </a:r>
            <a:r>
              <a:rPr/>
              <a:t> </a:t>
            </a:r>
            <a:r>
              <a:rPr/>
              <a:t>Collection</a:t>
            </a:r>
            <a:r>
              <a:rPr/>
              <a:t> </a:t>
            </a:r>
            <a:r>
              <a:rPr/>
              <a:t>&amp;</a:t>
            </a:r>
            <a:r>
              <a:rPr/>
              <a:t> </a:t>
            </a:r>
            <a:r>
              <a:rPr/>
              <a:t>Coding</a:t>
            </a:r>
          </a:p>
        </p:txBody>
      </p:sp>
      <p:sp>
        <p:nvSpPr>
          <p:cNvPr id="3" name="Content Placeholder 2"/>
          <p:cNvSpPr>
            <a:spLocks noGrp="1"/>
          </p:cNvSpPr>
          <p:nvPr>
            <p:ph idx="1"/>
          </p:nvPr>
        </p:nvSpPr>
        <p:spPr/>
        <p:txBody>
          <a:bodyPr/>
          <a:lstStyle/>
          <a:p>
            <a:pPr lvl="1"/>
            <a:r>
              <a:rPr/>
              <a:t>Initial Steps</a:t>
            </a:r>
          </a:p>
          <a:p>
            <a:pPr lvl="2"/>
            <a:r>
              <a:rPr/>
              <a:t>Planning the study</a:t>
            </a:r>
          </a:p>
          <a:p>
            <a:pPr lvl="2"/>
            <a:r>
              <a:rPr/>
              <a:t>Pilot testing</a:t>
            </a:r>
          </a:p>
          <a:p>
            <a:pPr lvl="2"/>
            <a:r>
              <a:rPr/>
              <a:t>Data collection</a:t>
            </a:r>
          </a:p>
          <a:p>
            <a:pPr lvl="3"/>
            <a:r>
              <a:rPr/>
              <a:t>Check for completeness if possible</a:t>
            </a:r>
          </a:p>
        </p:txBody>
      </p:sp>
    </p:spTree>
  </p:cSld>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Data</a:t>
            </a:r>
            <a:r>
              <a:rPr/>
              <a:t> </a:t>
            </a:r>
            <a:r>
              <a:rPr/>
              <a:t>Collection</a:t>
            </a:r>
            <a:r>
              <a:rPr/>
              <a:t> </a:t>
            </a:r>
            <a:r>
              <a:rPr/>
              <a:t>&amp;</a:t>
            </a:r>
            <a:r>
              <a:rPr/>
              <a:t> </a:t>
            </a:r>
            <a:r>
              <a:rPr/>
              <a:t>Coding</a:t>
            </a:r>
          </a:p>
        </p:txBody>
      </p:sp>
      <p:sp>
        <p:nvSpPr>
          <p:cNvPr id="3" name="Content Placeholder 2"/>
          <p:cNvSpPr>
            <a:spLocks noGrp="1"/>
          </p:cNvSpPr>
          <p:nvPr>
            <p:ph idx="1"/>
          </p:nvPr>
        </p:nvSpPr>
        <p:spPr/>
        <p:txBody>
          <a:bodyPr/>
          <a:lstStyle/>
          <a:p>
            <a:pPr lvl="1"/>
            <a:r>
              <a:rPr/>
              <a:t>Data Coding, Entry, and Checking</a:t>
            </a:r>
          </a:p>
          <a:p>
            <a:pPr lvl="2"/>
            <a:r>
              <a:rPr/>
              <a:t>Guidelines</a:t>
            </a:r>
          </a:p>
          <a:p>
            <a:pPr lvl="3"/>
            <a:r>
              <a:rPr/>
              <a:t>Mutually exclusive levels</a:t>
            </a:r>
          </a:p>
          <a:p>
            <a:pPr lvl="3"/>
            <a:r>
              <a:rPr/>
              <a:t>Code for maximum information</a:t>
            </a:r>
          </a:p>
          <a:p>
            <a:pPr lvl="3"/>
            <a:r>
              <a:rPr/>
              <a:t>Record is as complete as possible</a:t>
            </a:r>
          </a:p>
          <a:p>
            <a:pPr lvl="3"/>
            <a:r>
              <a:rPr/>
              <a:t>Consistency</a:t>
            </a:r>
          </a:p>
          <a:p>
            <a:pPr lvl="2"/>
            <a:r>
              <a:rPr/>
              <a:t>Data entry form</a:t>
            </a:r>
          </a:p>
          <a:p>
            <a:pPr lvl="2"/>
            <a:r>
              <a:rPr/>
              <a:t>Checking entry</a:t>
            </a:r>
          </a:p>
        </p:txBody>
      </p:sp>
    </p:spTree>
  </p:cSld>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Data</a:t>
            </a:r>
            <a:r>
              <a:rPr/>
              <a:t> </a:t>
            </a:r>
            <a:r>
              <a:rPr/>
              <a:t>Collection</a:t>
            </a:r>
            <a:r>
              <a:rPr/>
              <a:t> </a:t>
            </a:r>
            <a:r>
              <a:rPr/>
              <a:t>&amp;</a:t>
            </a:r>
            <a:r>
              <a:rPr/>
              <a:t> </a:t>
            </a:r>
            <a:r>
              <a:rPr/>
              <a:t>Coding</a:t>
            </a:r>
          </a:p>
        </p:txBody>
      </p:sp>
      <p:pic>
        <p:nvPicPr>
          <p:cNvPr descr="../images/image-10-15.png" id="0" name="Picture 1"/>
          <p:cNvPicPr>
            <a:picLocks noGrp="1" noChangeAspect="1"/>
          </p:cNvPicPr>
          <p:nvPr/>
        </p:nvPicPr>
        <p:blipFill>
          <a:blip r:embed="rId3"/>
          <a:stretch>
            <a:fillRect/>
          </a:stretch>
        </p:blipFill>
        <p:spPr bwMode="auto">
          <a:xfrm>
            <a:off x="2540000" y="1600200"/>
            <a:ext cx="4064000" cy="4521200"/>
          </a:xfrm>
          <a:prstGeom prst="rect">
            <a:avLst/>
          </a:prstGeom>
          <a:noFill/>
          <a:ln w="9525">
            <a:noFill/>
            <a:headEnd/>
            <a:tailEnd/>
          </a:ln>
        </p:spPr>
      </p:pic>
    </p:spTree>
  </p:cSld>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Data</a:t>
            </a:r>
            <a:r>
              <a:rPr/>
              <a:t> </a:t>
            </a:r>
            <a:r>
              <a:rPr/>
              <a:t>Collection</a:t>
            </a:r>
            <a:r>
              <a:rPr/>
              <a:t> </a:t>
            </a:r>
            <a:r>
              <a:rPr/>
              <a:t>&amp;</a:t>
            </a:r>
            <a:r>
              <a:rPr/>
              <a:t> </a:t>
            </a:r>
            <a:r>
              <a:rPr/>
              <a:t>Coding</a:t>
            </a:r>
          </a:p>
        </p:txBody>
      </p:sp>
      <p:sp>
        <p:nvSpPr>
          <p:cNvPr id="3" name="Content Placeholder 2"/>
          <p:cNvSpPr>
            <a:spLocks noGrp="1"/>
          </p:cNvSpPr>
          <p:nvPr>
            <p:ph idx="1"/>
          </p:nvPr>
        </p:nvSpPr>
        <p:spPr/>
        <p:txBody>
          <a:bodyPr/>
          <a:lstStyle/>
          <a:p>
            <a:pPr lvl="1"/>
            <a:r>
              <a:rPr/>
              <a:t>Data Entry into Statistical Program</a:t>
            </a:r>
          </a:p>
          <a:p>
            <a:pPr lvl="2"/>
            <a:r>
              <a:rPr/>
              <a:t>Layout of data sheet</a:t>
            </a:r>
          </a:p>
          <a:p>
            <a:pPr lvl="2"/>
            <a:r>
              <a:rPr/>
              <a:t>Variable names</a:t>
            </a:r>
          </a:p>
          <a:p>
            <a:pPr lvl="2"/>
            <a:r>
              <a:rPr/>
              <a:t>Labeling</a:t>
            </a:r>
          </a:p>
          <a:p>
            <a:pPr lvl="3"/>
            <a:r>
              <a:rPr/>
              <a:t>Variables</a:t>
            </a:r>
          </a:p>
          <a:p>
            <a:pPr lvl="3"/>
            <a:r>
              <a:rPr/>
              <a:t>Values</a:t>
            </a:r>
          </a:p>
          <a:p>
            <a:pPr lvl="2"/>
            <a:r>
              <a:rPr/>
              <a:t>Codebook / documentation</a:t>
            </a:r>
          </a:p>
        </p:txBody>
      </p:sp>
    </p:spTree>
  </p:cSld>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Data</a:t>
            </a:r>
            <a:r>
              <a:rPr/>
              <a:t> </a:t>
            </a:r>
            <a:r>
              <a:rPr/>
              <a:t>Collection</a:t>
            </a:r>
            <a:r>
              <a:rPr/>
              <a:t> </a:t>
            </a:r>
            <a:r>
              <a:rPr/>
              <a:t>&amp;</a:t>
            </a:r>
            <a:r>
              <a:rPr/>
              <a:t> </a:t>
            </a:r>
            <a:r>
              <a:rPr/>
              <a:t>Coding</a:t>
            </a:r>
          </a:p>
        </p:txBody>
      </p:sp>
      <p:sp>
        <p:nvSpPr>
          <p:cNvPr id="3" name="Content Placeholder 2"/>
          <p:cNvSpPr>
            <a:spLocks noGrp="1"/>
          </p:cNvSpPr>
          <p:nvPr>
            <p:ph idx="1"/>
          </p:nvPr>
        </p:nvSpPr>
        <p:spPr/>
        <p:txBody>
          <a:bodyPr/>
          <a:lstStyle/>
          <a:p>
            <a:pPr lvl="1"/>
            <a:r>
              <a:rPr/>
              <a:t>Data Summation</a:t>
            </a:r>
          </a:p>
          <a:p>
            <a:pPr lvl="2"/>
            <a:r>
              <a:rPr/>
              <a:t>Descriptive information</a:t>
            </a:r>
          </a:p>
          <a:p>
            <a:pPr lvl="3"/>
            <a:r>
              <a:rPr/>
              <a:t>Categorical variables</a:t>
            </a:r>
          </a:p>
          <a:p>
            <a:pPr lvl="3"/>
            <a:r>
              <a:rPr/>
              <a:t>Continuous variables</a:t>
            </a:r>
          </a:p>
          <a:p>
            <a:pPr lvl="2"/>
            <a:r>
              <a:rPr/>
              <a:t>Data checking – part 2</a:t>
            </a:r>
          </a:p>
        </p:txBody>
      </p:sp>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p-value</a:t>
            </a:r>
          </a:p>
        </p:txBody>
      </p:sp>
      <p:sp>
        <p:nvSpPr>
          <p:cNvPr id="3" name="Content Placeholder 2"/>
          <p:cNvSpPr>
            <a:spLocks noGrp="1"/>
          </p:cNvSpPr>
          <p:nvPr>
            <p:ph idx="1"/>
          </p:nvPr>
        </p:nvSpPr>
        <p:spPr/>
        <p:txBody>
          <a:bodyPr/>
          <a:lstStyle/>
          <a:p>
            <a:pPr lvl="0" marL="0" indent="0">
              <a:buNone/>
            </a:pPr>
            <a:r>
              <a:rPr/>
              <a:t>A large p-value should not automatically be construed as evidence in support of the null hypothesis. Perhaps the failure to reject the null hypothesis was caused by an inadequate sample size. When you see a large p-value in a research study, you should also look for one of two things:</a:t>
            </a:r>
          </a:p>
          <a:p>
            <a:pPr lvl="0" marL="0" indent="0">
              <a:buNone/>
            </a:pPr>
            <a:r>
              <a:rPr/>
              <a:t>a power calculation that confirms that the sample size in that study was adequate for detecting a clinically relevant difference; and/or</a:t>
            </a:r>
          </a:p>
          <a:p>
            <a:pPr lvl="0" marL="0" indent="0">
              <a:buNone/>
            </a:pPr>
            <a:r>
              <a:rPr/>
              <a:t>a confidence interval that lies entirely within the range of clinical indifference.</a:t>
            </a:r>
          </a:p>
          <a:p>
            <a:pPr lvl="0" marL="0" indent="0">
              <a:buNone/>
            </a:pPr>
            <a:r>
              <a:rPr/>
              <a:t>You should also be cautious about a small p-value, but for different reasons. In some situations, the sample size is so large that even differences that are trivial from a medical perspective can still achieve statistical significance.</a:t>
            </a:r>
          </a:p>
        </p:txBody>
      </p:sp>
    </p:spTree>
  </p:cSld>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Data</a:t>
            </a:r>
            <a:r>
              <a:rPr/>
              <a:t> </a:t>
            </a:r>
            <a:r>
              <a:rPr/>
              <a:t>Collection</a:t>
            </a:r>
            <a:r>
              <a:rPr/>
              <a:t> </a:t>
            </a:r>
            <a:r>
              <a:rPr/>
              <a:t>&amp;</a:t>
            </a:r>
            <a:r>
              <a:rPr/>
              <a:t> </a:t>
            </a:r>
            <a:r>
              <a:rPr/>
              <a:t>Coding</a:t>
            </a:r>
          </a:p>
        </p:txBody>
      </p:sp>
      <p:pic>
        <p:nvPicPr>
          <p:cNvPr descr="../images/image-10-16.png" id="0" name="Picture 1"/>
          <p:cNvPicPr>
            <a:picLocks noGrp="1" noChangeAspect="1"/>
          </p:cNvPicPr>
          <p:nvPr/>
        </p:nvPicPr>
        <p:blipFill>
          <a:blip r:embed="rId3"/>
          <a:stretch>
            <a:fillRect/>
          </a:stretch>
        </p:blipFill>
        <p:spPr bwMode="auto">
          <a:xfrm>
            <a:off x="1282700" y="1600200"/>
            <a:ext cx="6578600" cy="4521200"/>
          </a:xfrm>
          <a:prstGeom prst="rect">
            <a:avLst/>
          </a:prstGeom>
          <a:noFill/>
          <a:ln w="9525">
            <a:noFill/>
            <a:headEnd/>
            <a:tailEnd/>
          </a:ln>
        </p:spPr>
      </p:pic>
    </p:spTree>
  </p:cSld>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Measurement</a:t>
            </a:r>
            <a:r>
              <a:rPr/>
              <a:t> </a:t>
            </a:r>
            <a:r>
              <a:rPr/>
              <a:t>dichotomies</a:t>
            </a:r>
          </a:p>
        </p:txBody>
      </p:sp>
      <p:sp>
        <p:nvSpPr>
          <p:cNvPr id="3" name="Content Placeholder 2"/>
          <p:cNvSpPr>
            <a:spLocks noGrp="1"/>
          </p:cNvSpPr>
          <p:nvPr>
            <p:ph idx="1"/>
          </p:nvPr>
        </p:nvSpPr>
        <p:spPr/>
        <p:txBody>
          <a:bodyPr/>
          <a:lstStyle/>
          <a:p>
            <a:pPr lvl="1"/>
            <a:r>
              <a:rPr/>
              <a:t>Standardized versus investigator developed measures</a:t>
            </a:r>
          </a:p>
          <a:p>
            <a:pPr lvl="1"/>
            <a:r>
              <a:rPr/>
              <a:t>Researcher evaluation versus patient report</a:t>
            </a:r>
          </a:p>
          <a:p>
            <a:pPr lvl="1"/>
            <a:r>
              <a:rPr/>
              <a:t>Field measurements versus laboratory measurements</a:t>
            </a:r>
          </a:p>
          <a:p>
            <a:pPr lvl="2"/>
            <a:r>
              <a:rPr/>
              <a:t>Ecological validity</a:t>
            </a:r>
          </a:p>
          <a:p>
            <a:pPr lvl="1"/>
            <a:r>
              <a:rPr/>
              <a:t>Standardized test</a:t>
            </a:r>
          </a:p>
        </p:txBody>
      </p:sp>
    </p:spTree>
  </p:cSld>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Researcher</a:t>
            </a:r>
            <a:r>
              <a:rPr/>
              <a:t> </a:t>
            </a:r>
            <a:r>
              <a:rPr/>
              <a:t>evaluations</a:t>
            </a:r>
          </a:p>
        </p:txBody>
      </p:sp>
      <p:sp>
        <p:nvSpPr>
          <p:cNvPr id="3" name="Content Placeholder 2"/>
          <p:cNvSpPr>
            <a:spLocks noGrp="1"/>
          </p:cNvSpPr>
          <p:nvPr>
            <p:ph idx="1"/>
          </p:nvPr>
        </p:nvSpPr>
        <p:spPr/>
        <p:txBody>
          <a:bodyPr/>
          <a:lstStyle/>
          <a:p>
            <a:pPr lvl="1"/>
            <a:r>
              <a:rPr/>
              <a:t>Norm referenced tests</a:t>
            </a:r>
          </a:p>
          <a:p>
            <a:pPr lvl="1"/>
            <a:r>
              <a:rPr/>
              <a:t>Criterion referenced tests</a:t>
            </a:r>
          </a:p>
          <a:p>
            <a:pPr lvl="1"/>
            <a:r>
              <a:rPr/>
              <a:t>Achievement tests</a:t>
            </a:r>
          </a:p>
          <a:p>
            <a:pPr lvl="1"/>
            <a:r>
              <a:rPr/>
              <a:t>Performance assessment</a:t>
            </a:r>
          </a:p>
          <a:p>
            <a:pPr lvl="2"/>
            <a:r>
              <a:rPr/>
              <a:t>Authentic assessment</a:t>
            </a:r>
          </a:p>
          <a:p>
            <a:pPr lvl="1"/>
            <a:r>
              <a:rPr/>
              <a:t>Aptitude tests</a:t>
            </a:r>
          </a:p>
          <a:p>
            <a:pPr lvl="1"/>
            <a:r>
              <a:rPr/>
              <a:t>Projective technique</a:t>
            </a:r>
          </a:p>
          <a:p>
            <a:pPr lvl="1"/>
            <a:r>
              <a:rPr/>
              <a:t>Documents</a:t>
            </a:r>
          </a:p>
        </p:txBody>
      </p:sp>
    </p:spTree>
  </p:cSld>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Self</a:t>
            </a:r>
            <a:r>
              <a:rPr/>
              <a:t> </a:t>
            </a:r>
            <a:r>
              <a:rPr/>
              <a:t>report</a:t>
            </a:r>
          </a:p>
        </p:txBody>
      </p:sp>
      <p:sp>
        <p:nvSpPr>
          <p:cNvPr id="3" name="Content Placeholder 2"/>
          <p:cNvSpPr>
            <a:spLocks noGrp="1"/>
          </p:cNvSpPr>
          <p:nvPr>
            <p:ph idx="1"/>
          </p:nvPr>
        </p:nvSpPr>
        <p:spPr/>
        <p:txBody>
          <a:bodyPr/>
          <a:lstStyle/>
          <a:p>
            <a:pPr lvl="1"/>
            <a:r>
              <a:rPr/>
              <a:t>Standardized personality inventories</a:t>
            </a:r>
          </a:p>
          <a:p>
            <a:pPr lvl="2"/>
            <a:r>
              <a:rPr/>
              <a:t>Paper and pencil</a:t>
            </a:r>
          </a:p>
          <a:p>
            <a:pPr lvl="2"/>
            <a:r>
              <a:rPr/>
              <a:t>Machine scored</a:t>
            </a:r>
          </a:p>
        </p:txBody>
      </p:sp>
    </p:spTree>
  </p:cSld>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Questionnaires</a:t>
            </a:r>
          </a:p>
        </p:txBody>
      </p:sp>
      <p:sp>
        <p:nvSpPr>
          <p:cNvPr id="3" name="Content Placeholder 2"/>
          <p:cNvSpPr>
            <a:spLocks noGrp="1"/>
          </p:cNvSpPr>
          <p:nvPr>
            <p:ph idx="1"/>
          </p:nvPr>
        </p:nvSpPr>
        <p:spPr/>
        <p:txBody>
          <a:bodyPr/>
          <a:lstStyle/>
          <a:p>
            <a:pPr lvl="1"/>
            <a:r>
              <a:rPr/>
              <a:t>Definitions</a:t>
            </a:r>
          </a:p>
          <a:p>
            <a:pPr lvl="2"/>
            <a:r>
              <a:rPr/>
              <a:t>Survey</a:t>
            </a:r>
          </a:p>
          <a:p>
            <a:pPr lvl="2"/>
            <a:r>
              <a:rPr/>
              <a:t>Questionnaire</a:t>
            </a:r>
          </a:p>
          <a:p>
            <a:pPr lvl="2"/>
            <a:r>
              <a:rPr/>
              <a:t>Interview</a:t>
            </a:r>
          </a:p>
        </p:txBody>
      </p:sp>
    </p:spTree>
  </p:cSld>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Delivery</a:t>
            </a:r>
          </a:p>
        </p:txBody>
      </p:sp>
      <p:sp>
        <p:nvSpPr>
          <p:cNvPr id="3" name="Content Placeholder 2"/>
          <p:cNvSpPr>
            <a:spLocks noGrp="1"/>
          </p:cNvSpPr>
          <p:nvPr>
            <p:ph idx="1"/>
          </p:nvPr>
        </p:nvSpPr>
        <p:spPr/>
        <p:txBody>
          <a:bodyPr/>
          <a:lstStyle/>
          <a:p>
            <a:pPr lvl="1"/>
            <a:r>
              <a:rPr/>
              <a:t>Remote administration</a:t>
            </a:r>
          </a:p>
          <a:p>
            <a:pPr lvl="2"/>
            <a:r>
              <a:rPr/>
              <a:t>Mail</a:t>
            </a:r>
          </a:p>
          <a:p>
            <a:pPr lvl="2"/>
            <a:r>
              <a:rPr/>
              <a:t>Internet (Survey Monkey)</a:t>
            </a:r>
          </a:p>
          <a:p>
            <a:pPr lvl="1"/>
            <a:r>
              <a:rPr/>
              <a:t>Direct administration</a:t>
            </a:r>
          </a:p>
        </p:txBody>
      </p:sp>
    </p:spTree>
  </p:cSld>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Structure</a:t>
            </a:r>
          </a:p>
        </p:txBody>
      </p:sp>
      <p:sp>
        <p:nvSpPr>
          <p:cNvPr id="3" name="Content Placeholder 2"/>
          <p:cNvSpPr>
            <a:spLocks noGrp="1"/>
          </p:cNvSpPr>
          <p:nvPr>
            <p:ph idx="1"/>
          </p:nvPr>
        </p:nvSpPr>
        <p:spPr/>
        <p:txBody>
          <a:bodyPr/>
          <a:lstStyle/>
          <a:p>
            <a:pPr lvl="1"/>
            <a:r>
              <a:rPr/>
              <a:t>Open ended</a:t>
            </a:r>
          </a:p>
          <a:p>
            <a:pPr lvl="1"/>
            <a:r>
              <a:rPr/>
              <a:t>Partially open ended</a:t>
            </a:r>
          </a:p>
          <a:p>
            <a:pPr lvl="1"/>
            <a:r>
              <a:rPr/>
              <a:t>Unordered closed response</a:t>
            </a:r>
          </a:p>
          <a:p>
            <a:pPr lvl="1"/>
            <a:r>
              <a:rPr/>
              <a:t>Ordered closed response</a:t>
            </a:r>
          </a:p>
          <a:p>
            <a:pPr lvl="1"/>
            <a:r>
              <a:rPr/>
              <a:t>Interviews</a:t>
            </a:r>
          </a:p>
          <a:p>
            <a:pPr lvl="2"/>
            <a:r>
              <a:rPr/>
              <a:t>Telephone</a:t>
            </a:r>
          </a:p>
          <a:p>
            <a:pPr lvl="2"/>
            <a:r>
              <a:rPr/>
              <a:t>Face-to-face</a:t>
            </a:r>
          </a:p>
          <a:p>
            <a:pPr lvl="1"/>
            <a:r>
              <a:rPr/>
              <a:t>Focus groups</a:t>
            </a:r>
          </a:p>
        </p:txBody>
      </p:sp>
    </p:spTree>
  </p:cSld>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Analysis</a:t>
            </a:r>
            <a:r>
              <a:rPr/>
              <a:t> </a:t>
            </a:r>
            <a:r>
              <a:rPr/>
              <a:t>of</a:t>
            </a:r>
            <a:r>
              <a:rPr/>
              <a:t> </a:t>
            </a:r>
            <a:r>
              <a:rPr/>
              <a:t>Qualitative</a:t>
            </a:r>
            <a:r>
              <a:rPr/>
              <a:t> </a:t>
            </a:r>
            <a:r>
              <a:rPr/>
              <a:t>Data</a:t>
            </a:r>
          </a:p>
        </p:txBody>
      </p:sp>
      <p:sp>
        <p:nvSpPr>
          <p:cNvPr id="3" name="Content Placeholder 2"/>
          <p:cNvSpPr>
            <a:spLocks noGrp="1"/>
          </p:cNvSpPr>
          <p:nvPr>
            <p:ph idx="1"/>
          </p:nvPr>
        </p:nvSpPr>
        <p:spPr/>
        <p:txBody>
          <a:bodyPr/>
          <a:lstStyle/>
          <a:p>
            <a:pPr lvl="1"/>
            <a:r>
              <a:rPr>
                <a:hlinkClick r:id="rId2"/>
              </a:rPr>
              <a:t>http://blog.pmean.com/semi-structured-interviews/</a:t>
            </a:r>
          </a:p>
          <a:p>
            <a:pPr lvl="1"/>
            <a:r>
              <a:rPr/>
              <a:t>Positivism versus constructivism, revisited</a:t>
            </a:r>
          </a:p>
          <a:p>
            <a:pPr lvl="2"/>
            <a:r>
              <a:rPr>
                <a:hlinkClick r:id="rId3"/>
              </a:rPr>
              <a:t>https://www.sagepub.com/sites/default/files/upm-binaries/29985_Chapter1.pdf</a:t>
            </a:r>
          </a:p>
          <a:p>
            <a:pPr lvl="2"/>
            <a:r>
              <a:rPr>
                <a:hlinkClick r:id="rId4"/>
              </a:rPr>
              <a:t>http://blog.pmean.com/recommended-philosophy-news-network-postmodernism-special-report/</a:t>
            </a:r>
          </a:p>
          <a:p>
            <a:pPr lvl="0" marL="0" indent="0">
              <a:buNone/>
            </a:pPr>
            <a:r>
              <a:rPr/>
              <a:t>Tools: semi-structured interviews, participant observation, photo elicitation(?), mapping exercises(?), web and space design workshops(?), archival records, physical artifacts,</a:t>
            </a:r>
          </a:p>
          <a:p>
            <a:pPr lvl="0" marL="0" indent="0">
              <a:buNone/>
            </a:pPr>
            <a:r>
              <a:rPr/>
              <a:t>Typically, a one-hour interview requires a minimum of three to four hours (or more) of analysis.</a:t>
            </a:r>
          </a:p>
          <a:p>
            <a:pPr lvl="0" marL="0" indent="0">
              <a:buNone/>
            </a:pPr>
            <a:r>
              <a:rPr/>
              <a:t>Involve the participants in the process, especially for narrative research.</a:t>
            </a:r>
          </a:p>
        </p:txBody>
      </p:sp>
    </p:spTree>
  </p:cSld>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Analysis</a:t>
            </a:r>
            <a:r>
              <a:rPr/>
              <a:t> </a:t>
            </a:r>
            <a:r>
              <a:rPr/>
              <a:t>of</a:t>
            </a:r>
            <a:r>
              <a:rPr/>
              <a:t> </a:t>
            </a:r>
            <a:r>
              <a:rPr/>
              <a:t>Qualitative</a:t>
            </a:r>
            <a:r>
              <a:rPr/>
              <a:t> </a:t>
            </a:r>
            <a:r>
              <a:rPr/>
              <a:t>Data</a:t>
            </a:r>
          </a:p>
        </p:txBody>
      </p:sp>
      <p:sp>
        <p:nvSpPr>
          <p:cNvPr id="3" name="Content Placeholder 2"/>
          <p:cNvSpPr>
            <a:spLocks noGrp="1"/>
          </p:cNvSpPr>
          <p:nvPr>
            <p:ph idx="1"/>
          </p:nvPr>
        </p:nvSpPr>
        <p:spPr/>
        <p:txBody>
          <a:bodyPr/>
          <a:lstStyle/>
          <a:p>
            <a:pPr lvl="1"/>
            <a:r>
              <a:rPr/>
              <a:t>Inductive process –</a:t>
            </a:r>
          </a:p>
          <a:p>
            <a:pPr lvl="2"/>
            <a:r>
              <a:rPr/>
              <a:t>Start with the specific (raw data / transcript)</a:t>
            </a:r>
          </a:p>
          <a:p>
            <a:pPr lvl="2"/>
            <a:r>
              <a:rPr/>
              <a:t>Develop a theoretical framework from the data</a:t>
            </a:r>
          </a:p>
          <a:p>
            <a:pPr lvl="2"/>
            <a:r>
              <a:rPr/>
              <a:t>Conceptual categories emerge from the data</a:t>
            </a:r>
          </a:p>
        </p:txBody>
      </p:sp>
    </p:spTree>
  </p:cSld>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Analysis</a:t>
            </a:r>
            <a:r>
              <a:rPr/>
              <a:t> </a:t>
            </a:r>
            <a:r>
              <a:rPr/>
              <a:t>of</a:t>
            </a:r>
            <a:r>
              <a:rPr/>
              <a:t> </a:t>
            </a:r>
            <a:r>
              <a:rPr/>
              <a:t>Qualitative</a:t>
            </a:r>
            <a:r>
              <a:rPr/>
              <a:t> </a:t>
            </a:r>
            <a:r>
              <a:rPr/>
              <a:t>Data</a:t>
            </a:r>
          </a:p>
        </p:txBody>
      </p:sp>
      <p:sp>
        <p:nvSpPr>
          <p:cNvPr id="3" name="Content Placeholder 2"/>
          <p:cNvSpPr>
            <a:spLocks noGrp="1"/>
          </p:cNvSpPr>
          <p:nvPr>
            <p:ph idx="1"/>
          </p:nvPr>
        </p:nvSpPr>
        <p:spPr/>
        <p:txBody>
          <a:bodyPr/>
          <a:lstStyle/>
          <a:p>
            <a:pPr lvl="1"/>
            <a:r>
              <a:rPr/>
              <a:t>Start the study with a research question</a:t>
            </a:r>
          </a:p>
          <a:p>
            <a:pPr lvl="2"/>
            <a:r>
              <a:rPr/>
              <a:t>This may provide a potential starting point for analyzing text</a:t>
            </a:r>
          </a:p>
          <a:p>
            <a:pPr lvl="2"/>
            <a:r>
              <a:rPr/>
              <a:t>If you do this, DO NOT let it prevent you from seeing what is in the text</a:t>
            </a:r>
          </a:p>
          <a:p>
            <a:pPr lvl="1"/>
            <a:r>
              <a:rPr/>
              <a:t>Steps</a:t>
            </a:r>
          </a:p>
          <a:p>
            <a:pPr lvl="2"/>
            <a:r>
              <a:rPr/>
              <a:t>From raw data to theory building</a:t>
            </a:r>
          </a:p>
          <a:p>
            <a:pPr lvl="2"/>
            <a:r>
              <a:rPr/>
              <a:t>“ Iterative ” process</a:t>
            </a:r>
          </a:p>
          <a:p>
            <a:pPr lvl="3"/>
            <a:r>
              <a:rPr/>
              <a:t>e.g. , as you are developing categories, check them back against the raw data – do they continue to reflect the original data?</a:t>
            </a:r>
          </a:p>
        </p:txBody>
      </p:sp>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Practice</a:t>
            </a:r>
            <a:r>
              <a:rPr/>
              <a:t> </a:t>
            </a:r>
            <a:r>
              <a:rPr/>
              <a:t>exercises</a:t>
            </a:r>
          </a:p>
        </p:txBody>
      </p:sp>
      <p:sp>
        <p:nvSpPr>
          <p:cNvPr id="3" name="Content Placeholder 2"/>
          <p:cNvSpPr>
            <a:spLocks noGrp="1"/>
          </p:cNvSpPr>
          <p:nvPr>
            <p:ph idx="1"/>
          </p:nvPr>
        </p:nvSpPr>
        <p:spPr/>
        <p:txBody>
          <a:bodyPr/>
          <a:lstStyle/>
          <a:p>
            <a:pPr lvl="0" marL="0" indent="0">
              <a:buNone/>
            </a:pPr>
            <a:r>
              <a:rPr/>
              <a:t>Read the following abstracts. Interpret each of the p-values presented in these abstracts.</a:t>
            </a:r>
          </a:p>
          <a:p>
            <a:pPr lvl="1">
              <a:buAutoNum type="arabicPeriod"/>
            </a:pPr>
            <a:r>
              <a:rPr/>
              <a:t>The Outcome of Extubation Failure in a Community Hospital Intensive Care Unit: A Cohort Study. Seymour CW, Martinez A, Christie JD, Fuchs BD. Critical Care 2004, 8:R322-R327 (20 July 2004) Introduction: Extubation failure has been associated with poor intensive care unit (ICU) and hospital outcomes in tertiary care medical centers. Given the large proportion of critical care delivered in the community setting, our purpose was to determine the impact of extubation failure on patient outcomes in a community hospital ICU. Methods: A retrospective cohort study was performed using data gathered in a 16-bed medical/surgical ICU in a community hospital. During 30 months, all patients with acute respiratory failure admitted to the ICU were included in the source population if they were mechanically ventilated by endotracheal tube for more than 12 hours. Extubation failure was defined as reinstitution of mechanical ventilation within 72 hours (n = 60), and the control cohort included patients who were successfully extubated at 72 hours (n = 93). Results: The primary outcome was total ICU length of stay after the initial extubation. Secondary outcomes were total hospital length of stay after the initial extubation, ICU mortality, hospital mortality, and total hospital cost. Patient groups were similar in terms of age, sex, and severity of illness, as assessed using admission Acute Physiology and Chronic Health Evaluation II score (P &gt; 0.05). Both ICU (1.0 versus 10 days; P &lt; 0.01) and hospital length of stay (6.0 versus 17 days; P &lt; 0.01) after initial extubation were significantly longer in reintubated patients. ICU mortality was significantly higher in patients who failed extubation (odds ratio = 12.2, 95% confidence interval [CI] = 1.5ï¿½101; P &lt; 0.05), but there was no significant difference in hospital mortality (odds ratio = 2.1, 95% CI = 0.8ï¿½5.4; P &lt; 0.15). Total hospital costs (estimated from direct and indirect charges) were significantly increased by a mean of US$33,926 (95% CI = US$22,573ï¿½45,280; P &lt; 0.01). Conclusion: Extubation failure in a community hospital is univariately associated with prolonged inpatient care and significantly increased cost. Corroborating data from tertiary care centers, these adverse outcomes highlight the importance of accurate predictors of extubation outcome.</a:t>
            </a:r>
          </a:p>
          <a:p>
            <a:pPr lvl="1">
              <a:buAutoNum type="arabicPeriod"/>
            </a:pPr>
            <a:r>
              <a:rPr/>
              <a:t>Elevated White Cell Count in Acute Coronary Syndromes: Relationship to Variants in Inflammatory and Thrombotic Genes. Byrne CE, Fitzgerald A, Cannon CP, Fitzgerald DJ, Shields DC. BMC Medical Genetics 2004, 5:13 (1 June 2004) Background: Elevated white blood cell counts (WBC) in acute coronary syndromes (ACS) increase the risk of recurrent events, but it is not known if this is exacerbated by pro-inflammatory factors. We sought to identify whether pro-inflammatory genetic variants contributed to alterations in WBC and C-reactive protein (CRP) in an ACS population. Methods: WBC and genotype of interleukin 6 (IL-6 G-174C) and of interleukin-1 receptor antagonist (IL1RN intronic repeat polymorphism) were investigated in 732 Caucasian patients with ACS in the OPUS-TIMI-16 trial. Samples for measurement of WBC and inflammatory factors were taken at baseline, i.e. Within 72 hours of an acute myocardial infarction or an unstable angina event. Results: An increased white blood cell count (WBC) was associated with an increased C-reactive protein (r = 0.23, p &lt; 0.001) and there was also a positive correlation between levels of β-fibrinogen and C-reactive protein (r = 0.42, p &lt; 0.0001). IL1RN and IL6 genotypes had no significant impact upon WBC. The difference in median WBC between the two homozygote IL6 genotypes was 0.21/mm3 (95% CI = -0.41, 0.77), and -0.03/mm3 (95% CI = -0.55, 0.86) for IL1RN. Moreover, the composite endpoint was not significantly affected by an interaction between WBC and the IL1 (p = 0.61) or IL6 (p = 0.48) genotype. Conclusions: Cytokine pro-inflammatory genetic variants do not influence the increased inflammatory profile of ACS patients.</a:t>
            </a:r>
          </a:p>
          <a:p>
            <a:pPr lvl="1">
              <a:buAutoNum type="arabicPeriod"/>
            </a:pPr>
            <a:r>
              <a:rPr/>
              <a:t>Is There a Clinically Significant Gender Bias in Post-Myocardial Infarction Pharmacological Management in the Older (&gt;60) Population of a Primary Care Practice? Di Cecco R, Patel U, Upshur REG. BMC Family Practice 2002, 3:8 (3 May 2002) Background: Differences in the management of coronary artery disease between men and women have been reported in the literature. There are few studies of potential inequalities of treatment that arise from a primary care context. This study investigated the existence of such inequalities in the medical management of post myocardial infarction in older patients. Methods: A comprehensive chart audit was conducted of 142 men and 81 women in an academic primary care practice. Variables were extracted on demographic variables, cardiovascular risk factors, medical and non-medical management of myocardial infarction. Results: Women were older than men. The groups were comparable in terms of cardiac risk factors. A statistically significant difference (14.6%: 95% CI 0.048ï¿½28.7 p = 0.047) was found between men and women for the prescription of lipid lowering medications. 25.3% (p = 0.0005, CI 11.45, 39.65) more men than women had undergone angiography, and 14.4 % (p = 0.029, CI 2.2, 26.6) more men than women had undergone coronary artery bypass graft surgery. Conclusion: Women are less likely than men to receive lipid-lowering medication which may indicate less aggressive secondary prevention in the primary care setting.</a:t>
            </a:r>
          </a:p>
        </p:txBody>
      </p:sp>
    </p:spTree>
  </p:cSld>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Analysis</a:t>
            </a:r>
            <a:r>
              <a:rPr/>
              <a:t> </a:t>
            </a:r>
            <a:r>
              <a:rPr/>
              <a:t>of</a:t>
            </a:r>
            <a:r>
              <a:rPr/>
              <a:t> </a:t>
            </a:r>
            <a:r>
              <a:rPr/>
              <a:t>Qualitative</a:t>
            </a:r>
            <a:r>
              <a:rPr/>
              <a:t> </a:t>
            </a:r>
            <a:r>
              <a:rPr/>
              <a:t>Data</a:t>
            </a:r>
          </a:p>
        </p:txBody>
      </p:sp>
      <p:sp>
        <p:nvSpPr>
          <p:cNvPr id="3" name="Content Placeholder 2"/>
          <p:cNvSpPr>
            <a:spLocks noGrp="1"/>
          </p:cNvSpPr>
          <p:nvPr>
            <p:ph idx="1"/>
          </p:nvPr>
        </p:nvSpPr>
        <p:spPr/>
        <p:txBody>
          <a:bodyPr/>
          <a:lstStyle/>
          <a:p>
            <a:pPr lvl="1"/>
            <a:r>
              <a:rPr/>
              <a:t>Analysis process –</a:t>
            </a:r>
          </a:p>
          <a:p>
            <a:pPr lvl="2"/>
            <a:r>
              <a:rPr/>
              <a:t>Given research question, may have some idea of a general conceptual structure; serve only as a starting point</a:t>
            </a:r>
          </a:p>
          <a:p>
            <a:pPr lvl="2"/>
            <a:r>
              <a:rPr/>
              <a:t>Usually work from transcripts</a:t>
            </a:r>
          </a:p>
          <a:p>
            <a:pPr lvl="2"/>
            <a:r>
              <a:rPr/>
              <a:t>If possible, refer back to audio recordings when needed</a:t>
            </a:r>
          </a:p>
          <a:p>
            <a:pPr lvl="2"/>
            <a:r>
              <a:rPr/>
              <a:t>Qualitative form of analysis</a:t>
            </a:r>
          </a:p>
          <a:p>
            <a:pPr lvl="3"/>
            <a:r>
              <a:rPr/>
              <a:t>Content analysis – analysis of the content of communication</a:t>
            </a:r>
          </a:p>
          <a:p>
            <a:pPr lvl="3"/>
            <a:r>
              <a:rPr/>
              <a:t>Thematic analysis – identifying patterns or themes in the data</a:t>
            </a:r>
          </a:p>
        </p:txBody>
      </p:sp>
    </p:spTree>
  </p:cSld>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Analysis</a:t>
            </a:r>
            <a:r>
              <a:rPr/>
              <a:t> </a:t>
            </a:r>
            <a:r>
              <a:rPr/>
              <a:t>of</a:t>
            </a:r>
            <a:r>
              <a:rPr/>
              <a:t> </a:t>
            </a:r>
            <a:r>
              <a:rPr/>
              <a:t>Qualitative</a:t>
            </a:r>
            <a:r>
              <a:rPr/>
              <a:t> </a:t>
            </a:r>
            <a:r>
              <a:rPr/>
              <a:t>Data</a:t>
            </a:r>
          </a:p>
        </p:txBody>
      </p:sp>
      <p:sp>
        <p:nvSpPr>
          <p:cNvPr id="3" name="Content Placeholder 2"/>
          <p:cNvSpPr>
            <a:spLocks noGrp="1"/>
          </p:cNvSpPr>
          <p:nvPr>
            <p:ph idx="1"/>
          </p:nvPr>
        </p:nvSpPr>
        <p:spPr/>
        <p:txBody>
          <a:bodyPr/>
          <a:lstStyle/>
          <a:p>
            <a:pPr lvl="1"/>
            <a:r>
              <a:rPr/>
              <a:t>Category Formation – assign sections (data bits) to analytical categories/themes “coding”</a:t>
            </a:r>
          </a:p>
          <a:p>
            <a:pPr lvl="2"/>
            <a:r>
              <a:rPr/>
              <a:t>Summarizing the data by identifying similarities and differences / commonalities and contrasts</a:t>
            </a:r>
          </a:p>
          <a:p>
            <a:pPr lvl="2"/>
            <a:r>
              <a:rPr/>
              <a:t>Categories:</a:t>
            </a:r>
          </a:p>
          <a:p>
            <a:pPr lvl="3"/>
            <a:r>
              <a:rPr/>
              <a:t>More manageable units of information</a:t>
            </a:r>
          </a:p>
          <a:p>
            <a:pPr lvl="3"/>
            <a:r>
              <a:rPr/>
              <a:t>“open coding”</a:t>
            </a:r>
          </a:p>
          <a:p>
            <a:pPr lvl="3"/>
            <a:r>
              <a:rPr/>
              <a:t>Descriptive – Concrete</a:t>
            </a:r>
          </a:p>
          <a:p>
            <a:pPr lvl="3"/>
            <a:r>
              <a:rPr/>
              <a:t>Interpretive – Abstract</a:t>
            </a:r>
          </a:p>
          <a:p>
            <a:pPr lvl="3"/>
            <a:r>
              <a:rPr/>
              <a:t>Relational</a:t>
            </a:r>
          </a:p>
          <a:p>
            <a:pPr lvl="2"/>
            <a:r>
              <a:rPr/>
              <a:t>Cross-reference categories back to text</a:t>
            </a:r>
          </a:p>
          <a:p>
            <a:pPr lvl="3"/>
            <a:r>
              <a:rPr/>
              <a:t>Makes it easier to revise coding as needed</a:t>
            </a:r>
          </a:p>
        </p:txBody>
      </p:sp>
    </p:spTree>
  </p:cSld>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Analysis</a:t>
            </a:r>
            <a:r>
              <a:rPr/>
              <a:t> </a:t>
            </a:r>
            <a:r>
              <a:rPr/>
              <a:t>of</a:t>
            </a:r>
            <a:r>
              <a:rPr/>
              <a:t> </a:t>
            </a:r>
            <a:r>
              <a:rPr/>
              <a:t>Qualitative</a:t>
            </a:r>
            <a:r>
              <a:rPr/>
              <a:t> </a:t>
            </a:r>
            <a:r>
              <a:rPr/>
              <a:t>Data</a:t>
            </a:r>
          </a:p>
        </p:txBody>
      </p:sp>
      <p:sp>
        <p:nvSpPr>
          <p:cNvPr id="3" name="Content Placeholder 2"/>
          <p:cNvSpPr>
            <a:spLocks noGrp="1"/>
          </p:cNvSpPr>
          <p:nvPr>
            <p:ph idx="1"/>
          </p:nvPr>
        </p:nvSpPr>
        <p:spPr/>
        <p:txBody>
          <a:bodyPr/>
          <a:lstStyle/>
          <a:p>
            <a:pPr lvl="1"/>
            <a:r>
              <a:rPr/>
              <a:t>Category Formation</a:t>
            </a:r>
          </a:p>
          <a:p>
            <a:pPr lvl="2"/>
            <a:r>
              <a:rPr/>
              <a:t>Faithful to the data – “internal” aspect</a:t>
            </a:r>
          </a:p>
          <a:p>
            <a:pPr lvl="2"/>
            <a:r>
              <a:rPr/>
              <a:t>Meaningful to other categories – “external” aspect</a:t>
            </a:r>
          </a:p>
          <a:p>
            <a:pPr lvl="2"/>
            <a:r>
              <a:rPr/>
              <a:t>Balance</a:t>
            </a:r>
          </a:p>
          <a:p>
            <a:pPr lvl="3"/>
            <a:r>
              <a:rPr/>
              <a:t>Generality vs Specificity</a:t>
            </a:r>
          </a:p>
          <a:p>
            <a:pPr lvl="3"/>
            <a:r>
              <a:rPr/>
              <a:t>Inclusivity vs Exclusivity</a:t>
            </a:r>
          </a:p>
          <a:p>
            <a:pPr lvl="2"/>
            <a:r>
              <a:rPr/>
              <a:t>Number of times idea mentioned does NOT necessarily reflect importance</a:t>
            </a:r>
          </a:p>
        </p:txBody>
      </p:sp>
    </p:spTree>
  </p:cSld>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Analysis</a:t>
            </a:r>
            <a:r>
              <a:rPr/>
              <a:t> </a:t>
            </a:r>
            <a:r>
              <a:rPr/>
              <a:t>of</a:t>
            </a:r>
            <a:r>
              <a:rPr/>
              <a:t> </a:t>
            </a:r>
            <a:r>
              <a:rPr/>
              <a:t>Qualitative</a:t>
            </a:r>
            <a:r>
              <a:rPr/>
              <a:t> </a:t>
            </a:r>
            <a:r>
              <a:rPr/>
              <a:t>Data</a:t>
            </a:r>
          </a:p>
        </p:txBody>
      </p:sp>
      <p:sp>
        <p:nvSpPr>
          <p:cNvPr id="3" name="Content Placeholder 2"/>
          <p:cNvSpPr>
            <a:spLocks noGrp="1"/>
          </p:cNvSpPr>
          <p:nvPr>
            <p:ph idx="1"/>
          </p:nvPr>
        </p:nvSpPr>
        <p:spPr/>
        <p:txBody>
          <a:bodyPr/>
          <a:lstStyle/>
          <a:p>
            <a:pPr lvl="1"/>
            <a:r>
              <a:rPr/>
              <a:t>Labeling / Revising Categories</a:t>
            </a:r>
          </a:p>
          <a:p>
            <a:pPr lvl="2"/>
            <a:r>
              <a:rPr/>
              <a:t>Member-generated – “ first-order ” account</a:t>
            </a:r>
          </a:p>
          <a:p>
            <a:pPr lvl="2"/>
            <a:r>
              <a:rPr/>
              <a:t>Observer-generated – “ second-order ” account</a:t>
            </a:r>
          </a:p>
          <a:p>
            <a:pPr lvl="2"/>
            <a:r>
              <a:rPr/>
              <a:t>Labels are provisional; may be revised</a:t>
            </a:r>
          </a:p>
          <a:p>
            <a:pPr lvl="2"/>
            <a:r>
              <a:rPr/>
              <a:t>Iteration – move back and forth between raw data and labeled categories</a:t>
            </a:r>
          </a:p>
          <a:p>
            <a:pPr lvl="2"/>
            <a:r>
              <a:rPr/>
              <a:t>“ Zoom in ” vs “ Wide angle ” view of the coding</a:t>
            </a:r>
          </a:p>
          <a:p>
            <a:pPr lvl="2"/>
            <a:r>
              <a:rPr/>
              <a:t>Revision – may end up dividing or combining categories</a:t>
            </a:r>
          </a:p>
          <a:p>
            <a:pPr lvl="2"/>
            <a:r>
              <a:rPr/>
              <a:t>May establish criteria for category coding</a:t>
            </a:r>
          </a:p>
        </p:txBody>
      </p:sp>
    </p:spTree>
  </p:cSld>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Analysis</a:t>
            </a:r>
            <a:r>
              <a:rPr/>
              <a:t> </a:t>
            </a:r>
            <a:r>
              <a:rPr/>
              <a:t>of</a:t>
            </a:r>
            <a:r>
              <a:rPr/>
              <a:t> </a:t>
            </a:r>
            <a:r>
              <a:rPr/>
              <a:t>Qualitative</a:t>
            </a:r>
            <a:r>
              <a:rPr/>
              <a:t> </a:t>
            </a:r>
            <a:r>
              <a:rPr/>
              <a:t>Data</a:t>
            </a:r>
          </a:p>
        </p:txBody>
      </p:sp>
      <p:sp>
        <p:nvSpPr>
          <p:cNvPr id="3" name="Content Placeholder 2"/>
          <p:cNvSpPr>
            <a:spLocks noGrp="1"/>
          </p:cNvSpPr>
          <p:nvPr>
            <p:ph idx="1"/>
          </p:nvPr>
        </p:nvSpPr>
        <p:spPr/>
        <p:txBody>
          <a:bodyPr/>
          <a:lstStyle/>
          <a:p>
            <a:pPr lvl="1"/>
            <a:r>
              <a:rPr/>
              <a:t>Saturation – the point at which you are not gaining any new insight, no new categories being identified, no new relationships being defined</a:t>
            </a:r>
          </a:p>
          <a:p>
            <a:pPr lvl="2"/>
            <a:r>
              <a:rPr/>
              <a:t>Don’t need any additional analysis</a:t>
            </a:r>
          </a:p>
          <a:p>
            <a:pPr lvl="2"/>
            <a:r>
              <a:rPr/>
              <a:t>Don’t need any additional data collection (if collection &amp; analysis done in parallel)</a:t>
            </a:r>
          </a:p>
          <a:p>
            <a:pPr lvl="2"/>
            <a:r>
              <a:rPr/>
              <a:t>Determinant – nature of the information being collection – NOT amount of information</a:t>
            </a:r>
          </a:p>
          <a:p>
            <a:pPr lvl="2"/>
            <a:r>
              <a:rPr/>
              <a:t>Keeping notes – of the coding/analysis process</a:t>
            </a:r>
          </a:p>
          <a:p>
            <a:pPr lvl="2"/>
            <a:r>
              <a:rPr/>
              <a:t>Help identify categories/relationships</a:t>
            </a:r>
          </a:p>
          <a:p>
            <a:pPr lvl="2"/>
            <a:r>
              <a:rPr/>
              <a:t>Help if “stuck”</a:t>
            </a:r>
          </a:p>
          <a:p>
            <a:pPr lvl="2"/>
            <a:r>
              <a:rPr/>
              <a:t>Document analysis process</a:t>
            </a:r>
          </a:p>
        </p:txBody>
      </p:sp>
    </p:spTree>
  </p:cSld>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Analysis</a:t>
            </a:r>
            <a:r>
              <a:rPr/>
              <a:t> </a:t>
            </a:r>
            <a:r>
              <a:rPr/>
              <a:t>of</a:t>
            </a:r>
            <a:r>
              <a:rPr/>
              <a:t> </a:t>
            </a:r>
            <a:r>
              <a:rPr/>
              <a:t>Qualitative</a:t>
            </a:r>
            <a:r>
              <a:rPr/>
              <a:t> </a:t>
            </a:r>
            <a:r>
              <a:rPr/>
              <a:t>Data</a:t>
            </a:r>
          </a:p>
        </p:txBody>
      </p:sp>
      <p:sp>
        <p:nvSpPr>
          <p:cNvPr id="3" name="Content Placeholder 2"/>
          <p:cNvSpPr>
            <a:spLocks noGrp="1"/>
          </p:cNvSpPr>
          <p:nvPr>
            <p:ph idx="1"/>
          </p:nvPr>
        </p:nvSpPr>
        <p:spPr/>
        <p:txBody>
          <a:bodyPr/>
          <a:lstStyle/>
          <a:p>
            <a:pPr lvl="1"/>
            <a:r>
              <a:rPr/>
              <a:t>Role of Judgment</a:t>
            </a:r>
          </a:p>
          <a:p>
            <a:pPr lvl="2"/>
            <a:r>
              <a:rPr/>
              <a:t>Balancing act –</a:t>
            </a:r>
          </a:p>
          <a:p>
            <a:pPr lvl="3"/>
            <a:r>
              <a:rPr/>
              <a:t>Level of creativity by coder to identify categories/relationships</a:t>
            </a:r>
          </a:p>
          <a:p>
            <a:pPr lvl="3"/>
            <a:r>
              <a:rPr/>
              <a:t>Must reflect the informants thoughts</a:t>
            </a:r>
          </a:p>
          <a:p>
            <a:pPr lvl="3"/>
            <a:r>
              <a:rPr/>
              <a:t>Audit of the coding by an independent person can check for the match between the coding and the source information</a:t>
            </a:r>
          </a:p>
          <a:p>
            <a:pPr lvl="2"/>
            <a:r>
              <a:rPr/>
              <a:t>Low-inference descriptors</a:t>
            </a:r>
          </a:p>
          <a:p>
            <a:pPr lvl="2"/>
            <a:r>
              <a:rPr/>
              <a:t>Look for “negative cases”</a:t>
            </a:r>
          </a:p>
        </p:txBody>
      </p:sp>
    </p:spTree>
  </p:cSld>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Analysis</a:t>
            </a:r>
            <a:r>
              <a:rPr/>
              <a:t> </a:t>
            </a:r>
            <a:r>
              <a:rPr/>
              <a:t>of</a:t>
            </a:r>
            <a:r>
              <a:rPr/>
              <a:t> </a:t>
            </a:r>
            <a:r>
              <a:rPr/>
              <a:t>Qualitative</a:t>
            </a:r>
            <a:r>
              <a:rPr/>
              <a:t> </a:t>
            </a:r>
            <a:r>
              <a:rPr/>
              <a:t>Data</a:t>
            </a:r>
          </a:p>
        </p:txBody>
      </p:sp>
      <p:sp>
        <p:nvSpPr>
          <p:cNvPr id="3" name="Content Placeholder 2"/>
          <p:cNvSpPr>
            <a:spLocks noGrp="1"/>
          </p:cNvSpPr>
          <p:nvPr>
            <p:ph idx="1"/>
          </p:nvPr>
        </p:nvSpPr>
        <p:spPr/>
        <p:txBody>
          <a:bodyPr/>
          <a:lstStyle/>
          <a:p>
            <a:pPr lvl="1"/>
            <a:r>
              <a:rPr/>
              <a:t>Quantifying Information</a:t>
            </a:r>
          </a:p>
          <a:p>
            <a:pPr lvl="2"/>
            <a:r>
              <a:rPr/>
              <a:t>Pros &amp; Cons</a:t>
            </a:r>
          </a:p>
          <a:p>
            <a:pPr lvl="2"/>
            <a:r>
              <a:rPr/>
              <a:t>When quantifying might be of value</a:t>
            </a:r>
          </a:p>
          <a:p>
            <a:pPr lvl="2"/>
            <a:r>
              <a:rPr/>
              <a:t>Simple frequency of occurrence does NOT necessarily reflect importance</a:t>
            </a:r>
          </a:p>
        </p:txBody>
      </p:sp>
    </p:spTree>
  </p:cSld>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Descriptive</a:t>
            </a:r>
            <a:r>
              <a:rPr/>
              <a:t> </a:t>
            </a:r>
            <a:r>
              <a:rPr/>
              <a:t>Statistics</a:t>
            </a:r>
          </a:p>
        </p:txBody>
      </p:sp>
      <p:pic>
        <p:nvPicPr>
          <p:cNvPr descr="../images/image-08-03.png" id="0" name="Picture 1"/>
          <p:cNvPicPr>
            <a:picLocks noGrp="1" noChangeAspect="1"/>
          </p:cNvPicPr>
          <p:nvPr/>
        </p:nvPicPr>
        <p:blipFill>
          <a:blip r:embed="rId3"/>
          <a:stretch>
            <a:fillRect/>
          </a:stretch>
        </p:blipFill>
        <p:spPr bwMode="auto">
          <a:xfrm>
            <a:off x="749300" y="1600200"/>
            <a:ext cx="7645400" cy="4521200"/>
          </a:xfrm>
          <a:prstGeom prst="rect">
            <a:avLst/>
          </a:prstGeom>
          <a:noFill/>
          <a:ln w="9525">
            <a:noFill/>
            <a:headEnd/>
            <a:tailEnd/>
          </a:ln>
        </p:spPr>
      </p:pic>
    </p:spTree>
  </p:cSld>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Descriptive</a:t>
            </a:r>
            <a:r>
              <a:rPr/>
              <a:t> </a:t>
            </a:r>
            <a:r>
              <a:rPr/>
              <a:t>Statistics</a:t>
            </a:r>
          </a:p>
        </p:txBody>
      </p:sp>
      <p:sp>
        <p:nvSpPr>
          <p:cNvPr id="3" name="Content Placeholder 2"/>
          <p:cNvSpPr>
            <a:spLocks noGrp="1"/>
          </p:cNvSpPr>
          <p:nvPr>
            <p:ph idx="1"/>
          </p:nvPr>
        </p:nvSpPr>
        <p:spPr/>
        <p:txBody>
          <a:bodyPr/>
          <a:lstStyle/>
          <a:p>
            <a:pPr lvl="1"/>
            <a:r>
              <a:rPr/>
              <a:t>Descriptive graphs</a:t>
            </a:r>
          </a:p>
          <a:p>
            <a:pPr lvl="2"/>
            <a:r>
              <a:rPr/>
              <a:t>How to look at your data</a:t>
            </a:r>
          </a:p>
          <a:p>
            <a:pPr lvl="2"/>
            <a:r>
              <a:rPr/>
              <a:t>Options for viewing your data</a:t>
            </a:r>
          </a:p>
          <a:p>
            <a:pPr lvl="3"/>
            <a:r>
              <a:rPr/>
              <a:t>Frequency polygons</a:t>
            </a:r>
          </a:p>
          <a:p>
            <a:pPr lvl="3"/>
            <a:r>
              <a:rPr/>
              <a:t>Histograms</a:t>
            </a:r>
          </a:p>
          <a:p>
            <a:pPr lvl="3"/>
            <a:r>
              <a:rPr/>
              <a:t>Bar charts</a:t>
            </a:r>
          </a:p>
        </p:txBody>
      </p:sp>
    </p:spTree>
  </p:cSld>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Descriptive</a:t>
            </a:r>
            <a:r>
              <a:rPr/>
              <a:t> </a:t>
            </a:r>
            <a:r>
              <a:rPr/>
              <a:t>Statistics</a:t>
            </a:r>
          </a:p>
        </p:txBody>
      </p:sp>
      <p:pic>
        <p:nvPicPr>
          <p:cNvPr descr="../images/image-08-04.png" id="0" name="Picture 1"/>
          <p:cNvPicPr>
            <a:picLocks noGrp="1" noChangeAspect="1"/>
          </p:cNvPicPr>
          <p:nvPr/>
        </p:nvPicPr>
        <p:blipFill>
          <a:blip r:embed="rId3"/>
          <a:stretch>
            <a:fillRect/>
          </a:stretch>
        </p:blipFill>
        <p:spPr bwMode="auto">
          <a:xfrm>
            <a:off x="1676400" y="1600200"/>
            <a:ext cx="5791200" cy="4521200"/>
          </a:xfrm>
          <a:prstGeom prst="rect">
            <a:avLst/>
          </a:prstGeom>
          <a:noFill/>
          <a:ln w="9525">
            <a:noFill/>
            <a:headEnd/>
            <a:tailEnd/>
          </a:ln>
        </p:spPr>
      </p:pic>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What</a:t>
            </a:r>
            <a:r>
              <a:rPr/>
              <a:t> </a:t>
            </a:r>
            <a:r>
              <a:rPr/>
              <a:t>is</a:t>
            </a:r>
            <a:r>
              <a:rPr/>
              <a:t> </a:t>
            </a:r>
            <a:r>
              <a:rPr/>
              <a:t>a</a:t>
            </a:r>
            <a:r>
              <a:rPr/>
              <a:t> </a:t>
            </a:r>
            <a:r>
              <a:rPr/>
              <a:t>confidence</a:t>
            </a:r>
            <a:r>
              <a:rPr/>
              <a:t> </a:t>
            </a:r>
            <a:r>
              <a:rPr/>
              <a:t>interval?</a:t>
            </a:r>
          </a:p>
        </p:txBody>
      </p:sp>
      <p:sp>
        <p:nvSpPr>
          <p:cNvPr id="3" name="Content Placeholder 2"/>
          <p:cNvSpPr>
            <a:spLocks noGrp="1"/>
          </p:cNvSpPr>
          <p:nvPr>
            <p:ph idx="1"/>
          </p:nvPr>
        </p:nvSpPr>
        <p:spPr/>
        <p:txBody>
          <a:bodyPr/>
          <a:lstStyle/>
          <a:p>
            <a:pPr lvl="0" marL="0" indent="0">
              <a:buNone/>
            </a:pPr>
            <a:r>
              <a:rPr/>
              <a:t>Dear Professor Mean: Can you give me a simple explanation of what a confidence interval is?</a:t>
            </a:r>
          </a:p>
          <a:p>
            <a:pPr lvl="0" marL="0" indent="0">
              <a:buNone/>
            </a:pPr>
            <a:r>
              <a:rPr/>
              <a:t>We statisticians have a habit of hedging our bets. We always insert qualifiers into our reports, warn about all sorts of assumptions, and never admit to anything more extreme than probable. There’s a famous saying: “Statistics means never having to say you’re certain.”</a:t>
            </a:r>
          </a:p>
          <a:p>
            <a:pPr lvl="0" marL="0" indent="0">
              <a:buNone/>
            </a:pPr>
            <a:r>
              <a:rPr/>
              <a:t>We qualify our statements, of course, because we are always dealing with imperfect information. In particular, we are often asked to make statements about a population (a large group of subjects) using information from a sample (a small, but carefully selected subset of this population). No matter how carefully this sample is selected to be a fair and unbiased representation of the population, relying on information from a sample will always lead to some level of uncertainty.</a:t>
            </a:r>
          </a:p>
        </p:txBody>
      </p:sp>
    </p:spTree>
  </p:cSld>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Descriptive</a:t>
            </a:r>
            <a:r>
              <a:rPr/>
              <a:t> </a:t>
            </a:r>
            <a:r>
              <a:rPr/>
              <a:t>Statistics</a:t>
            </a:r>
          </a:p>
        </p:txBody>
      </p:sp>
      <p:sp>
        <p:nvSpPr>
          <p:cNvPr id="3" name="Content Placeholder 2"/>
          <p:cNvSpPr>
            <a:spLocks noGrp="1"/>
          </p:cNvSpPr>
          <p:nvPr>
            <p:ph idx="1"/>
          </p:nvPr>
        </p:nvSpPr>
        <p:spPr/>
        <p:txBody>
          <a:bodyPr/>
          <a:lstStyle/>
          <a:p>
            <a:pPr lvl="1"/>
            <a:r>
              <a:rPr/>
              <a:t>Measures of central tendency</a:t>
            </a:r>
          </a:p>
          <a:p>
            <a:pPr lvl="2"/>
            <a:r>
              <a:rPr/>
              <a:t>Mean</a:t>
            </a:r>
          </a:p>
          <a:p>
            <a:pPr lvl="2"/>
            <a:r>
              <a:rPr/>
              <a:t>Median</a:t>
            </a:r>
          </a:p>
          <a:p>
            <a:pPr lvl="2"/>
            <a:r>
              <a:rPr/>
              <a:t>Mode</a:t>
            </a:r>
          </a:p>
        </p:txBody>
      </p:sp>
    </p:spTree>
  </p:cSld>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Descriptive</a:t>
            </a:r>
            <a:r>
              <a:rPr/>
              <a:t> </a:t>
            </a:r>
            <a:r>
              <a:rPr/>
              <a:t>Statistics</a:t>
            </a:r>
          </a:p>
        </p:txBody>
      </p:sp>
      <p:sp>
        <p:nvSpPr>
          <p:cNvPr id="3" name="Content Placeholder 2"/>
          <p:cNvSpPr>
            <a:spLocks noGrp="1"/>
          </p:cNvSpPr>
          <p:nvPr>
            <p:ph idx="1"/>
          </p:nvPr>
        </p:nvSpPr>
        <p:spPr/>
        <p:txBody>
          <a:bodyPr/>
          <a:lstStyle/>
          <a:p>
            <a:pPr lvl="1"/>
            <a:r>
              <a:rPr/>
              <a:t>Measures of variability</a:t>
            </a:r>
          </a:p>
          <a:p>
            <a:pPr lvl="2"/>
            <a:r>
              <a:rPr/>
              <a:t>Range</a:t>
            </a:r>
          </a:p>
          <a:p>
            <a:pPr lvl="2"/>
            <a:r>
              <a:rPr/>
              <a:t>Standard deviation</a:t>
            </a:r>
          </a:p>
          <a:p>
            <a:pPr lvl="2"/>
            <a:r>
              <a:rPr/>
              <a:t>Interquartile range</a:t>
            </a:r>
          </a:p>
          <a:p>
            <a:pPr lvl="2"/>
            <a:r>
              <a:rPr/>
              <a:t>How many categories</a:t>
            </a:r>
          </a:p>
        </p:txBody>
      </p:sp>
    </p:spTree>
  </p:cSld>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Descriptive</a:t>
            </a:r>
            <a:r>
              <a:rPr/>
              <a:t> </a:t>
            </a:r>
            <a:r>
              <a:rPr/>
              <a:t>Statistics</a:t>
            </a:r>
          </a:p>
        </p:txBody>
      </p:sp>
      <p:sp>
        <p:nvSpPr>
          <p:cNvPr id="3" name="Content Placeholder 2"/>
          <p:cNvSpPr>
            <a:spLocks noGrp="1"/>
          </p:cNvSpPr>
          <p:nvPr>
            <p:ph idx="1"/>
          </p:nvPr>
        </p:nvSpPr>
        <p:spPr/>
        <p:txBody>
          <a:bodyPr/>
          <a:lstStyle/>
          <a:p>
            <a:pPr lvl="1"/>
            <a:r>
              <a:rPr/>
              <a:t>Measures of association between 2 variables</a:t>
            </a:r>
          </a:p>
          <a:p>
            <a:pPr lvl="2"/>
            <a:r>
              <a:rPr/>
              <a:t>Correlation</a:t>
            </a:r>
          </a:p>
          <a:p>
            <a:pPr lvl="3"/>
            <a:r>
              <a:rPr/>
              <a:t>Pearson</a:t>
            </a:r>
          </a:p>
          <a:p>
            <a:pPr lvl="3"/>
            <a:r>
              <a:rPr/>
              <a:t>Spearman</a:t>
            </a:r>
          </a:p>
          <a:p>
            <a:pPr lvl="2"/>
            <a:r>
              <a:rPr/>
              <a:t>Cross-tabulation</a:t>
            </a:r>
          </a:p>
          <a:p>
            <a:pPr lvl="2"/>
            <a:r>
              <a:rPr/>
              <a:t>Scatterplot</a:t>
            </a:r>
          </a:p>
        </p:txBody>
      </p:sp>
    </p:spTree>
  </p:cSld>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Descriptive</a:t>
            </a:r>
            <a:r>
              <a:rPr/>
              <a:t> </a:t>
            </a:r>
            <a:r>
              <a:rPr/>
              <a:t>Statistics</a:t>
            </a:r>
          </a:p>
        </p:txBody>
      </p:sp>
      <p:pic>
        <p:nvPicPr>
          <p:cNvPr descr="../images/image-08-05.png" id="0" name="Picture 1"/>
          <p:cNvPicPr>
            <a:picLocks noGrp="1" noChangeAspect="1"/>
          </p:cNvPicPr>
          <p:nvPr/>
        </p:nvPicPr>
        <p:blipFill>
          <a:blip r:embed="rId3"/>
          <a:stretch>
            <a:fillRect/>
          </a:stretch>
        </p:blipFill>
        <p:spPr bwMode="auto">
          <a:xfrm>
            <a:off x="1333500" y="1600200"/>
            <a:ext cx="6477000" cy="4521200"/>
          </a:xfrm>
          <a:prstGeom prst="rect">
            <a:avLst/>
          </a:prstGeom>
          <a:noFill/>
          <a:ln w="9525">
            <a:noFill/>
            <a:headEnd/>
            <a:tailEnd/>
          </a:ln>
        </p:spPr>
      </p:pic>
    </p:spTree>
  </p:cSld>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Descriptive</a:t>
            </a:r>
            <a:r>
              <a:rPr/>
              <a:t> </a:t>
            </a:r>
            <a:r>
              <a:rPr/>
              <a:t>Statistics</a:t>
            </a:r>
          </a:p>
        </p:txBody>
      </p:sp>
      <p:pic>
        <p:nvPicPr>
          <p:cNvPr descr="../images/image-08-06.png" id="0" name="Picture 1"/>
          <p:cNvPicPr>
            <a:picLocks noGrp="1" noChangeAspect="1"/>
          </p:cNvPicPr>
          <p:nvPr/>
        </p:nvPicPr>
        <p:blipFill>
          <a:blip r:embed="rId3"/>
          <a:stretch>
            <a:fillRect/>
          </a:stretch>
        </p:blipFill>
        <p:spPr bwMode="auto">
          <a:xfrm>
            <a:off x="1511300" y="1600200"/>
            <a:ext cx="6108700" cy="4521200"/>
          </a:xfrm>
          <a:prstGeom prst="rect">
            <a:avLst/>
          </a:prstGeom>
          <a:noFill/>
          <a:ln w="9525">
            <a:noFill/>
            <a:headEnd/>
            <a:tailEnd/>
          </a:ln>
        </p:spPr>
      </p:pic>
    </p:spTree>
  </p:cSld>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Descriptive</a:t>
            </a:r>
            <a:r>
              <a:rPr/>
              <a:t> </a:t>
            </a:r>
            <a:r>
              <a:rPr/>
              <a:t>Statistics</a:t>
            </a:r>
          </a:p>
        </p:txBody>
      </p:sp>
      <p:pic>
        <p:nvPicPr>
          <p:cNvPr descr="../images/image-08-07.png" id="0" name="Picture 1"/>
          <p:cNvPicPr>
            <a:picLocks noGrp="1" noChangeAspect="1"/>
          </p:cNvPicPr>
          <p:nvPr/>
        </p:nvPicPr>
        <p:blipFill>
          <a:blip r:embed="rId3"/>
          <a:stretch>
            <a:fillRect/>
          </a:stretch>
        </p:blipFill>
        <p:spPr bwMode="auto">
          <a:xfrm>
            <a:off x="939800" y="1600200"/>
            <a:ext cx="7277100" cy="4521200"/>
          </a:xfrm>
          <a:prstGeom prst="rect">
            <a:avLst/>
          </a:prstGeom>
          <a:noFill/>
          <a:ln w="9525">
            <a:noFill/>
            <a:headEnd/>
            <a:tailEnd/>
          </a:ln>
        </p:spPr>
      </p:pic>
    </p:spTree>
  </p:cSld>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Descriptive</a:t>
            </a:r>
            <a:r>
              <a:rPr/>
              <a:t> </a:t>
            </a:r>
            <a:r>
              <a:rPr/>
              <a:t>Statistics</a:t>
            </a:r>
          </a:p>
        </p:txBody>
      </p:sp>
      <p:sp>
        <p:nvSpPr>
          <p:cNvPr id="3" name="Content Placeholder 2"/>
          <p:cNvSpPr>
            <a:spLocks noGrp="1"/>
          </p:cNvSpPr>
          <p:nvPr>
            <p:ph idx="1"/>
          </p:nvPr>
        </p:nvSpPr>
        <p:spPr/>
        <p:txBody>
          <a:bodyPr/>
          <a:lstStyle/>
          <a:p>
            <a:pPr lvl="1"/>
            <a:r>
              <a:rPr/>
              <a:t>Properties of the normal curve</a:t>
            </a:r>
          </a:p>
          <a:p>
            <a:pPr lvl="2"/>
            <a:r>
              <a:rPr/>
              <a:t>Unimodal</a:t>
            </a:r>
          </a:p>
          <a:p>
            <a:pPr lvl="2"/>
            <a:r>
              <a:rPr/>
              <a:t>Mean, median, and mode are equal</a:t>
            </a:r>
          </a:p>
          <a:p>
            <a:pPr lvl="2"/>
            <a:r>
              <a:rPr/>
              <a:t>Symmetric curve (skew)</a:t>
            </a:r>
          </a:p>
          <a:p>
            <a:pPr lvl="2"/>
            <a:r>
              <a:rPr/>
              <a:t>Range is infinite</a:t>
            </a:r>
          </a:p>
          <a:p>
            <a:pPr lvl="2"/>
            <a:r>
              <a:rPr/>
              <a:t>Shape – not too peaked or flat (kurtosis)</a:t>
            </a:r>
          </a:p>
        </p:txBody>
      </p:sp>
    </p:spTree>
  </p:cSld>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Descriptive</a:t>
            </a:r>
            <a:r>
              <a:rPr/>
              <a:t> </a:t>
            </a:r>
            <a:r>
              <a:rPr/>
              <a:t>Statistics</a:t>
            </a:r>
          </a:p>
        </p:txBody>
      </p:sp>
      <p:pic>
        <p:nvPicPr>
          <p:cNvPr descr="../images/image-08-08.png" id="0" name="Picture 1"/>
          <p:cNvPicPr>
            <a:picLocks noGrp="1" noChangeAspect="1"/>
          </p:cNvPicPr>
          <p:nvPr/>
        </p:nvPicPr>
        <p:blipFill>
          <a:blip r:embed="rId3"/>
          <a:stretch>
            <a:fillRect/>
          </a:stretch>
        </p:blipFill>
        <p:spPr bwMode="auto">
          <a:xfrm>
            <a:off x="876300" y="1600200"/>
            <a:ext cx="7391400" cy="4521200"/>
          </a:xfrm>
          <a:prstGeom prst="rect">
            <a:avLst/>
          </a:prstGeom>
          <a:noFill/>
          <a:ln w="9525">
            <a:noFill/>
            <a:headEnd/>
            <a:tailEnd/>
          </a:ln>
        </p:spPr>
      </p:pic>
    </p:spTree>
  </p:cSld>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Descriptive</a:t>
            </a:r>
            <a:r>
              <a:rPr/>
              <a:t> </a:t>
            </a:r>
            <a:r>
              <a:rPr/>
              <a:t>Statistics</a:t>
            </a:r>
          </a:p>
        </p:txBody>
      </p:sp>
      <p:sp>
        <p:nvSpPr>
          <p:cNvPr id="3" name="Content Placeholder 2"/>
          <p:cNvSpPr>
            <a:spLocks noGrp="1"/>
          </p:cNvSpPr>
          <p:nvPr>
            <p:ph idx="1"/>
          </p:nvPr>
        </p:nvSpPr>
        <p:spPr/>
        <p:txBody>
          <a:bodyPr/>
          <a:lstStyle/>
          <a:p>
            <a:pPr lvl="1"/>
            <a:r>
              <a:rPr/>
              <a:t>Standard normal curve</a:t>
            </a:r>
          </a:p>
          <a:p>
            <a:pPr lvl="2"/>
            <a:r>
              <a:rPr/>
              <a:t>Definition</a:t>
            </a:r>
          </a:p>
          <a:p>
            <a:pPr lvl="2"/>
            <a:r>
              <a:rPr/>
              <a:t>How to compute</a:t>
            </a:r>
          </a:p>
          <a:p>
            <a:pPr lvl="2"/>
            <a:r>
              <a:rPr/>
              <a:t>Effect size</a:t>
            </a:r>
          </a:p>
        </p:txBody>
      </p:sp>
    </p:spTree>
  </p:cSld>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Measurement</a:t>
            </a:r>
            <a:r>
              <a:rPr/>
              <a:t> </a:t>
            </a:r>
            <a:r>
              <a:rPr/>
              <a:t>&amp;</a:t>
            </a:r>
            <a:r>
              <a:rPr/>
              <a:t> </a:t>
            </a:r>
            <a:r>
              <a:rPr/>
              <a:t>Descriptive</a:t>
            </a:r>
            <a:r>
              <a:rPr/>
              <a:t> </a:t>
            </a:r>
            <a:r>
              <a:rPr/>
              <a:t>Statistics</a:t>
            </a:r>
          </a:p>
        </p:txBody>
      </p:sp>
      <p:pic>
        <p:nvPicPr>
          <p:cNvPr descr="../images/image-08-09.png" id="0" name="Picture 1"/>
          <p:cNvPicPr>
            <a:picLocks noGrp="1" noChangeAspect="1"/>
          </p:cNvPicPr>
          <p:nvPr/>
        </p:nvPicPr>
        <p:blipFill>
          <a:blip r:embed="rId3"/>
          <a:stretch>
            <a:fillRect/>
          </a:stretch>
        </p:blipFill>
        <p:spPr bwMode="auto">
          <a:xfrm>
            <a:off x="2425700" y="1600200"/>
            <a:ext cx="4305300" cy="4521200"/>
          </a:xfrm>
          <a:prstGeom prst="rect">
            <a:avLst/>
          </a:prstGeom>
          <a:noFill/>
          <a:ln w="9525">
            <a:noFill/>
            <a:headEnd/>
            <a:tailEnd/>
          </a:ln>
        </p:spPr>
      </p:pic>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Short</a:t>
            </a:r>
            <a:r>
              <a:rPr/>
              <a:t> </a:t>
            </a:r>
            <a:r>
              <a:rPr/>
              <a:t>Explanation</a:t>
            </a:r>
          </a:p>
        </p:txBody>
      </p:sp>
      <p:sp>
        <p:nvSpPr>
          <p:cNvPr id="3" name="Content Placeholder 2"/>
          <p:cNvSpPr>
            <a:spLocks noGrp="1"/>
          </p:cNvSpPr>
          <p:nvPr>
            <p:ph idx="1"/>
          </p:nvPr>
        </p:nvSpPr>
        <p:spPr/>
        <p:txBody>
          <a:bodyPr/>
          <a:lstStyle/>
          <a:p>
            <a:pPr lvl="0" marL="0" indent="0">
              <a:buNone/>
            </a:pPr>
            <a:r>
              <a:rPr/>
              <a:t>A confidence interval is a range of values that tries to quantify this uncertainty. Consider it as a range of plausible values. A narrow confidence interval implies high precision; we can specify plausible values to within a tiny range. A wide interval implies poor precision; we can only specify plausible values to a broad and uninformative range.</a:t>
            </a:r>
          </a:p>
          <a:p>
            <a:pPr lvl="0" marL="0" indent="0">
              <a:buNone/>
            </a:pPr>
            <a:r>
              <a:rPr/>
              <a:t>Consider a recent study of homoeopathic treatment of pain and swelling after oral surgery (Lokken 1995). When examining swelling 3 days after the operation, they showed that homoeopathy led to 1 mm less swelling on average. The 95% confidence interval, however, ranged from -5.5 to 7.5 mm. From what little I know about oral surgery, this appears to be a very wide interval. This interval implies that neither a large improvement due to homoeopathy nor a large decrement could be ruled out.</a:t>
            </a:r>
          </a:p>
          <a:p>
            <a:pPr lvl="0" marL="0" indent="0">
              <a:buNone/>
            </a:pPr>
            <a:r>
              <a:rPr/>
              <a:t>Generally when a confidence interval is very wide like this one, it is an indication of an inadequate sample size, an issue that the authors mention in the discussion section of this paper.</a:t>
            </a:r>
          </a:p>
        </p:txBody>
      </p:sp>
    </p:spTree>
  </p:cSld>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Making</a:t>
            </a:r>
            <a:r>
              <a:rPr/>
              <a:t> </a:t>
            </a:r>
            <a:r>
              <a:rPr/>
              <a:t>Inferences</a:t>
            </a:r>
            <a:r>
              <a:rPr/>
              <a:t> </a:t>
            </a:r>
            <a:r>
              <a:rPr/>
              <a:t>-</a:t>
            </a:r>
            <a:r>
              <a:rPr/>
              <a:t> </a:t>
            </a:r>
            <a:r>
              <a:rPr/>
              <a:t>NHST</a:t>
            </a:r>
          </a:p>
        </p:txBody>
      </p:sp>
      <p:sp>
        <p:nvSpPr>
          <p:cNvPr id="3" name="Content Placeholder 2"/>
          <p:cNvSpPr>
            <a:spLocks noGrp="1"/>
          </p:cNvSpPr>
          <p:nvPr>
            <p:ph idx="1"/>
          </p:nvPr>
        </p:nvSpPr>
        <p:spPr/>
        <p:txBody>
          <a:bodyPr/>
          <a:lstStyle/>
          <a:p>
            <a:pPr lvl="1"/>
            <a:r>
              <a:rPr/>
              <a:t>Populations versus Samples</a:t>
            </a:r>
          </a:p>
          <a:p>
            <a:pPr lvl="1"/>
            <a:r>
              <a:rPr/>
              <a:t>Use inferential statistics</a:t>
            </a:r>
          </a:p>
          <a:p>
            <a:pPr lvl="2"/>
            <a:r>
              <a:rPr/>
              <a:t>Sample statistics (M, SD) &lt;U+F0E8&gt;</a:t>
            </a:r>
          </a:p>
          <a:p>
            <a:pPr lvl="2"/>
            <a:r>
              <a:rPr/>
              <a:t>Population parameters (mu, sigma)</a:t>
            </a:r>
          </a:p>
          <a:p>
            <a:pPr lvl="1"/>
            <a:r>
              <a:rPr/>
              <a:t>Null Hypothesis Significance Testing (NHST)</a:t>
            </a:r>
          </a:p>
          <a:p>
            <a:pPr lvl="2"/>
            <a:r>
              <a:rPr/>
              <a:t>Null hypothesis (H 0 )</a:t>
            </a:r>
          </a:p>
          <a:p>
            <a:pPr lvl="2"/>
            <a:r>
              <a:rPr/>
              <a:t>Alternative hypothesis (H 1 )</a:t>
            </a:r>
          </a:p>
          <a:p>
            <a:pPr lvl="3"/>
            <a:r>
              <a:rPr/>
              <a:t>AKA research hypothesis</a:t>
            </a:r>
          </a:p>
          <a:p>
            <a:pPr lvl="3"/>
            <a:r>
              <a:rPr/>
              <a:t>Directional</a:t>
            </a:r>
          </a:p>
          <a:p>
            <a:pPr lvl="3"/>
            <a:r>
              <a:rPr/>
              <a:t>Non-directional</a:t>
            </a:r>
          </a:p>
        </p:txBody>
      </p:sp>
    </p:spTree>
  </p:cSld>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Making</a:t>
            </a:r>
            <a:r>
              <a:rPr/>
              <a:t> </a:t>
            </a:r>
            <a:r>
              <a:rPr/>
              <a:t>Inferences</a:t>
            </a:r>
            <a:r>
              <a:rPr/>
              <a:t> </a:t>
            </a:r>
            <a:r>
              <a:rPr/>
              <a:t>-</a:t>
            </a:r>
            <a:r>
              <a:rPr/>
              <a:t> </a:t>
            </a:r>
            <a:r>
              <a:rPr/>
              <a:t>NHST</a:t>
            </a:r>
          </a:p>
        </p:txBody>
      </p:sp>
      <p:sp>
        <p:nvSpPr>
          <p:cNvPr id="3" name="Content Placeholder 2"/>
          <p:cNvSpPr>
            <a:spLocks noGrp="1"/>
          </p:cNvSpPr>
          <p:nvPr>
            <p:ph idx="1"/>
          </p:nvPr>
        </p:nvSpPr>
        <p:spPr/>
        <p:txBody>
          <a:bodyPr/>
          <a:lstStyle/>
          <a:p>
            <a:pPr lvl="1"/>
            <a:r>
              <a:rPr/>
              <a:t>NHST – Goal of research –</a:t>
            </a:r>
          </a:p>
          <a:p>
            <a:pPr lvl="2"/>
            <a:r>
              <a:rPr/>
              <a:t>Reject the H 0 in favor of H 1</a:t>
            </a:r>
          </a:p>
          <a:p>
            <a:pPr lvl="1"/>
            <a:r>
              <a:rPr/>
              <a:t>“Reject” the null hypothesis</a:t>
            </a:r>
          </a:p>
          <a:p>
            <a:pPr lvl="2"/>
            <a:r>
              <a:rPr/>
              <a:t>Practically – “reject” means difference / relationship greater than just random variability</a:t>
            </a:r>
          </a:p>
          <a:p>
            <a:pPr lvl="1"/>
            <a:r>
              <a:rPr/>
              <a:t>Alternative hypothesis –</a:t>
            </a:r>
          </a:p>
          <a:p>
            <a:pPr lvl="2"/>
            <a:r>
              <a:rPr/>
              <a:t>3 versions</a:t>
            </a:r>
          </a:p>
          <a:p>
            <a:pPr lvl="3"/>
            <a:r>
              <a:rPr/>
              <a:t>Non-directional</a:t>
            </a:r>
          </a:p>
          <a:p>
            <a:pPr lvl="3"/>
            <a:r>
              <a:rPr/>
              <a:t>Directional positive</a:t>
            </a:r>
          </a:p>
          <a:p>
            <a:pPr lvl="3"/>
            <a:r>
              <a:rPr/>
              <a:t>Directional negative</a:t>
            </a:r>
          </a:p>
        </p:txBody>
      </p:sp>
    </p:spTree>
  </p:cSld>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Making</a:t>
            </a:r>
            <a:r>
              <a:rPr/>
              <a:t> </a:t>
            </a:r>
            <a:r>
              <a:rPr/>
              <a:t>Inferences</a:t>
            </a:r>
            <a:r>
              <a:rPr/>
              <a:t> </a:t>
            </a:r>
            <a:r>
              <a:rPr/>
              <a:t>-</a:t>
            </a:r>
            <a:r>
              <a:rPr/>
              <a:t> </a:t>
            </a:r>
            <a:r>
              <a:rPr/>
              <a:t>NHST</a:t>
            </a:r>
          </a:p>
        </p:txBody>
      </p:sp>
      <p:sp>
        <p:nvSpPr>
          <p:cNvPr id="3" name="Content Placeholder 2"/>
          <p:cNvSpPr>
            <a:spLocks noGrp="1"/>
          </p:cNvSpPr>
          <p:nvPr>
            <p:ph idx="1"/>
          </p:nvPr>
        </p:nvSpPr>
        <p:spPr/>
        <p:txBody>
          <a:bodyPr/>
          <a:lstStyle/>
          <a:p>
            <a:pPr lvl="1"/>
            <a:r>
              <a:rPr/>
              <a:t>Directional vs Non-directional H 1</a:t>
            </a:r>
          </a:p>
          <a:p>
            <a:pPr lvl="2"/>
            <a:r>
              <a:rPr/>
              <a:t>Comparing treatment to control</a:t>
            </a:r>
          </a:p>
          <a:p>
            <a:pPr lvl="2"/>
            <a:r>
              <a:rPr/>
              <a:t>Comparing different treatments</a:t>
            </a:r>
          </a:p>
          <a:p>
            <a:pPr lvl="1"/>
            <a:r>
              <a:rPr/>
              <a:t>Choosing directional vs non-directional</a:t>
            </a:r>
          </a:p>
          <a:p>
            <a:pPr lvl="2"/>
            <a:r>
              <a:rPr/>
              <a:t>Basis for choice</a:t>
            </a:r>
          </a:p>
          <a:p>
            <a:pPr lvl="2"/>
            <a:r>
              <a:rPr/>
              <a:t>Consequences</a:t>
            </a:r>
          </a:p>
          <a:p>
            <a:pPr lvl="3"/>
            <a:r>
              <a:rPr/>
              <a:t>Statistical analysis</a:t>
            </a:r>
          </a:p>
          <a:p>
            <a:pPr lvl="3"/>
            <a:r>
              <a:rPr/>
              <a:t>Interpretation</a:t>
            </a:r>
          </a:p>
        </p:txBody>
      </p:sp>
    </p:spTree>
  </p:cSld>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Making</a:t>
            </a:r>
            <a:r>
              <a:rPr/>
              <a:t> </a:t>
            </a:r>
            <a:r>
              <a:rPr/>
              <a:t>Inferences</a:t>
            </a:r>
            <a:r>
              <a:rPr/>
              <a:t> </a:t>
            </a:r>
            <a:r>
              <a:rPr/>
              <a:t>-</a:t>
            </a:r>
            <a:r>
              <a:rPr/>
              <a:t> </a:t>
            </a:r>
            <a:r>
              <a:rPr/>
              <a:t>NHST</a:t>
            </a:r>
          </a:p>
        </p:txBody>
      </p:sp>
      <p:sp>
        <p:nvSpPr>
          <p:cNvPr id="3" name="Content Placeholder 2"/>
          <p:cNvSpPr>
            <a:spLocks noGrp="1"/>
          </p:cNvSpPr>
          <p:nvPr>
            <p:ph idx="1"/>
          </p:nvPr>
        </p:nvSpPr>
        <p:spPr/>
        <p:txBody>
          <a:bodyPr/>
          <a:lstStyle/>
          <a:p>
            <a:pPr lvl="1"/>
            <a:r>
              <a:rPr/>
              <a:t>Sampling review</a:t>
            </a:r>
          </a:p>
          <a:p>
            <a:pPr lvl="2"/>
            <a:r>
              <a:rPr/>
              <a:t>Target / theoretical population</a:t>
            </a:r>
          </a:p>
          <a:p>
            <a:pPr lvl="2"/>
            <a:r>
              <a:rPr/>
              <a:t>Accessible population</a:t>
            </a:r>
          </a:p>
          <a:p>
            <a:pPr lvl="2"/>
            <a:r>
              <a:rPr/>
              <a:t>Sample</a:t>
            </a:r>
          </a:p>
          <a:p>
            <a:pPr lvl="1"/>
            <a:r>
              <a:rPr/>
              <a:t>Inference from the study sample to the population</a:t>
            </a:r>
          </a:p>
        </p:txBody>
      </p:sp>
    </p:spTree>
  </p:cSld>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Making</a:t>
            </a:r>
            <a:r>
              <a:rPr/>
              <a:t> </a:t>
            </a:r>
            <a:r>
              <a:rPr/>
              <a:t>Inferences</a:t>
            </a:r>
            <a:r>
              <a:rPr/>
              <a:t> </a:t>
            </a:r>
            <a:r>
              <a:rPr/>
              <a:t>-</a:t>
            </a:r>
            <a:r>
              <a:rPr/>
              <a:t> </a:t>
            </a:r>
            <a:r>
              <a:rPr/>
              <a:t>NHST</a:t>
            </a:r>
          </a:p>
        </p:txBody>
      </p:sp>
      <p:pic>
        <p:nvPicPr>
          <p:cNvPr descr="../images/image-12-01.png" id="0" name="Picture 1"/>
          <p:cNvPicPr>
            <a:picLocks noGrp="1" noChangeAspect="1"/>
          </p:cNvPicPr>
          <p:nvPr/>
        </p:nvPicPr>
        <p:blipFill>
          <a:blip r:embed="rId3"/>
          <a:stretch>
            <a:fillRect/>
          </a:stretch>
        </p:blipFill>
        <p:spPr bwMode="auto">
          <a:xfrm>
            <a:off x="1244600" y="1600200"/>
            <a:ext cx="6654800" cy="4521200"/>
          </a:xfrm>
          <a:prstGeom prst="rect">
            <a:avLst/>
          </a:prstGeom>
          <a:noFill/>
          <a:ln w="9525">
            <a:noFill/>
            <a:headEnd/>
            <a:tailEnd/>
          </a:ln>
        </p:spPr>
      </p:pic>
    </p:spTree>
  </p:cSld>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Making</a:t>
            </a:r>
            <a:r>
              <a:rPr/>
              <a:t> </a:t>
            </a:r>
            <a:r>
              <a:rPr/>
              <a:t>Inferences</a:t>
            </a:r>
            <a:r>
              <a:rPr/>
              <a:t> </a:t>
            </a:r>
            <a:r>
              <a:rPr/>
              <a:t>-</a:t>
            </a:r>
            <a:r>
              <a:rPr/>
              <a:t> </a:t>
            </a:r>
            <a:r>
              <a:rPr/>
              <a:t>NHST</a:t>
            </a:r>
          </a:p>
        </p:txBody>
      </p:sp>
      <p:sp>
        <p:nvSpPr>
          <p:cNvPr id="3" name="Content Placeholder 2"/>
          <p:cNvSpPr>
            <a:spLocks noGrp="1"/>
          </p:cNvSpPr>
          <p:nvPr>
            <p:ph idx="1"/>
          </p:nvPr>
        </p:nvSpPr>
        <p:spPr/>
        <p:txBody>
          <a:bodyPr/>
          <a:lstStyle/>
          <a:p>
            <a:pPr lvl="1"/>
            <a:r>
              <a:rPr/>
              <a:t>Accessible population -&gt; Sample</a:t>
            </a:r>
          </a:p>
          <a:p>
            <a:pPr lvl="1"/>
            <a:r>
              <a:rPr/>
              <a:t>Random assignment to groups</a:t>
            </a:r>
          </a:p>
          <a:p>
            <a:pPr lvl="1"/>
            <a:r>
              <a:rPr/>
              <a:t>Conduct study and collect data</a:t>
            </a:r>
          </a:p>
          <a:p>
            <a:pPr lvl="1"/>
            <a:r>
              <a:rPr/>
              <a:t>Conduct statistical analysis</a:t>
            </a:r>
          </a:p>
          <a:p>
            <a:pPr lvl="2"/>
            <a:r>
              <a:rPr/>
              <a:t>Intervention group: mean = 73</a:t>
            </a:r>
          </a:p>
          <a:p>
            <a:pPr lvl="2"/>
            <a:r>
              <a:rPr/>
              <a:t>Control group: mean = 65</a:t>
            </a:r>
          </a:p>
        </p:txBody>
      </p:sp>
    </p:spTree>
  </p:cSld>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Making</a:t>
            </a:r>
            <a:r>
              <a:rPr/>
              <a:t> </a:t>
            </a:r>
            <a:r>
              <a:rPr/>
              <a:t>Inferences</a:t>
            </a:r>
            <a:r>
              <a:rPr/>
              <a:t> </a:t>
            </a:r>
            <a:r>
              <a:rPr/>
              <a:t>-</a:t>
            </a:r>
            <a:r>
              <a:rPr/>
              <a:t> </a:t>
            </a:r>
            <a:r>
              <a:rPr/>
              <a:t>NHST</a:t>
            </a:r>
          </a:p>
        </p:txBody>
      </p:sp>
      <p:sp>
        <p:nvSpPr>
          <p:cNvPr id="3" name="Content Placeholder 2"/>
          <p:cNvSpPr>
            <a:spLocks noGrp="1"/>
          </p:cNvSpPr>
          <p:nvPr>
            <p:ph idx="1"/>
          </p:nvPr>
        </p:nvSpPr>
        <p:spPr/>
        <p:txBody>
          <a:bodyPr/>
          <a:lstStyle/>
          <a:p>
            <a:pPr lvl="1"/>
            <a:r>
              <a:rPr/>
              <a:t>Significant difference or not?</a:t>
            </a:r>
          </a:p>
          <a:p>
            <a:pPr lvl="2"/>
            <a:r>
              <a:rPr/>
              <a:t>Inferential statistics – allow you to determine this</a:t>
            </a:r>
          </a:p>
          <a:p>
            <a:pPr lvl="1"/>
            <a:r>
              <a:rPr/>
              <a:t>Reject the null -&gt;</a:t>
            </a:r>
          </a:p>
          <a:p>
            <a:pPr lvl="2"/>
            <a:r>
              <a:rPr/>
              <a:t>The observed difference is highly unlikely if the null hypothesis is actually true</a:t>
            </a:r>
          </a:p>
          <a:p>
            <a:pPr lvl="1"/>
            <a:r>
              <a:rPr/>
              <a:t>Fail to reject the null -&gt;</a:t>
            </a:r>
          </a:p>
          <a:p>
            <a:pPr lvl="2"/>
            <a:r>
              <a:rPr/>
              <a:t>We can not say that the observed difference is highly unlikely</a:t>
            </a:r>
          </a:p>
          <a:p>
            <a:pPr lvl="2"/>
            <a:r>
              <a:rPr/>
              <a:t>Do NOT “accept” the null hypothesis</a:t>
            </a:r>
          </a:p>
        </p:txBody>
      </p:sp>
    </p:spTree>
  </p:cSld>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Making</a:t>
            </a:r>
            <a:r>
              <a:rPr/>
              <a:t> </a:t>
            </a:r>
            <a:r>
              <a:rPr/>
              <a:t>Inferences</a:t>
            </a:r>
            <a:r>
              <a:rPr/>
              <a:t> </a:t>
            </a:r>
            <a:r>
              <a:rPr/>
              <a:t>-</a:t>
            </a:r>
            <a:r>
              <a:rPr/>
              <a:t> </a:t>
            </a:r>
            <a:r>
              <a:rPr/>
              <a:t>NHST</a:t>
            </a:r>
          </a:p>
        </p:txBody>
      </p:sp>
      <p:sp>
        <p:nvSpPr>
          <p:cNvPr id="3" name="Content Placeholder 2"/>
          <p:cNvSpPr>
            <a:spLocks noGrp="1"/>
          </p:cNvSpPr>
          <p:nvPr>
            <p:ph idx="1"/>
          </p:nvPr>
        </p:nvSpPr>
        <p:spPr/>
        <p:txBody>
          <a:bodyPr/>
          <a:lstStyle/>
          <a:p>
            <a:pPr lvl="1"/>
            <a:r>
              <a:rPr/>
              <a:t>( Portney &amp; Watkins, 2009)</a:t>
            </a:r>
          </a:p>
        </p:txBody>
      </p:sp>
    </p:spTree>
  </p:cSld>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Making</a:t>
            </a:r>
            <a:r>
              <a:rPr/>
              <a:t> </a:t>
            </a:r>
            <a:r>
              <a:rPr/>
              <a:t>Inferences</a:t>
            </a:r>
            <a:r>
              <a:rPr/>
              <a:t> </a:t>
            </a:r>
            <a:r>
              <a:rPr/>
              <a:t>-</a:t>
            </a:r>
            <a:r>
              <a:rPr/>
              <a:t> </a:t>
            </a:r>
            <a:r>
              <a:rPr/>
              <a:t>NHST</a:t>
            </a:r>
          </a:p>
        </p:txBody>
      </p:sp>
      <p:pic>
        <p:nvPicPr>
          <p:cNvPr descr="../images/image-12-02.png" id="0" name="Picture 1"/>
          <p:cNvPicPr>
            <a:picLocks noGrp="1" noChangeAspect="1"/>
          </p:cNvPicPr>
          <p:nvPr/>
        </p:nvPicPr>
        <p:blipFill>
          <a:blip r:embed="rId3"/>
          <a:stretch>
            <a:fillRect/>
          </a:stretch>
        </p:blipFill>
        <p:spPr bwMode="auto">
          <a:xfrm>
            <a:off x="1384300" y="1600200"/>
            <a:ext cx="6362700" cy="4521200"/>
          </a:xfrm>
          <a:prstGeom prst="rect">
            <a:avLst/>
          </a:prstGeom>
          <a:noFill/>
          <a:ln w="9525">
            <a:noFill/>
            <a:headEnd/>
            <a:tailEnd/>
          </a:ln>
        </p:spPr>
      </p:pic>
    </p:spTree>
  </p:cSld>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Making</a:t>
            </a:r>
            <a:r>
              <a:rPr/>
              <a:t> </a:t>
            </a:r>
            <a:r>
              <a:rPr/>
              <a:t>Inferences</a:t>
            </a:r>
            <a:r>
              <a:rPr/>
              <a:t> </a:t>
            </a:r>
            <a:r>
              <a:rPr/>
              <a:t>-</a:t>
            </a:r>
            <a:r>
              <a:rPr/>
              <a:t> </a:t>
            </a:r>
            <a:r>
              <a:rPr/>
              <a:t>NHST</a:t>
            </a:r>
          </a:p>
        </p:txBody>
      </p:sp>
      <p:pic>
        <p:nvPicPr>
          <p:cNvPr descr="../images/image-12-03.png" id="0" name="Picture 1"/>
          <p:cNvPicPr>
            <a:picLocks noGrp="1" noChangeAspect="1"/>
          </p:cNvPicPr>
          <p:nvPr/>
        </p:nvPicPr>
        <p:blipFill>
          <a:blip r:embed="rId3"/>
          <a:stretch>
            <a:fillRect/>
          </a:stretch>
        </p:blipFill>
        <p:spPr bwMode="auto">
          <a:xfrm>
            <a:off x="1231900" y="1600200"/>
            <a:ext cx="6680200" cy="4521200"/>
          </a:xfrm>
          <a:prstGeom prst="rect">
            <a:avLst/>
          </a:prstGeom>
          <a:noFill/>
          <a:ln w="9525">
            <a:noFill/>
            <a:headEnd/>
            <a:tailEnd/>
          </a:ln>
        </p:spPr>
      </p:pic>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How</a:t>
            </a:r>
            <a:r>
              <a:rPr/>
              <a:t> </a:t>
            </a:r>
            <a:r>
              <a:rPr/>
              <a:t>to</a:t>
            </a:r>
            <a:r>
              <a:rPr/>
              <a:t> </a:t>
            </a:r>
            <a:r>
              <a:rPr/>
              <a:t>Interpret</a:t>
            </a:r>
            <a:r>
              <a:rPr/>
              <a:t> </a:t>
            </a:r>
            <a:r>
              <a:rPr/>
              <a:t>a</a:t>
            </a:r>
            <a:r>
              <a:rPr/>
              <a:t> </a:t>
            </a:r>
            <a:r>
              <a:rPr/>
              <a:t>Confidence</a:t>
            </a:r>
            <a:r>
              <a:rPr/>
              <a:t> </a:t>
            </a:r>
            <a:r>
              <a:rPr/>
              <a:t>Interval</a:t>
            </a:r>
          </a:p>
        </p:txBody>
      </p:sp>
      <p:sp>
        <p:nvSpPr>
          <p:cNvPr id="3" name="Content Placeholder 2"/>
          <p:cNvSpPr>
            <a:spLocks noGrp="1"/>
          </p:cNvSpPr>
          <p:nvPr>
            <p:ph idx="1"/>
          </p:nvPr>
        </p:nvSpPr>
        <p:spPr/>
        <p:txBody>
          <a:bodyPr/>
          <a:lstStyle/>
          <a:p>
            <a:pPr lvl="0" marL="0" indent="0">
              <a:buNone/>
            </a:pPr>
            <a:r>
              <a:rPr/>
              <a:t>When you see a confidence interval in a published medical report, you should look for two things. First, does the interval contain a value that implies no change or no effect? For example, with a confidence interval for a difference look to see whether that interval includes zero. With a confidence interval for a ratio, look to see whether that interval contains one.</a:t>
            </a:r>
          </a:p>
          <a:p>
            <a:pPr lvl="0" marL="0" indent="0">
              <a:buNone/>
            </a:pPr>
            <a:r>
              <a:rPr/>
              <a:t>Here’s an example of a confidence interval that contains the null value. The interval shown below implies no statistically significant change.</a:t>
            </a:r>
          </a:p>
          <a:p>
            <a:pPr lvl="0" marL="0" indent="0">
              <a:buNone/>
            </a:pPr>
            <a:r>
              <a:rPr/>
              <a:t>Figure 2.1</a:t>
            </a:r>
          </a:p>
          <a:p>
            <a:pPr lvl="0" marL="0" indent="0">
              <a:buNone/>
            </a:pPr>
            <a:r>
              <a:rPr/>
              <a:t>Here’s an example of a confidence interval that excludes the null value. If we assume that larger implies better, then the interval shown below would imply a statistically significant improvement.</a:t>
            </a:r>
          </a:p>
          <a:p>
            <a:pPr lvl="0" marL="0" indent="0">
              <a:buNone/>
            </a:pPr>
            <a:r>
              <a:rPr/>
              <a:t>Figure 2.2 (1222 bytes)</a:t>
            </a:r>
          </a:p>
          <a:p>
            <a:pPr lvl="0" marL="0" indent="0">
              <a:buNone/>
            </a:pPr>
            <a:r>
              <a:rPr/>
              <a:t>Here’s a different example of a confidence interval that excludes the null value. The interval shown below implies a statistically significant decline.</a:t>
            </a:r>
          </a:p>
          <a:p>
            <a:pPr lvl="0" marL="0" indent="0">
              <a:buNone/>
            </a:pPr>
            <a:r>
              <a:rPr/>
              <a:t>Figure 2.3 (1214 bytes)</a:t>
            </a:r>
          </a:p>
        </p:txBody>
      </p:sp>
    </p:spTree>
  </p:cSld>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Making</a:t>
            </a:r>
            <a:r>
              <a:rPr/>
              <a:t> </a:t>
            </a:r>
            <a:r>
              <a:rPr/>
              <a:t>Inferences</a:t>
            </a:r>
            <a:r>
              <a:rPr/>
              <a:t> </a:t>
            </a:r>
            <a:r>
              <a:rPr/>
              <a:t>-</a:t>
            </a:r>
            <a:r>
              <a:rPr/>
              <a:t> </a:t>
            </a:r>
            <a:r>
              <a:rPr/>
              <a:t>NHST</a:t>
            </a:r>
          </a:p>
        </p:txBody>
      </p:sp>
      <p:sp>
        <p:nvSpPr>
          <p:cNvPr id="3" name="Content Placeholder 2"/>
          <p:cNvSpPr>
            <a:spLocks noGrp="1"/>
          </p:cNvSpPr>
          <p:nvPr>
            <p:ph idx="1"/>
          </p:nvPr>
        </p:nvSpPr>
        <p:spPr/>
        <p:txBody>
          <a:bodyPr/>
          <a:lstStyle/>
          <a:p>
            <a:pPr lvl="1"/>
            <a:r>
              <a:rPr/>
              <a:t>Statistical testing</a:t>
            </a:r>
          </a:p>
          <a:p>
            <a:pPr lvl="2"/>
            <a:r>
              <a:rPr/>
              <a:t>Fig 16.3 – Directional negative</a:t>
            </a:r>
          </a:p>
          <a:p>
            <a:pPr lvl="3"/>
            <a:r>
              <a:rPr/>
              <a:t>Example – hypothesize that intervention will result in reduction of symptoms</a:t>
            </a:r>
          </a:p>
          <a:p>
            <a:pPr lvl="2"/>
            <a:r>
              <a:rPr/>
              <a:t>If you made a directional positive alternative hypothesis …. ?</a:t>
            </a:r>
          </a:p>
        </p:txBody>
      </p:sp>
    </p:spTree>
  </p:cSld>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Making</a:t>
            </a:r>
            <a:r>
              <a:rPr/>
              <a:t> </a:t>
            </a:r>
            <a:r>
              <a:rPr/>
              <a:t>Inferences</a:t>
            </a:r>
            <a:r>
              <a:rPr/>
              <a:t> </a:t>
            </a:r>
            <a:r>
              <a:rPr/>
              <a:t>-</a:t>
            </a:r>
            <a:r>
              <a:rPr/>
              <a:t> </a:t>
            </a:r>
            <a:r>
              <a:rPr/>
              <a:t>NHST</a:t>
            </a:r>
          </a:p>
        </p:txBody>
      </p:sp>
      <p:pic>
        <p:nvPicPr>
          <p:cNvPr descr="../images/image-12-04.png" id="0" name="Picture 1"/>
          <p:cNvPicPr>
            <a:picLocks noGrp="1" noChangeAspect="1"/>
          </p:cNvPicPr>
          <p:nvPr/>
        </p:nvPicPr>
        <p:blipFill>
          <a:blip r:embed="rId3"/>
          <a:stretch>
            <a:fillRect/>
          </a:stretch>
        </p:blipFill>
        <p:spPr bwMode="auto">
          <a:xfrm>
            <a:off x="596900" y="1600200"/>
            <a:ext cx="7962900" cy="4521200"/>
          </a:xfrm>
          <a:prstGeom prst="rect">
            <a:avLst/>
          </a:prstGeom>
          <a:noFill/>
          <a:ln w="9525">
            <a:noFill/>
            <a:headEnd/>
            <a:tailEnd/>
          </a:ln>
        </p:spPr>
      </p:pic>
    </p:spTree>
  </p:cSld>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Null</a:t>
            </a:r>
            <a:r>
              <a:rPr/>
              <a:t> </a:t>
            </a:r>
            <a:r>
              <a:rPr/>
              <a:t>value</a:t>
            </a:r>
          </a:p>
        </p:txBody>
      </p:sp>
    </p:spTree>
  </p:cSld>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Critical</a:t>
            </a:r>
            <a:r>
              <a:rPr/>
              <a:t> </a:t>
            </a:r>
            <a:r>
              <a:rPr/>
              <a:t>value</a:t>
            </a:r>
          </a:p>
        </p:txBody>
      </p:sp>
    </p:spTree>
  </p:cSld>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Alpha</a:t>
            </a:r>
            <a:r>
              <a:rPr/>
              <a:t> </a:t>
            </a:r>
            <a:r>
              <a:rPr/>
              <a:t>level</a:t>
            </a:r>
          </a:p>
        </p:txBody>
      </p:sp>
    </p:spTree>
  </p:cSld>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Power</a:t>
            </a:r>
            <a:r>
              <a:rPr/>
              <a:t> </a:t>
            </a:r>
            <a:r>
              <a:rPr/>
              <a:t>Analysis</a:t>
            </a:r>
          </a:p>
        </p:txBody>
      </p:sp>
      <p:sp>
        <p:nvSpPr>
          <p:cNvPr id="3" name="Content Placeholder 2"/>
          <p:cNvSpPr>
            <a:spLocks noGrp="1"/>
          </p:cNvSpPr>
          <p:nvPr>
            <p:ph idx="1"/>
          </p:nvPr>
        </p:nvSpPr>
        <p:spPr/>
        <p:txBody>
          <a:bodyPr/>
          <a:lstStyle/>
          <a:p>
            <a:pPr lvl="1"/>
            <a:r>
              <a:rPr/>
              <a:t>Probability of rejecting a false H 0</a:t>
            </a:r>
          </a:p>
          <a:p>
            <a:pPr lvl="2"/>
            <a:r>
              <a:rPr/>
              <a:t>This is a GOOD thing!</a:t>
            </a:r>
          </a:p>
          <a:p>
            <a:pPr lvl="2"/>
            <a:r>
              <a:rPr/>
              <a:t>Want to maximize this (within reasonable limits!)</a:t>
            </a:r>
          </a:p>
          <a:p>
            <a:pPr lvl="2"/>
            <a:r>
              <a:rPr/>
              <a:t>What is power analysis</a:t>
            </a:r>
          </a:p>
          <a:p>
            <a:pPr lvl="2"/>
            <a:r>
              <a:rPr/>
              <a:t>“… the probability that his investigation would lead to statistically significant results.”</a:t>
            </a:r>
          </a:p>
        </p:txBody>
      </p:sp>
    </p:spTree>
  </p:cSld>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Power</a:t>
            </a:r>
            <a:r>
              <a:rPr/>
              <a:t> </a:t>
            </a:r>
            <a:r>
              <a:rPr/>
              <a:t>Analysis</a:t>
            </a:r>
          </a:p>
        </p:txBody>
      </p:sp>
      <p:sp>
        <p:nvSpPr>
          <p:cNvPr id="3" name="Content Placeholder 2"/>
          <p:cNvSpPr>
            <a:spLocks noGrp="1"/>
          </p:cNvSpPr>
          <p:nvPr>
            <p:ph idx="1"/>
          </p:nvPr>
        </p:nvSpPr>
        <p:spPr/>
        <p:txBody>
          <a:bodyPr/>
          <a:lstStyle/>
          <a:p>
            <a:pPr lvl="1"/>
            <a:r>
              <a:rPr/>
              <a:t>( Portney &amp; Watkins, 2009)</a:t>
            </a:r>
          </a:p>
        </p:txBody>
      </p:sp>
    </p:spTree>
  </p:cSld>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Type</a:t>
            </a:r>
            <a:r>
              <a:rPr/>
              <a:t> </a:t>
            </a:r>
            <a:r>
              <a:rPr/>
              <a:t>I</a:t>
            </a:r>
            <a:r>
              <a:rPr/>
              <a:t> </a:t>
            </a:r>
            <a:r>
              <a:rPr/>
              <a:t>and</a:t>
            </a:r>
            <a:r>
              <a:rPr/>
              <a:t> </a:t>
            </a:r>
            <a:r>
              <a:rPr/>
              <a:t>II</a:t>
            </a:r>
            <a:r>
              <a:rPr/>
              <a:t> </a:t>
            </a:r>
            <a:r>
              <a:rPr/>
              <a:t>errors</a:t>
            </a:r>
          </a:p>
        </p:txBody>
      </p:sp>
      <p:sp>
        <p:nvSpPr>
          <p:cNvPr id="3" name="Content Placeholder 2"/>
          <p:cNvSpPr>
            <a:spLocks noGrp="1"/>
          </p:cNvSpPr>
          <p:nvPr>
            <p:ph idx="1"/>
          </p:nvPr>
        </p:nvSpPr>
        <p:spPr/>
        <p:txBody>
          <a:bodyPr/>
          <a:lstStyle/>
          <a:p>
            <a:pPr lvl="0" marL="0" indent="0">
              <a:buNone/>
            </a:pPr>
            <a:r>
              <a:rPr/>
              <a:t>~</a:t>
            </a:r>
            <a:r>
              <a:rPr sz="1800">
                <a:latin typeface="Courier"/>
              </a:rPr>
              <a:t/>
            </a:r>
            <a:r>
              <a:rPr/>
              <a:t>, ~</a:t>
            </a:r>
            <a:r>
              <a:rPr sz="1800">
                <a:latin typeface="Courier"/>
              </a:rPr>
              <a:t>TRUTH</a:t>
            </a:r>
            <a:r>
              <a:rPr/>
              <a:t>, ~</a:t>
            </a:r>
            <a:r>
              <a:rPr sz="1800">
                <a:latin typeface="Courier"/>
              </a:rPr>
              <a:t/>
            </a:r>
            <a:r>
              <a:rPr/>
              <a:t>, “DECISION”,“H o is true (there is no relationship)”,“H o is false (there is a relationship)”, “Reject H o (you find a relationship)”,“Type I Error Alpha”,“Correct (Decision agrees with Truth ) Power”, “Do not reject H o (you do NOT find a relationship)”,“Correct (Decision agrees with Truth)”,“Type II Error Beta (Power = 1 - Beta)”</a:t>
            </a:r>
          </a:p>
        </p:txBody>
      </p:sp>
    </p:spTree>
  </p:cSld>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Power</a:t>
            </a:r>
            <a:r>
              <a:rPr/>
              <a:t> </a:t>
            </a:r>
            <a:r>
              <a:rPr/>
              <a:t>Analysis</a:t>
            </a:r>
          </a:p>
        </p:txBody>
      </p:sp>
      <p:pic>
        <p:nvPicPr>
          <p:cNvPr descr="../images/image-12-05.png" id="0" name="Picture 1"/>
          <p:cNvPicPr>
            <a:picLocks noGrp="1" noChangeAspect="1"/>
          </p:cNvPicPr>
          <p:nvPr/>
        </p:nvPicPr>
        <p:blipFill>
          <a:blip r:embed="rId3"/>
          <a:stretch>
            <a:fillRect/>
          </a:stretch>
        </p:blipFill>
        <p:spPr bwMode="auto">
          <a:xfrm>
            <a:off x="1231900" y="1600200"/>
            <a:ext cx="6680200" cy="4521200"/>
          </a:xfrm>
          <a:prstGeom prst="rect">
            <a:avLst/>
          </a:prstGeom>
          <a:noFill/>
          <a:ln w="9525">
            <a:noFill/>
            <a:headEnd/>
            <a:tailEnd/>
          </a:ln>
        </p:spPr>
      </p:pic>
    </p:spTree>
  </p:cSld>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Power</a:t>
            </a:r>
            <a:r>
              <a:rPr/>
              <a:t> </a:t>
            </a:r>
            <a:r>
              <a:rPr/>
              <a:t>Analysis</a:t>
            </a:r>
          </a:p>
        </p:txBody>
      </p:sp>
      <p:sp>
        <p:nvSpPr>
          <p:cNvPr id="3" name="Content Placeholder 2"/>
          <p:cNvSpPr>
            <a:spLocks noGrp="1"/>
          </p:cNvSpPr>
          <p:nvPr>
            <p:ph idx="1"/>
          </p:nvPr>
        </p:nvSpPr>
        <p:spPr/>
        <p:txBody>
          <a:bodyPr/>
          <a:lstStyle/>
          <a:p>
            <a:pPr lvl="1"/>
            <a:r>
              <a:rPr/>
              <a:t>Statistical power analysis concepts (Cohen)</a:t>
            </a:r>
          </a:p>
          <a:p>
            <a:pPr lvl="2"/>
            <a:r>
              <a:rPr/>
              <a:t>Significance criterion – alpha</a:t>
            </a:r>
          </a:p>
          <a:p>
            <a:pPr lvl="2"/>
            <a:r>
              <a:rPr/>
              <a:t>Power – desired level</a:t>
            </a:r>
          </a:p>
          <a:p>
            <a:pPr lvl="2"/>
            <a:r>
              <a:rPr/>
              <a:t>Sample size</a:t>
            </a:r>
          </a:p>
          <a:p>
            <a:pPr lvl="2"/>
            <a:r>
              <a:rPr/>
              <a:t>Effect size</a:t>
            </a:r>
          </a:p>
          <a:p>
            <a:pPr lvl="1"/>
            <a:r>
              <a:rPr/>
              <a:t>Power analysis method depends on research design</a:t>
            </a:r>
          </a:p>
        </p:txBody>
      </p:sp>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Practical</a:t>
            </a:r>
            <a:r>
              <a:rPr/>
              <a:t> </a:t>
            </a:r>
            <a:r>
              <a:rPr/>
              <a:t>Significance</a:t>
            </a:r>
          </a:p>
        </p:txBody>
      </p:sp>
      <p:sp>
        <p:nvSpPr>
          <p:cNvPr id="3" name="Content Placeholder 2"/>
          <p:cNvSpPr>
            <a:spLocks noGrp="1"/>
          </p:cNvSpPr>
          <p:nvPr>
            <p:ph idx="1"/>
          </p:nvPr>
        </p:nvSpPr>
        <p:spPr/>
        <p:txBody>
          <a:bodyPr/>
          <a:lstStyle/>
          <a:p>
            <a:pPr lvl="0" marL="0" indent="0">
              <a:buNone/>
            </a:pPr>
            <a:r>
              <a:rPr/>
              <a:t>You should also see whether the confidence interval lies partly or entirely within a range of clinical indifference. Clinical indifference represents values of such a trivial size that you would not want to change your current practice. For example, you would not recommend a special diet that showed a one year weight loss of only five pounds. You would not order a diagnostic test that had a predictive value of less than 50%.</a:t>
            </a:r>
          </a:p>
          <a:p>
            <a:pPr lvl="0" marL="0" indent="0">
              <a:buNone/>
            </a:pPr>
            <a:r>
              <a:rPr/>
              <a:t>Clinical indifference is a medical judgment, and not a statistical judgment. It depends on your knowledge of the range of possible treatments, their costs, and their side effects. As statistician, I can only speculate on what a range of clinical indifference is. I do want to emphasize, however, that if a confidence interval is contained entirely within your range of clinical indifference, then you have clear and convincing evidence to keep doing things the same way (see below).</a:t>
            </a:r>
          </a:p>
          <a:p>
            <a:pPr lvl="0" marL="0" indent="0">
              <a:buNone/>
            </a:pPr>
            <a:r>
              <a:rPr/>
              <a:t>Figure 2.4 (1558 bytes)</a:t>
            </a:r>
          </a:p>
          <a:p>
            <a:pPr lvl="0" marL="0" indent="0">
              <a:buNone/>
            </a:pPr>
            <a:r>
              <a:rPr/>
              <a:t>One the other hand, if part of the confidence interval lies outside the range of clinical indifference, then you should consider the possibility that the sample size is too small (see below).</a:t>
            </a:r>
          </a:p>
          <a:p>
            <a:pPr lvl="0" marL="0" indent="0">
              <a:buNone/>
            </a:pPr>
            <a:r>
              <a:rPr/>
              <a:t>Figure 2.5 (1553 bytes)</a:t>
            </a:r>
          </a:p>
          <a:p>
            <a:pPr lvl="0" marL="0" indent="0">
              <a:buNone/>
            </a:pPr>
            <a:r>
              <a:rPr/>
              <a:t>Some studies have sample sizes that are so large that even trivial differences are declared statistically significant. If your confidence interval excludes the null value but still lies entirely within the range of clinical indifference, then you have a result with statistical significance, but no practical significance (see below).</a:t>
            </a:r>
          </a:p>
          <a:p>
            <a:pPr lvl="0" marL="0" indent="0">
              <a:buNone/>
            </a:pPr>
            <a:r>
              <a:rPr/>
              <a:t>Figure 2.6 (1548 bytes)</a:t>
            </a:r>
          </a:p>
          <a:p>
            <a:pPr lvl="0" marL="0" indent="0">
              <a:buNone/>
            </a:pPr>
            <a:r>
              <a:rPr/>
              <a:t>Finally, if your confidence interval excludes the null value and lies outside the range of clinical indifference, then you have both statistical and practical significance (see below).</a:t>
            </a:r>
          </a:p>
          <a:p>
            <a:pPr lvl="0" marL="0" indent="0">
              <a:buNone/>
            </a:pPr>
            <a:r>
              <a:rPr/>
              <a:t>Figure 2.7 (1550 bytes)</a:t>
            </a:r>
          </a:p>
        </p:txBody>
      </p:sp>
    </p:spTree>
  </p:cSld>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Power</a:t>
            </a:r>
            <a:r>
              <a:rPr/>
              <a:t> </a:t>
            </a:r>
            <a:r>
              <a:rPr/>
              <a:t>Analysis</a:t>
            </a:r>
          </a:p>
        </p:txBody>
      </p:sp>
      <p:sp>
        <p:nvSpPr>
          <p:cNvPr id="3" name="Content Placeholder 2"/>
          <p:cNvSpPr>
            <a:spLocks noGrp="1"/>
          </p:cNvSpPr>
          <p:nvPr>
            <p:ph idx="1"/>
          </p:nvPr>
        </p:nvSpPr>
        <p:spPr/>
        <p:txBody>
          <a:bodyPr/>
          <a:lstStyle/>
          <a:p>
            <a:pPr lvl="1"/>
            <a:r>
              <a:rPr/>
              <a:t>Performing a power analysis when planning a study</a:t>
            </a:r>
          </a:p>
          <a:p>
            <a:pPr lvl="2"/>
            <a:r>
              <a:rPr/>
              <a:t>What is the study design?</a:t>
            </a:r>
          </a:p>
          <a:p>
            <a:pPr lvl="2"/>
            <a:r>
              <a:rPr/>
              <a:t>What do you already know about the measure you are interested in?</a:t>
            </a:r>
          </a:p>
          <a:p>
            <a:pPr lvl="2"/>
            <a:r>
              <a:rPr/>
              <a:t>What significance level to you want to use for hypothesis testing?</a:t>
            </a:r>
          </a:p>
          <a:p>
            <a:pPr lvl="2"/>
            <a:r>
              <a:rPr/>
              <a:t>What level of power do you want to achieve?</a:t>
            </a:r>
          </a:p>
        </p:txBody>
      </p:sp>
    </p:spTree>
  </p:cSld>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Power</a:t>
            </a:r>
            <a:r>
              <a:rPr/>
              <a:t> </a:t>
            </a:r>
            <a:r>
              <a:rPr/>
              <a:t>Analysis</a:t>
            </a:r>
          </a:p>
        </p:txBody>
      </p:sp>
      <p:pic>
        <p:nvPicPr>
          <p:cNvPr descr="../images/image-12-06.png" id="0" name="Picture 1"/>
          <p:cNvPicPr>
            <a:picLocks noGrp="1" noChangeAspect="1"/>
          </p:cNvPicPr>
          <p:nvPr/>
        </p:nvPicPr>
        <p:blipFill>
          <a:blip r:embed="rId3"/>
          <a:stretch>
            <a:fillRect/>
          </a:stretch>
        </p:blipFill>
        <p:spPr bwMode="auto">
          <a:xfrm>
            <a:off x="2578100" y="1600200"/>
            <a:ext cx="3987800" cy="4521200"/>
          </a:xfrm>
          <a:prstGeom prst="rect">
            <a:avLst/>
          </a:prstGeom>
          <a:noFill/>
          <a:ln w="9525">
            <a:noFill/>
            <a:headEnd/>
            <a:tailEnd/>
          </a:ln>
        </p:spPr>
      </p:pic>
    </p:spTree>
  </p:cSld>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Power</a:t>
            </a:r>
            <a:r>
              <a:rPr/>
              <a:t> </a:t>
            </a:r>
            <a:r>
              <a:rPr/>
              <a:t>Analysis</a:t>
            </a:r>
          </a:p>
        </p:txBody>
      </p:sp>
      <p:sp>
        <p:nvSpPr>
          <p:cNvPr id="3" name="Content Placeholder 2"/>
          <p:cNvSpPr>
            <a:spLocks noGrp="1"/>
          </p:cNvSpPr>
          <p:nvPr>
            <p:ph idx="1"/>
          </p:nvPr>
        </p:nvSpPr>
        <p:spPr/>
        <p:txBody>
          <a:bodyPr/>
          <a:lstStyle/>
          <a:p>
            <a:pPr lvl="1"/>
            <a:r>
              <a:rPr/>
              <a:t>Increasing power –</a:t>
            </a:r>
          </a:p>
          <a:p>
            <a:pPr lvl="2"/>
            <a:r>
              <a:rPr/>
              <a:t>Alpha level</a:t>
            </a:r>
          </a:p>
          <a:p>
            <a:pPr lvl="2"/>
            <a:r>
              <a:rPr/>
              <a:t>Formulation of hypothesis</a:t>
            </a:r>
          </a:p>
          <a:p>
            <a:pPr lvl="2"/>
            <a:r>
              <a:rPr/>
              <a:t>Decrease variability / increase precision</a:t>
            </a:r>
          </a:p>
          <a:p>
            <a:pPr lvl="3"/>
            <a:r>
              <a:rPr/>
              <a:t>Groups</a:t>
            </a:r>
          </a:p>
          <a:p>
            <a:pPr lvl="3"/>
            <a:r>
              <a:rPr/>
              <a:t>Outcome measure(s)</a:t>
            </a:r>
          </a:p>
          <a:p>
            <a:pPr lvl="2"/>
            <a:r>
              <a:rPr/>
              <a:t>Increase sample size</a:t>
            </a:r>
          </a:p>
        </p:txBody>
      </p:sp>
    </p:spTree>
  </p:cSld>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Power</a:t>
            </a:r>
            <a:r>
              <a:rPr/>
              <a:t> </a:t>
            </a:r>
            <a:r>
              <a:rPr/>
              <a:t>Analysis</a:t>
            </a:r>
          </a:p>
        </p:txBody>
      </p:sp>
      <p:pic>
        <p:nvPicPr>
          <p:cNvPr descr="../images/image-12-07.png" id="0" name="Picture 1"/>
          <p:cNvPicPr>
            <a:picLocks noGrp="1" noChangeAspect="1"/>
          </p:cNvPicPr>
          <p:nvPr/>
        </p:nvPicPr>
        <p:blipFill>
          <a:blip r:embed="rId2"/>
          <a:stretch>
            <a:fillRect/>
          </a:stretch>
        </p:blipFill>
        <p:spPr bwMode="auto">
          <a:xfrm>
            <a:off x="1866900" y="1600200"/>
            <a:ext cx="5397500" cy="4521200"/>
          </a:xfrm>
          <a:prstGeom prst="rect">
            <a:avLst/>
          </a:prstGeom>
          <a:noFill/>
          <a:ln w="9525">
            <a:noFill/>
            <a:headEnd/>
            <a:tailEnd/>
          </a:ln>
        </p:spPr>
      </p:pic>
    </p:spTree>
  </p:cSld>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Power</a:t>
            </a:r>
            <a:r>
              <a:rPr/>
              <a:t> </a:t>
            </a:r>
            <a:r>
              <a:rPr/>
              <a:t>Analysis</a:t>
            </a:r>
          </a:p>
        </p:txBody>
      </p:sp>
      <p:pic>
        <p:nvPicPr>
          <p:cNvPr descr="../images/image-12-08.png" id="0" name="Picture 1"/>
          <p:cNvPicPr>
            <a:picLocks noGrp="1" noChangeAspect="1"/>
          </p:cNvPicPr>
          <p:nvPr/>
        </p:nvPicPr>
        <p:blipFill>
          <a:blip r:embed="rId2"/>
          <a:stretch>
            <a:fillRect/>
          </a:stretch>
        </p:blipFill>
        <p:spPr bwMode="auto">
          <a:xfrm>
            <a:off x="1727200" y="1600200"/>
            <a:ext cx="5689600" cy="4521200"/>
          </a:xfrm>
          <a:prstGeom prst="rect">
            <a:avLst/>
          </a:prstGeom>
          <a:noFill/>
          <a:ln w="9525">
            <a:noFill/>
            <a:headEnd/>
            <a:tailEnd/>
          </a:ln>
        </p:spPr>
      </p:pic>
    </p:spTree>
  </p:cSld>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Problems</a:t>
            </a:r>
            <a:r>
              <a:rPr/>
              <a:t> </a:t>
            </a:r>
            <a:r>
              <a:rPr/>
              <a:t>with</a:t>
            </a:r>
            <a:r>
              <a:rPr/>
              <a:t> </a:t>
            </a:r>
            <a:r>
              <a:rPr/>
              <a:t>NHST</a:t>
            </a:r>
          </a:p>
        </p:txBody>
      </p:sp>
      <p:sp>
        <p:nvSpPr>
          <p:cNvPr id="3" name="Content Placeholder 2"/>
          <p:cNvSpPr>
            <a:spLocks noGrp="1"/>
          </p:cNvSpPr>
          <p:nvPr>
            <p:ph idx="1"/>
          </p:nvPr>
        </p:nvSpPr>
        <p:spPr/>
        <p:txBody>
          <a:bodyPr/>
          <a:lstStyle/>
          <a:p>
            <a:pPr lvl="1"/>
            <a:r>
              <a:rPr/>
              <a:t>Knowledge based on outcome of single study</a:t>
            </a:r>
          </a:p>
          <a:p>
            <a:pPr lvl="1"/>
            <a:r>
              <a:rPr/>
              <a:t>Interpretation of statistical significance</a:t>
            </a:r>
          </a:p>
          <a:p>
            <a:pPr lvl="1"/>
            <a:r>
              <a:rPr/>
              <a:t>Complications</a:t>
            </a:r>
          </a:p>
          <a:p>
            <a:pPr lvl="2"/>
            <a:r>
              <a:rPr/>
              <a:t>H 0 is rarely true – in a strict sense</a:t>
            </a:r>
          </a:p>
          <a:p>
            <a:pPr lvl="2"/>
            <a:r>
              <a:rPr/>
              <a:t>Too large of a sample size – hard NOT to get statistical significance</a:t>
            </a:r>
          </a:p>
          <a:p>
            <a:pPr lvl="2"/>
            <a:r>
              <a:rPr/>
              <a:t>Significance testing as a dichotomous decision</a:t>
            </a:r>
          </a:p>
          <a:p>
            <a:pPr lvl="2"/>
            <a:r>
              <a:rPr/>
              <a:t>Interpretation of changes in the p value</a:t>
            </a:r>
          </a:p>
          <a:p>
            <a:pPr lvl="2"/>
            <a:r>
              <a:rPr/>
              <a:t>Statistical significant versus clinical/ substative meaningfulness</a:t>
            </a:r>
          </a:p>
        </p:txBody>
      </p:sp>
    </p:spTree>
  </p:cSld>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Improving</a:t>
            </a:r>
            <a:r>
              <a:rPr/>
              <a:t> </a:t>
            </a:r>
            <a:r>
              <a:rPr/>
              <a:t>NHST</a:t>
            </a:r>
          </a:p>
        </p:txBody>
      </p:sp>
      <p:sp>
        <p:nvSpPr>
          <p:cNvPr id="3" name="Content Placeholder 2"/>
          <p:cNvSpPr>
            <a:spLocks noGrp="1"/>
          </p:cNvSpPr>
          <p:nvPr>
            <p:ph idx="1"/>
          </p:nvPr>
        </p:nvSpPr>
        <p:spPr/>
        <p:txBody>
          <a:bodyPr/>
          <a:lstStyle/>
          <a:p>
            <a:pPr lvl="1"/>
            <a:r>
              <a:rPr/>
              <a:t>Propose specific alternative hypotheses</a:t>
            </a:r>
          </a:p>
          <a:p>
            <a:pPr lvl="1"/>
            <a:r>
              <a:rPr/>
              <a:t>Use a random sample if possible</a:t>
            </a:r>
          </a:p>
          <a:p>
            <a:pPr lvl="1"/>
            <a:r>
              <a:rPr/>
              <a:t>Use an outcome variable that has good reliability and validity</a:t>
            </a:r>
          </a:p>
          <a:p>
            <a:pPr lvl="1"/>
            <a:r>
              <a:rPr/>
              <a:t>Have a good idea of the level of difference that will be clinically important</a:t>
            </a:r>
          </a:p>
        </p:txBody>
      </p:sp>
    </p:spTree>
  </p:cSld>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Making</a:t>
            </a:r>
            <a:r>
              <a:rPr/>
              <a:t> </a:t>
            </a:r>
            <a:r>
              <a:rPr/>
              <a:t>Inferences</a:t>
            </a:r>
            <a:r>
              <a:rPr/>
              <a:t> </a:t>
            </a:r>
            <a:r>
              <a:rPr/>
              <a:t>-</a:t>
            </a:r>
            <a:r>
              <a:rPr/>
              <a:t> </a:t>
            </a:r>
            <a:r>
              <a:rPr/>
              <a:t>EBA</a:t>
            </a:r>
          </a:p>
        </p:txBody>
      </p:sp>
      <p:sp>
        <p:nvSpPr>
          <p:cNvPr id="3" name="Content Placeholder 2"/>
          <p:cNvSpPr>
            <a:spLocks noGrp="1"/>
          </p:cNvSpPr>
          <p:nvPr>
            <p:ph idx="1"/>
          </p:nvPr>
        </p:nvSpPr>
        <p:spPr/>
        <p:txBody>
          <a:bodyPr/>
          <a:lstStyle/>
          <a:p>
            <a:pPr lvl="1"/>
            <a:r>
              <a:rPr/>
              <a:t>EBA – Evidence-Based Approach</a:t>
            </a:r>
          </a:p>
          <a:p>
            <a:pPr lvl="2"/>
            <a:r>
              <a:rPr/>
              <a:t>Reliability of findings</a:t>
            </a:r>
          </a:p>
          <a:p>
            <a:pPr lvl="2"/>
            <a:r>
              <a:rPr/>
              <a:t>Accumulation of evidence</a:t>
            </a:r>
          </a:p>
          <a:p>
            <a:pPr lvl="1"/>
            <a:r>
              <a:rPr/>
              <a:t>Premise – “… a single study is not sufficient to use as evidence to substantiate a hypothesis or theory.”</a:t>
            </a:r>
          </a:p>
          <a:p>
            <a:pPr lvl="1"/>
            <a:r>
              <a:rPr/>
              <a:t>Methods</a:t>
            </a:r>
          </a:p>
          <a:p>
            <a:pPr lvl="2"/>
            <a:r>
              <a:rPr/>
              <a:t>Confidence intervals</a:t>
            </a:r>
          </a:p>
          <a:p>
            <a:pPr lvl="2"/>
            <a:r>
              <a:rPr/>
              <a:t>Effect sizes</a:t>
            </a:r>
          </a:p>
          <a:p>
            <a:pPr lvl="2"/>
            <a:r>
              <a:rPr/>
              <a:t>Meta-analysis</a:t>
            </a:r>
          </a:p>
        </p:txBody>
      </p:sp>
    </p:spTree>
  </p:cSld>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Making</a:t>
            </a:r>
            <a:r>
              <a:rPr/>
              <a:t> </a:t>
            </a:r>
            <a:r>
              <a:rPr/>
              <a:t>Inferences</a:t>
            </a:r>
            <a:r>
              <a:rPr/>
              <a:t> </a:t>
            </a:r>
            <a:r>
              <a:rPr/>
              <a:t>-</a:t>
            </a:r>
            <a:r>
              <a:rPr/>
              <a:t> </a:t>
            </a:r>
            <a:r>
              <a:rPr/>
              <a:t>EBA</a:t>
            </a:r>
          </a:p>
        </p:txBody>
      </p:sp>
      <p:sp>
        <p:nvSpPr>
          <p:cNvPr id="3" name="Content Placeholder 2"/>
          <p:cNvSpPr>
            <a:spLocks noGrp="1"/>
          </p:cNvSpPr>
          <p:nvPr>
            <p:ph idx="1"/>
          </p:nvPr>
        </p:nvSpPr>
        <p:spPr/>
        <p:txBody>
          <a:bodyPr/>
          <a:lstStyle/>
          <a:p>
            <a:pPr lvl="1"/>
            <a:r>
              <a:rPr/>
              <a:t>Confidence Intervals (CI)</a:t>
            </a:r>
          </a:p>
          <a:p>
            <a:pPr lvl="2"/>
            <a:r>
              <a:rPr/>
              <a:t>Range of scores that should contain the true population score</a:t>
            </a:r>
          </a:p>
          <a:p>
            <a:pPr lvl="1"/>
            <a:r>
              <a:rPr/>
              <a:t>CI &lt;U+F0E8&gt; An interval around the point estimate</a:t>
            </a:r>
          </a:p>
          <a:p>
            <a:pPr lvl="1"/>
            <a:r>
              <a:rPr/>
              <a:t>CI &lt;U+F0E8&gt; “… range of the dependent variable scores that </a:t>
            </a:r>
            <a:r>
              <a:rPr i="1"/>
              <a:t>should contain the true population difference between means</a:t>
            </a:r>
            <a:r>
              <a:rPr/>
              <a:t> .”</a:t>
            </a:r>
          </a:p>
          <a:p>
            <a:pPr lvl="1"/>
            <a:r>
              <a:rPr/>
              <a:t>CI computed using sample mean and standard deviation</a:t>
            </a:r>
          </a:p>
        </p:txBody>
      </p:sp>
    </p:spTree>
  </p:cSld>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Making</a:t>
            </a:r>
            <a:r>
              <a:rPr/>
              <a:t> </a:t>
            </a:r>
            <a:r>
              <a:rPr/>
              <a:t>Inferences</a:t>
            </a:r>
            <a:r>
              <a:rPr/>
              <a:t> </a:t>
            </a:r>
            <a:r>
              <a:rPr/>
              <a:t>-</a:t>
            </a:r>
            <a:r>
              <a:rPr/>
              <a:t> </a:t>
            </a:r>
            <a:r>
              <a:rPr/>
              <a:t>EBA</a:t>
            </a:r>
          </a:p>
        </p:txBody>
      </p:sp>
      <p:sp>
        <p:nvSpPr>
          <p:cNvPr id="3" name="Content Placeholder 2"/>
          <p:cNvSpPr>
            <a:spLocks noGrp="1"/>
          </p:cNvSpPr>
          <p:nvPr>
            <p:ph idx="1"/>
          </p:nvPr>
        </p:nvSpPr>
        <p:spPr/>
        <p:txBody>
          <a:bodyPr/>
          <a:lstStyle/>
          <a:p>
            <a:pPr lvl="1"/>
            <a:r>
              <a:rPr/>
              <a:t>Interpretation of CI –</a:t>
            </a:r>
          </a:p>
          <a:p>
            <a:pPr lvl="2"/>
            <a:r>
              <a:rPr/>
              <a:t>95% CI most common</a:t>
            </a:r>
          </a:p>
          <a:p>
            <a:pPr lvl="2"/>
            <a:r>
              <a:rPr/>
              <a:t>95% CI – with infinite studies and computed CI, the true population difference would be found within 95% of the intervals</a:t>
            </a:r>
          </a:p>
          <a:p>
            <a:pPr lvl="2"/>
            <a:r>
              <a:rPr/>
              <a:t>NOT – .95 probability that true population difference is within the CI computed from our single study</a:t>
            </a:r>
          </a:p>
          <a:p>
            <a:pPr lvl="2"/>
            <a:r>
              <a:rPr/>
              <a:t>Option – 95% CI for a given study “… </a:t>
            </a:r>
            <a:r>
              <a:rPr i="1"/>
              <a:t>estimates</a:t>
            </a:r>
            <a:r>
              <a:rPr/>
              <a:t> the population mean difference with 95% confidence.”</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Practice</a:t>
            </a:r>
            <a:r>
              <a:rPr/>
              <a:t> </a:t>
            </a:r>
            <a:r>
              <a:rPr/>
              <a:t>exercises</a:t>
            </a:r>
          </a:p>
        </p:txBody>
      </p:sp>
      <p:sp>
        <p:nvSpPr>
          <p:cNvPr id="3" name="Content Placeholder 2"/>
          <p:cNvSpPr>
            <a:spLocks noGrp="1"/>
          </p:cNvSpPr>
          <p:nvPr>
            <p:ph idx="1"/>
          </p:nvPr>
        </p:nvSpPr>
        <p:spPr/>
        <p:txBody>
          <a:bodyPr/>
          <a:lstStyle/>
          <a:p>
            <a:pPr lvl="0" marL="0" indent="0">
              <a:buNone/>
            </a:pPr>
            <a:r>
              <a:rPr/>
              <a:t>Read the abstracts presented above. Interpret the confidence intervals presented in these abstracts.</a:t>
            </a:r>
          </a:p>
        </p:txBody>
      </p:sp>
    </p:spTree>
  </p:cSld>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Making</a:t>
            </a:r>
            <a:r>
              <a:rPr/>
              <a:t> </a:t>
            </a:r>
            <a:r>
              <a:rPr/>
              <a:t>Inferences</a:t>
            </a:r>
            <a:r>
              <a:rPr/>
              <a:t> </a:t>
            </a:r>
            <a:r>
              <a:rPr/>
              <a:t>-</a:t>
            </a:r>
            <a:r>
              <a:rPr/>
              <a:t> </a:t>
            </a:r>
            <a:r>
              <a:rPr/>
              <a:t>EBA</a:t>
            </a:r>
          </a:p>
        </p:txBody>
      </p:sp>
      <p:sp>
        <p:nvSpPr>
          <p:cNvPr id="3" name="Content Placeholder 2"/>
          <p:cNvSpPr>
            <a:spLocks noGrp="1"/>
          </p:cNvSpPr>
          <p:nvPr>
            <p:ph idx="1"/>
          </p:nvPr>
        </p:nvSpPr>
        <p:spPr/>
        <p:txBody>
          <a:bodyPr/>
          <a:lstStyle/>
          <a:p>
            <a:pPr lvl="1"/>
            <a:r>
              <a:rPr/>
              <a:t>Why compute and report CI?</a:t>
            </a:r>
          </a:p>
          <a:p>
            <a:pPr lvl="2"/>
            <a:r>
              <a:rPr/>
              <a:t>Part of philosophy to encourage replication</a:t>
            </a:r>
          </a:p>
          <a:p>
            <a:pPr lvl="2"/>
            <a:r>
              <a:rPr/>
              <a:t>Size of interval – “… how much of the estimate might be due to sampling error.”</a:t>
            </a:r>
          </a:p>
        </p:txBody>
      </p:sp>
    </p:spTree>
  </p:cSld>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Making</a:t>
            </a:r>
            <a:r>
              <a:rPr/>
              <a:t> </a:t>
            </a:r>
            <a:r>
              <a:rPr/>
              <a:t>Inferences</a:t>
            </a:r>
            <a:r>
              <a:rPr/>
              <a:t> </a:t>
            </a:r>
            <a:r>
              <a:rPr/>
              <a:t>-</a:t>
            </a:r>
            <a:r>
              <a:rPr/>
              <a:t> </a:t>
            </a:r>
            <a:r>
              <a:rPr/>
              <a:t>EBA</a:t>
            </a:r>
          </a:p>
        </p:txBody>
      </p:sp>
      <p:pic>
        <p:nvPicPr>
          <p:cNvPr descr="../images/image-12-09.png" id="0" name="Picture 1"/>
          <p:cNvPicPr>
            <a:picLocks noGrp="1" noChangeAspect="1"/>
          </p:cNvPicPr>
          <p:nvPr/>
        </p:nvPicPr>
        <p:blipFill>
          <a:blip r:embed="rId3"/>
          <a:stretch>
            <a:fillRect/>
          </a:stretch>
        </p:blipFill>
        <p:spPr bwMode="auto">
          <a:xfrm>
            <a:off x="1536700" y="1600200"/>
            <a:ext cx="6070600" cy="4521200"/>
          </a:xfrm>
          <a:prstGeom prst="rect">
            <a:avLst/>
          </a:prstGeom>
          <a:noFill/>
          <a:ln w="9525">
            <a:noFill/>
            <a:headEnd/>
            <a:tailEnd/>
          </a:ln>
        </p:spPr>
      </p:pic>
    </p:spTree>
  </p:cSld>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Making</a:t>
            </a:r>
            <a:r>
              <a:rPr/>
              <a:t> </a:t>
            </a:r>
            <a:r>
              <a:rPr/>
              <a:t>Inferences</a:t>
            </a:r>
            <a:r>
              <a:rPr/>
              <a:t> </a:t>
            </a:r>
            <a:r>
              <a:rPr/>
              <a:t>–</a:t>
            </a:r>
            <a:r>
              <a:rPr/>
              <a:t> </a:t>
            </a:r>
            <a:r>
              <a:rPr/>
              <a:t>EBA</a:t>
            </a:r>
          </a:p>
        </p:txBody>
      </p:sp>
      <p:sp>
        <p:nvSpPr>
          <p:cNvPr id="3" name="Content Placeholder 2"/>
          <p:cNvSpPr>
            <a:spLocks noGrp="1"/>
          </p:cNvSpPr>
          <p:nvPr>
            <p:ph idx="1"/>
          </p:nvPr>
        </p:nvSpPr>
        <p:spPr/>
        <p:txBody>
          <a:bodyPr/>
          <a:lstStyle/>
          <a:p>
            <a:pPr lvl="1"/>
            <a:r>
              <a:rPr/>
              <a:t>Effect size –</a:t>
            </a:r>
          </a:p>
          <a:p>
            <a:pPr lvl="2"/>
            <a:r>
              <a:rPr/>
              <a:t>Strength of relationship between IV &amp; DV</a:t>
            </a:r>
          </a:p>
          <a:p>
            <a:pPr lvl="2"/>
            <a:r>
              <a:rPr/>
              <a:t>Magnitude of the difference between levels of the IV with respect to the DV</a:t>
            </a:r>
          </a:p>
          <a:p>
            <a:pPr lvl="2"/>
            <a:r>
              <a:rPr/>
              <a:t>3 types of effect size measures</a:t>
            </a:r>
          </a:p>
          <a:p>
            <a:pPr lvl="3"/>
            <a:r>
              <a:rPr/>
              <a:t>r family</a:t>
            </a:r>
          </a:p>
          <a:p>
            <a:pPr lvl="3"/>
            <a:r>
              <a:rPr/>
              <a:t>d family</a:t>
            </a:r>
          </a:p>
          <a:p>
            <a:pPr lvl="3"/>
            <a:r>
              <a:rPr/>
              <a:t>Measures of risk potency</a:t>
            </a:r>
          </a:p>
        </p:txBody>
      </p:sp>
    </p:spTree>
  </p:cSld>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Making</a:t>
            </a:r>
            <a:r>
              <a:rPr/>
              <a:t> </a:t>
            </a:r>
            <a:r>
              <a:rPr/>
              <a:t>Inferences</a:t>
            </a:r>
            <a:r>
              <a:rPr/>
              <a:t> </a:t>
            </a:r>
            <a:r>
              <a:rPr/>
              <a:t>–</a:t>
            </a:r>
            <a:r>
              <a:rPr/>
              <a:t> </a:t>
            </a:r>
            <a:r>
              <a:rPr/>
              <a:t>EBA</a:t>
            </a:r>
          </a:p>
        </p:txBody>
      </p:sp>
      <p:pic>
        <p:nvPicPr>
          <p:cNvPr descr="../images/image-12-10.png" id="0" name="Picture 1"/>
          <p:cNvPicPr>
            <a:picLocks noGrp="1" noChangeAspect="1"/>
          </p:cNvPicPr>
          <p:nvPr/>
        </p:nvPicPr>
        <p:blipFill>
          <a:blip r:embed="rId3"/>
          <a:stretch>
            <a:fillRect/>
          </a:stretch>
        </p:blipFill>
        <p:spPr bwMode="auto">
          <a:xfrm>
            <a:off x="1752600" y="1600200"/>
            <a:ext cx="5638800" cy="4521200"/>
          </a:xfrm>
          <a:prstGeom prst="rect">
            <a:avLst/>
          </a:prstGeom>
          <a:noFill/>
          <a:ln w="9525">
            <a:noFill/>
            <a:headEnd/>
            <a:tailEnd/>
          </a:ln>
        </p:spPr>
      </p:pic>
    </p:spTree>
  </p:cSld>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Making</a:t>
            </a:r>
            <a:r>
              <a:rPr/>
              <a:t> </a:t>
            </a:r>
            <a:r>
              <a:rPr/>
              <a:t>Inferences</a:t>
            </a:r>
            <a:r>
              <a:rPr/>
              <a:t> </a:t>
            </a:r>
            <a:r>
              <a:rPr/>
              <a:t>–</a:t>
            </a:r>
            <a:r>
              <a:rPr/>
              <a:t> </a:t>
            </a:r>
            <a:r>
              <a:rPr/>
              <a:t>EBA</a:t>
            </a:r>
          </a:p>
        </p:txBody>
      </p:sp>
      <p:sp>
        <p:nvSpPr>
          <p:cNvPr id="3" name="Content Placeholder 2"/>
          <p:cNvSpPr>
            <a:spLocks noGrp="1"/>
          </p:cNvSpPr>
          <p:nvPr>
            <p:ph idx="1"/>
          </p:nvPr>
        </p:nvSpPr>
        <p:spPr/>
        <p:txBody>
          <a:bodyPr/>
          <a:lstStyle/>
          <a:p>
            <a:pPr lvl="1"/>
            <a:r>
              <a:rPr/>
              <a:t>Effect sizes –</a:t>
            </a:r>
          </a:p>
          <a:p>
            <a:pPr lvl="2"/>
            <a:r>
              <a:rPr/>
              <a:t>Unstandardized – in the units of the raw DV</a:t>
            </a:r>
          </a:p>
          <a:p>
            <a:pPr lvl="2"/>
            <a:r>
              <a:rPr/>
              <a:t>Standardized –</a:t>
            </a:r>
          </a:p>
          <a:p>
            <a:pPr lvl="3"/>
            <a:r>
              <a:rPr/>
              <a:t>Standardized using pooled standard deviation of the groups</a:t>
            </a:r>
          </a:p>
          <a:p>
            <a:pPr lvl="3"/>
            <a:r>
              <a:rPr/>
              <a:t>Measure that can be used to compare to other studies with different DVs</a:t>
            </a:r>
          </a:p>
        </p:txBody>
      </p:sp>
    </p:spTree>
  </p:cSld>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Making</a:t>
            </a:r>
            <a:r>
              <a:rPr/>
              <a:t> </a:t>
            </a:r>
            <a:r>
              <a:rPr/>
              <a:t>Inferences</a:t>
            </a:r>
            <a:r>
              <a:rPr/>
              <a:t> </a:t>
            </a:r>
            <a:r>
              <a:rPr/>
              <a:t>–</a:t>
            </a:r>
            <a:r>
              <a:rPr/>
              <a:t> </a:t>
            </a:r>
            <a:r>
              <a:rPr/>
              <a:t>EBA</a:t>
            </a:r>
          </a:p>
        </p:txBody>
      </p:sp>
      <p:sp>
        <p:nvSpPr>
          <p:cNvPr id="3" name="Content Placeholder 2"/>
          <p:cNvSpPr>
            <a:spLocks noGrp="1"/>
          </p:cNvSpPr>
          <p:nvPr>
            <p:ph idx="1"/>
          </p:nvPr>
        </p:nvSpPr>
        <p:spPr/>
        <p:txBody>
          <a:bodyPr/>
          <a:lstStyle/>
          <a:p>
            <a:pPr lvl="1"/>
            <a:r>
              <a:rPr/>
              <a:t>Types of effect sizes –</a:t>
            </a:r>
          </a:p>
          <a:p>
            <a:pPr lvl="2"/>
            <a:r>
              <a:rPr/>
              <a:t>R family – strength of association</a:t>
            </a:r>
          </a:p>
          <a:p>
            <a:pPr lvl="2"/>
            <a:r>
              <a:rPr/>
              <a:t>D family – magnitude of differences</a:t>
            </a:r>
          </a:p>
          <a:p>
            <a:pPr lvl="2"/>
            <a:r>
              <a:rPr/>
              <a:t>Measures of risk potency – when both IV and DV are dichotomous</a:t>
            </a:r>
          </a:p>
          <a:p>
            <a:pPr lvl="3"/>
            <a:r>
              <a:rPr/>
              <a:t>Odds ratio</a:t>
            </a:r>
          </a:p>
          <a:p>
            <a:pPr lvl="3"/>
            <a:r>
              <a:rPr/>
              <a:t>Relative risk</a:t>
            </a:r>
          </a:p>
          <a:p>
            <a:pPr lvl="3"/>
            <a:r>
              <a:rPr/>
              <a:t>Risk difference</a:t>
            </a:r>
          </a:p>
        </p:txBody>
      </p:sp>
    </p:spTree>
  </p:cSld>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Making</a:t>
            </a:r>
            <a:r>
              <a:rPr/>
              <a:t> </a:t>
            </a:r>
            <a:r>
              <a:rPr/>
              <a:t>Inferences</a:t>
            </a:r>
            <a:r>
              <a:rPr/>
              <a:t> </a:t>
            </a:r>
            <a:r>
              <a:rPr/>
              <a:t>–</a:t>
            </a:r>
            <a:r>
              <a:rPr/>
              <a:t> </a:t>
            </a:r>
            <a:r>
              <a:rPr/>
              <a:t>EBA</a:t>
            </a:r>
          </a:p>
        </p:txBody>
      </p:sp>
      <p:sp>
        <p:nvSpPr>
          <p:cNvPr id="3" name="Content Placeholder 2"/>
          <p:cNvSpPr>
            <a:spLocks noGrp="1"/>
          </p:cNvSpPr>
          <p:nvPr>
            <p:ph idx="1"/>
          </p:nvPr>
        </p:nvSpPr>
        <p:spPr/>
        <p:txBody>
          <a:bodyPr/>
          <a:lstStyle/>
          <a:p>
            <a:pPr lvl="1"/>
            <a:r>
              <a:rPr/>
              <a:t>R family of effect sizes – association</a:t>
            </a:r>
          </a:p>
          <a:p>
            <a:pPr lvl="2"/>
            <a:r>
              <a:rPr/>
              <a:t>r 2 vs r</a:t>
            </a:r>
          </a:p>
          <a:p>
            <a:pPr lvl="1"/>
            <a:r>
              <a:rPr/>
              <a:t>Cohen’s guidelines</a:t>
            </a:r>
          </a:p>
          <a:p>
            <a:pPr lvl="2"/>
            <a:r>
              <a:rPr/>
              <a:t>Weak approx +/- .1</a:t>
            </a:r>
          </a:p>
          <a:p>
            <a:pPr lvl="2"/>
            <a:r>
              <a:rPr/>
              <a:t>Medium approx +/- .3</a:t>
            </a:r>
          </a:p>
          <a:p>
            <a:pPr lvl="2"/>
            <a:r>
              <a:rPr/>
              <a:t>Strong approx +/- .5</a:t>
            </a:r>
          </a:p>
          <a:p>
            <a:pPr lvl="1"/>
            <a:r>
              <a:rPr/>
              <a:t>Authors labeling</a:t>
            </a:r>
          </a:p>
          <a:p>
            <a:pPr lvl="2"/>
            <a:r>
              <a:rPr/>
              <a:t>Less than typical</a:t>
            </a:r>
          </a:p>
          <a:p>
            <a:pPr lvl="2"/>
            <a:r>
              <a:rPr/>
              <a:t>Typical</a:t>
            </a:r>
          </a:p>
          <a:p>
            <a:pPr lvl="2"/>
            <a:r>
              <a:rPr/>
              <a:t>Greater than typical</a:t>
            </a:r>
          </a:p>
          <a:p>
            <a:pPr lvl="1"/>
            <a:r>
              <a:rPr/>
              <a:t>Also rho, phi, eta, R</a:t>
            </a:r>
          </a:p>
        </p:txBody>
      </p:sp>
    </p:spTree>
  </p:cSld>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Making</a:t>
            </a:r>
            <a:r>
              <a:rPr/>
              <a:t> </a:t>
            </a:r>
            <a:r>
              <a:rPr/>
              <a:t>Inferences</a:t>
            </a:r>
            <a:r>
              <a:rPr/>
              <a:t> </a:t>
            </a:r>
            <a:r>
              <a:rPr/>
              <a:t>–</a:t>
            </a:r>
            <a:r>
              <a:rPr/>
              <a:t> </a:t>
            </a:r>
            <a:r>
              <a:rPr/>
              <a:t>EBA</a:t>
            </a:r>
          </a:p>
        </p:txBody>
      </p:sp>
      <p:sp>
        <p:nvSpPr>
          <p:cNvPr id="3" name="Content Placeholder 2"/>
          <p:cNvSpPr>
            <a:spLocks noGrp="1"/>
          </p:cNvSpPr>
          <p:nvPr>
            <p:ph idx="1"/>
          </p:nvPr>
        </p:nvSpPr>
        <p:spPr/>
        <p:txBody>
          <a:bodyPr/>
          <a:lstStyle/>
          <a:p>
            <a:pPr lvl="1"/>
            <a:r>
              <a:rPr/>
              <a:t>D family of effect sizes – differences</a:t>
            </a:r>
          </a:p>
          <a:p>
            <a:pPr lvl="1"/>
            <a:r>
              <a:rPr/>
              <a:t>d &lt;U+F0E8&gt; Two group comparison</a:t>
            </a:r>
          </a:p>
          <a:p>
            <a:pPr lvl="2"/>
            <a:r>
              <a:rPr/>
              <a:t>Treatment group mean – Comparison group mean</a:t>
            </a:r>
          </a:p>
          <a:p>
            <a:pPr lvl="2"/>
            <a:r>
              <a:rPr/>
              <a:t>Divided by pooled standard deviations from both samples</a:t>
            </a:r>
          </a:p>
          <a:p>
            <a:pPr lvl="1"/>
            <a:r>
              <a:rPr/>
              <a:t>eta 2 &lt;U+F0E8&gt; Multiple group comparison</a:t>
            </a:r>
          </a:p>
          <a:p>
            <a:pPr lvl="2"/>
            <a:r>
              <a:rPr/>
              <a:t>Statistics packages will compute</a:t>
            </a:r>
          </a:p>
          <a:p>
            <a:pPr lvl="2"/>
            <a:r>
              <a:rPr/>
              <a:t>Interpret like r 2 (amount of variance in DV accounted for by IV)</a:t>
            </a:r>
          </a:p>
        </p:txBody>
      </p:sp>
    </p:spTree>
  </p:cSld>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Making</a:t>
            </a:r>
            <a:r>
              <a:rPr/>
              <a:t> </a:t>
            </a:r>
            <a:r>
              <a:rPr/>
              <a:t>Inferences</a:t>
            </a:r>
            <a:r>
              <a:rPr/>
              <a:t> </a:t>
            </a:r>
            <a:r>
              <a:rPr/>
              <a:t>–</a:t>
            </a:r>
            <a:r>
              <a:rPr/>
              <a:t> </a:t>
            </a:r>
            <a:r>
              <a:rPr/>
              <a:t>EBA</a:t>
            </a:r>
          </a:p>
        </p:txBody>
      </p:sp>
      <p:sp>
        <p:nvSpPr>
          <p:cNvPr id="3" name="Content Placeholder 2"/>
          <p:cNvSpPr>
            <a:spLocks noGrp="1"/>
          </p:cNvSpPr>
          <p:nvPr>
            <p:ph idx="1"/>
          </p:nvPr>
        </p:nvSpPr>
        <p:spPr/>
        <p:txBody>
          <a:bodyPr/>
          <a:lstStyle/>
          <a:p>
            <a:pPr lvl="1"/>
            <a:r>
              <a:rPr/>
              <a:t>Risk family of effect sizes – When both IV and DV are dichotomous</a:t>
            </a:r>
          </a:p>
          <a:p>
            <a:pPr lvl="2"/>
            <a:r>
              <a:rPr/>
              <a:t>Phi – measure of association / correlation</a:t>
            </a:r>
          </a:p>
          <a:p>
            <a:pPr lvl="1"/>
            <a:r>
              <a:rPr/>
              <a:t>Clinical / medical research – the risk of clinical outcomes</a:t>
            </a:r>
          </a:p>
          <a:p>
            <a:pPr lvl="2"/>
            <a:r>
              <a:rPr/>
              <a:t>Relative risk – ratio that compares the risk of an outcome between groups</a:t>
            </a:r>
          </a:p>
          <a:p>
            <a:pPr lvl="2"/>
            <a:r>
              <a:rPr/>
              <a:t>Risk difference – percentage difference that compares risk of an outcome between groups</a:t>
            </a:r>
          </a:p>
          <a:p>
            <a:pPr lvl="2"/>
            <a:r>
              <a:rPr/>
              <a:t>Odds ratio – Odds of outcome in control group compared to odds in treatment group</a:t>
            </a:r>
          </a:p>
        </p:txBody>
      </p:sp>
    </p:spTree>
  </p:cSld>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Making</a:t>
            </a:r>
            <a:r>
              <a:rPr/>
              <a:t> </a:t>
            </a:r>
            <a:r>
              <a:rPr/>
              <a:t>Inferences</a:t>
            </a:r>
            <a:r>
              <a:rPr/>
              <a:t> </a:t>
            </a:r>
            <a:r>
              <a:rPr/>
              <a:t>–</a:t>
            </a:r>
            <a:r>
              <a:rPr/>
              <a:t> </a:t>
            </a:r>
            <a:r>
              <a:rPr/>
              <a:t>EBA</a:t>
            </a:r>
          </a:p>
        </p:txBody>
      </p:sp>
      <p:pic>
        <p:nvPicPr>
          <p:cNvPr descr="../images/image-12-11.png" id="0" name="Picture 1"/>
          <p:cNvPicPr>
            <a:picLocks noGrp="1" noChangeAspect="1"/>
          </p:cNvPicPr>
          <p:nvPr/>
        </p:nvPicPr>
        <p:blipFill>
          <a:blip r:embed="rId3"/>
          <a:stretch>
            <a:fillRect/>
          </a:stretch>
        </p:blipFill>
        <p:spPr bwMode="auto">
          <a:xfrm>
            <a:off x="1473200" y="1600200"/>
            <a:ext cx="6184900" cy="4521200"/>
          </a:xfrm>
          <a:prstGeom prst="rect">
            <a:avLst/>
          </a:prstGeom>
          <a:noFill/>
          <a:ln w="9525">
            <a:noFill/>
            <a:headEnd/>
            <a:tailEnd/>
          </a:ln>
        </p:spPr>
      </p:pic>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A</a:t>
            </a:r>
            <a:r>
              <a:rPr/>
              <a:t> </a:t>
            </a:r>
            <a:r>
              <a:rPr/>
              <a:t>simple</a:t>
            </a:r>
            <a:r>
              <a:rPr/>
              <a:t> </a:t>
            </a:r>
            <a:r>
              <a:rPr/>
              <a:t>example</a:t>
            </a:r>
            <a:r>
              <a:rPr/>
              <a:t> </a:t>
            </a:r>
            <a:r>
              <a:rPr/>
              <a:t>of</a:t>
            </a:r>
            <a:r>
              <a:rPr/>
              <a:t> </a:t>
            </a:r>
            <a:r>
              <a:rPr/>
              <a:t>Bayesian</a:t>
            </a:r>
            <a:r>
              <a:rPr/>
              <a:t> </a:t>
            </a:r>
            <a:r>
              <a:rPr/>
              <a:t>data</a:t>
            </a:r>
            <a:r>
              <a:rPr/>
              <a:t> </a:t>
            </a:r>
            <a:r>
              <a:rPr/>
              <a:t>analysis.</a:t>
            </a:r>
          </a:p>
        </p:txBody>
      </p:sp>
      <p:sp>
        <p:nvSpPr>
          <p:cNvPr id="3" name="Content Placeholder 2"/>
          <p:cNvSpPr>
            <a:spLocks noGrp="1"/>
          </p:cNvSpPr>
          <p:nvPr>
            <p:ph idx="1"/>
          </p:nvPr>
        </p:nvSpPr>
        <p:spPr/>
        <p:txBody>
          <a:bodyPr/>
          <a:lstStyle/>
          <a:p>
            <a:pPr lvl="0" marL="0" indent="0">
              <a:buNone/>
            </a:pPr>
            <a:r>
              <a:rPr/>
              <a:t>Bayesian data analysis seems hard, and it is. Even for me, I struggle with understanding Bayesian data analysis. In fairness, I must admit that much of my discomfort is just lack of experience with Bayesian methods. In fact, I’ve found that in some ways, Bayesian data analysis is simpler than classical data analysis. You, too, can understand Bayesian data analysis, even if you’ll never be an expert at it. There’s a wonderful example of Bayesian data analysis at work that is simple and fun. It’s taken directly from an article by Jim Albert in the Journal of Statistics Education (1995, vol. 3 no. 3) which is available on the web at www.amstat.org/publications/jse/v3n3/albert.html.</a:t>
            </a:r>
          </a:p>
          <a:p>
            <a:pPr lvl="0" marL="0" indent="0">
              <a:buNone/>
            </a:pPr>
            <a:r>
              <a:rPr/>
              <a:t>I want to use his second example, involving a comparison of ECMO to conventional therapy in the treatment of babies with severe respiratory failure. In this study, 28 of 29 babies assigned to ECMO survived and 6 of 10 babies assigned to conventional therapy survived. Refer to the Albert article for the source of the original data. Before I show how Jim Albert tackled a Bayesian analysis of this data, let me review the general paradigm of Bayesian data analysis.</a:t>
            </a:r>
          </a:p>
        </p:txBody>
      </p:sp>
    </p:spTree>
  </p:cSld>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Making</a:t>
            </a:r>
            <a:r>
              <a:rPr/>
              <a:t> </a:t>
            </a:r>
            <a:r>
              <a:rPr/>
              <a:t>Inferences</a:t>
            </a:r>
            <a:r>
              <a:rPr/>
              <a:t> </a:t>
            </a:r>
            <a:r>
              <a:rPr/>
              <a:t>–</a:t>
            </a:r>
            <a:r>
              <a:rPr/>
              <a:t> </a:t>
            </a:r>
            <a:r>
              <a:rPr/>
              <a:t>EBA</a:t>
            </a:r>
          </a:p>
        </p:txBody>
      </p:sp>
      <p:sp>
        <p:nvSpPr>
          <p:cNvPr id="3" name="Content Placeholder 2"/>
          <p:cNvSpPr>
            <a:spLocks noGrp="1"/>
          </p:cNvSpPr>
          <p:nvPr>
            <p:ph idx="1"/>
          </p:nvPr>
        </p:nvSpPr>
        <p:spPr/>
        <p:txBody>
          <a:bodyPr/>
          <a:lstStyle/>
          <a:p>
            <a:pPr lvl="1"/>
            <a:r>
              <a:rPr/>
              <a:t>Value of effect sizes –</a:t>
            </a:r>
          </a:p>
          <a:p>
            <a:pPr lvl="2"/>
            <a:r>
              <a:rPr/>
              <a:t>Indicates the strength of a relationship or a difference</a:t>
            </a:r>
          </a:p>
          <a:p>
            <a:pPr lvl="2"/>
            <a:r>
              <a:rPr/>
              <a:t>Allows you</a:t>
            </a:r>
          </a:p>
          <a:p>
            <a:pPr lvl="3"/>
            <a:r>
              <a:rPr/>
              <a:t>Combine results from studies with dissimilar outcome measures</a:t>
            </a:r>
          </a:p>
          <a:p>
            <a:pPr lvl="3"/>
            <a:r>
              <a:rPr/>
              <a:t>Use findings of previous study to plan study with different outcome measure</a:t>
            </a:r>
          </a:p>
          <a:p>
            <a:pPr lvl="1"/>
            <a:r>
              <a:rPr/>
              <a:t>Online source to perform power analysis –</a:t>
            </a:r>
          </a:p>
          <a:p>
            <a:pPr lvl="2"/>
            <a:r>
              <a:rPr/>
              <a:t>Sample Power (part of SPSS)</a:t>
            </a:r>
          </a:p>
          <a:p>
            <a:pPr lvl="2"/>
            <a:r>
              <a:rPr/>
              <a:t>Russell Lenth – U of Iowa</a:t>
            </a:r>
          </a:p>
        </p:txBody>
      </p:sp>
    </p:spTree>
  </p:cSld>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Making</a:t>
            </a:r>
            <a:r>
              <a:rPr/>
              <a:t> </a:t>
            </a:r>
            <a:r>
              <a:rPr/>
              <a:t>Inferences</a:t>
            </a:r>
            <a:r>
              <a:rPr/>
              <a:t> </a:t>
            </a:r>
            <a:r>
              <a:rPr/>
              <a:t>–</a:t>
            </a:r>
            <a:r>
              <a:rPr/>
              <a:t> </a:t>
            </a:r>
            <a:r>
              <a:rPr/>
              <a:t>EBA</a:t>
            </a:r>
          </a:p>
        </p:txBody>
      </p:sp>
      <p:sp>
        <p:nvSpPr>
          <p:cNvPr id="3" name="Content Placeholder 2"/>
          <p:cNvSpPr>
            <a:spLocks noGrp="1"/>
          </p:cNvSpPr>
          <p:nvPr>
            <p:ph idx="1"/>
          </p:nvPr>
        </p:nvSpPr>
        <p:spPr/>
        <p:txBody>
          <a:bodyPr/>
          <a:lstStyle/>
          <a:p>
            <a:pPr lvl="1"/>
            <a:r>
              <a:rPr/>
              <a:t>Meta-Analysis</a:t>
            </a:r>
          </a:p>
          <a:p>
            <a:pPr lvl="2"/>
            <a:r>
              <a:rPr/>
              <a:t>Research synthesis of multiple studies</a:t>
            </a:r>
          </a:p>
          <a:p>
            <a:pPr lvl="2"/>
            <a:r>
              <a:rPr/>
              <a:t>Uses effect size value from each study</a:t>
            </a:r>
          </a:p>
          <a:p>
            <a:pPr lvl="2"/>
            <a:r>
              <a:rPr/>
              <a:t>Advantage over systematic review – compute a summary statistic that represents overall estimate</a:t>
            </a:r>
          </a:p>
          <a:p>
            <a:pPr lvl="2"/>
            <a:r>
              <a:rPr/>
              <a:t>Provides evidence of reliability of research finding</a:t>
            </a:r>
          </a:p>
          <a:p>
            <a:pPr lvl="2"/>
            <a:r>
              <a:rPr/>
              <a:t>Include findings from studies that failed to find statistical significance</a:t>
            </a:r>
          </a:p>
          <a:p>
            <a:pPr lvl="2"/>
            <a:r>
              <a:rPr/>
              <a:t>Increased external validity</a:t>
            </a:r>
          </a:p>
        </p:txBody>
      </p:sp>
    </p:spTree>
  </p:cSld>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Making</a:t>
            </a:r>
            <a:r>
              <a:rPr/>
              <a:t> </a:t>
            </a:r>
            <a:r>
              <a:rPr/>
              <a:t>Inferences</a:t>
            </a:r>
            <a:r>
              <a:rPr/>
              <a:t> </a:t>
            </a:r>
            <a:r>
              <a:rPr/>
              <a:t>–</a:t>
            </a:r>
            <a:r>
              <a:rPr/>
              <a:t> </a:t>
            </a:r>
            <a:r>
              <a:rPr/>
              <a:t>EBA</a:t>
            </a:r>
          </a:p>
        </p:txBody>
      </p:sp>
      <p:pic>
        <p:nvPicPr>
          <p:cNvPr descr="../images/image-12-12.png" id="0" name="Picture 1"/>
          <p:cNvPicPr>
            <a:picLocks noGrp="1" noChangeAspect="1"/>
          </p:cNvPicPr>
          <p:nvPr/>
        </p:nvPicPr>
        <p:blipFill>
          <a:blip r:embed="rId3"/>
          <a:stretch>
            <a:fillRect/>
          </a:stretch>
        </p:blipFill>
        <p:spPr bwMode="auto">
          <a:xfrm>
            <a:off x="1574800" y="1600200"/>
            <a:ext cx="5994400" cy="4521200"/>
          </a:xfrm>
          <a:prstGeom prst="rect">
            <a:avLst/>
          </a:prstGeom>
          <a:noFill/>
          <a:ln w="9525">
            <a:noFill/>
            <a:headEnd/>
            <a:tailEnd/>
          </a:ln>
        </p:spPr>
      </p:pic>
    </p:spTree>
  </p:cSld>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Making</a:t>
            </a:r>
            <a:r>
              <a:rPr/>
              <a:t> </a:t>
            </a:r>
            <a:r>
              <a:rPr/>
              <a:t>Inferences</a:t>
            </a:r>
            <a:r>
              <a:rPr/>
              <a:t> </a:t>
            </a:r>
            <a:r>
              <a:rPr/>
              <a:t>–</a:t>
            </a:r>
            <a:r>
              <a:rPr/>
              <a:t> </a:t>
            </a:r>
            <a:r>
              <a:rPr/>
              <a:t>EBA</a:t>
            </a:r>
          </a:p>
        </p:txBody>
      </p:sp>
      <p:pic>
        <p:nvPicPr>
          <p:cNvPr descr="../images/image-12-13.png" id="0" name="Picture 1"/>
          <p:cNvPicPr>
            <a:picLocks noGrp="1" noChangeAspect="1"/>
          </p:cNvPicPr>
          <p:nvPr/>
        </p:nvPicPr>
        <p:blipFill>
          <a:blip r:embed="rId3"/>
          <a:stretch>
            <a:fillRect/>
          </a:stretch>
        </p:blipFill>
        <p:spPr bwMode="auto">
          <a:xfrm>
            <a:off x="1511300" y="1600200"/>
            <a:ext cx="6134100" cy="4521200"/>
          </a:xfrm>
          <a:prstGeom prst="rect">
            <a:avLst/>
          </a:prstGeom>
          <a:noFill/>
          <a:ln w="9525">
            <a:noFill/>
            <a:headEnd/>
            <a:tailEnd/>
          </a:ln>
        </p:spPr>
      </p:pic>
    </p:spTree>
  </p:cSld>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Assignment</a:t>
            </a:r>
            <a:r>
              <a:rPr/>
              <a:t> </a:t>
            </a:r>
            <a:r>
              <a:rPr/>
              <a:t>#9</a:t>
            </a:r>
          </a:p>
        </p:txBody>
      </p:sp>
      <p:sp>
        <p:nvSpPr>
          <p:cNvPr id="3" name="Content Placeholder 2"/>
          <p:cNvSpPr>
            <a:spLocks noGrp="1"/>
          </p:cNvSpPr>
          <p:nvPr>
            <p:ph idx="1"/>
          </p:nvPr>
        </p:nvSpPr>
        <p:spPr/>
        <p:txBody>
          <a:bodyPr/>
          <a:lstStyle/>
          <a:p>
            <a:pPr lvl="1"/>
            <a:r>
              <a:rPr/>
              <a:t>Complete an “outline” of your written proposal. Refer to the “Research Proposal Structure Overview/Structure” document in the Course Content folder on Blackboard. This “outline” should reflect a substantial amount of detail including sub-headings in the literature review section and methods section. Sections that reflect earlier assignments should contain near-complete drafts of the information that is relevant to your proposed project.</a:t>
            </a:r>
          </a:p>
          <a:p>
            <a:pPr lvl="1"/>
            <a:r>
              <a:rPr/>
              <a:t>Available resource –</a:t>
            </a:r>
          </a:p>
          <a:p>
            <a:pPr lvl="2"/>
            <a:r>
              <a:rPr/>
              <a:t>Research Proposal Structure Information document</a:t>
            </a:r>
          </a:p>
          <a:p>
            <a:pPr lvl="3"/>
            <a:r>
              <a:rPr/>
              <a:t>Week by Week / General Information</a:t>
            </a:r>
          </a:p>
        </p:txBody>
      </p:sp>
    </p:spTree>
  </p:cSld>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Additional</a:t>
            </a:r>
            <a:r>
              <a:rPr/>
              <a:t> </a:t>
            </a:r>
            <a:r>
              <a:rPr/>
              <a:t>topics</a:t>
            </a:r>
          </a:p>
        </p:txBody>
      </p:sp>
      <p:sp>
        <p:nvSpPr>
          <p:cNvPr id="3" name="Content Placeholder 2"/>
          <p:cNvSpPr>
            <a:spLocks noGrp="1"/>
          </p:cNvSpPr>
          <p:nvPr>
            <p:ph idx="1"/>
          </p:nvPr>
        </p:nvSpPr>
        <p:spPr/>
        <p:txBody>
          <a:bodyPr/>
          <a:lstStyle/>
          <a:p>
            <a:pPr lvl="1"/>
            <a:r>
              <a:rPr/>
              <a:t>As another aside, I was involved with a similar study (prospective, not retrospective). We planned this study using a one-sided hypothesis (remote prayer has a positive effect on health). The Institutional Review Board suggested changing this to a two-sided hypothesis (remote prayer has either a positive or a negative effect on health). Thankfully, we did not observe an outcome in the opposite tail as that would have been very difficult to explain.</a:t>
            </a:r>
          </a:p>
        </p:txBody>
      </p:sp>
    </p:spTree>
  </p:cSld>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Pilot</a:t>
            </a:r>
            <a:r>
              <a:rPr/>
              <a:t> </a:t>
            </a:r>
            <a:r>
              <a:rPr/>
              <a:t>testing</a:t>
            </a:r>
          </a:p>
        </p:txBody>
      </p:sp>
      <p:sp>
        <p:nvSpPr>
          <p:cNvPr id="3" name="Content Placeholder 2"/>
          <p:cNvSpPr>
            <a:spLocks noGrp="1"/>
          </p:cNvSpPr>
          <p:nvPr>
            <p:ph idx="1"/>
          </p:nvPr>
        </p:nvSpPr>
        <p:spPr/>
        <p:txBody>
          <a:bodyPr/>
          <a:lstStyle/>
          <a:p>
            <a:pPr lvl="1"/>
            <a:r>
              <a:rPr/>
              <a:t>Clarity of items</a:t>
            </a:r>
          </a:p>
          <a:p>
            <a:pPr lvl="1"/>
            <a:r>
              <a:rPr/>
              <a:t>Content</a:t>
            </a:r>
          </a:p>
          <a:p>
            <a:pPr lvl="1"/>
            <a:r>
              <a:rPr/>
              <a:t>“Whether your items cover all aspects of the domain you intend to measure and whether they are in appropriate proportions relative to that domain.”</a:t>
            </a:r>
          </a:p>
          <a:p>
            <a:pPr lvl="2"/>
            <a:r>
              <a:rPr/>
              <a:t>page 258</a:t>
            </a:r>
          </a:p>
        </p:txBody>
      </p:sp>
    </p:spTree>
  </p:cSld>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Data</a:t>
            </a:r>
            <a:r>
              <a:rPr/>
              <a:t> </a:t>
            </a:r>
            <a:r>
              <a:rPr/>
              <a:t>Collection</a:t>
            </a:r>
            <a:r>
              <a:rPr/>
              <a:t> </a:t>
            </a:r>
            <a:r>
              <a:rPr/>
              <a:t>Techniques</a:t>
            </a:r>
          </a:p>
        </p:txBody>
      </p:sp>
      <p:sp>
        <p:nvSpPr>
          <p:cNvPr id="3" name="Content Placeholder 2"/>
          <p:cNvSpPr>
            <a:spLocks noGrp="1"/>
          </p:cNvSpPr>
          <p:nvPr>
            <p:ph idx="1"/>
          </p:nvPr>
        </p:nvSpPr>
        <p:spPr/>
        <p:txBody>
          <a:bodyPr/>
          <a:lstStyle/>
          <a:p>
            <a:pPr lvl="1"/>
            <a:r>
              <a:rPr/>
              <a:t>Process of developing a survey</a:t>
            </a:r>
          </a:p>
          <a:p>
            <a:pPr lvl="2"/>
            <a:r>
              <a:rPr/>
              <a:t>List of measures/variables</a:t>
            </a:r>
          </a:p>
          <a:p>
            <a:pPr lvl="2"/>
            <a:r>
              <a:rPr/>
              <a:t>What’s already available?</a:t>
            </a:r>
          </a:p>
          <a:p>
            <a:pPr lvl="2"/>
            <a:r>
              <a:rPr/>
              <a:t>Put the pieces together</a:t>
            </a:r>
          </a:p>
          <a:p>
            <a:pPr lvl="2"/>
            <a:r>
              <a:rPr/>
              <a:t>Test and revise as needed</a:t>
            </a:r>
          </a:p>
          <a:p>
            <a:pPr lvl="2"/>
            <a:r>
              <a:rPr/>
              <a:t>Final check – do you really need all of the items?</a:t>
            </a:r>
          </a:p>
          <a:p>
            <a:pPr lvl="1"/>
            <a:r>
              <a:rPr/>
              <a:t>Analysis of survey data</a:t>
            </a:r>
          </a:p>
        </p:txBody>
      </p:sp>
    </p:spTree>
  </p:cSld>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Coding</a:t>
            </a:r>
          </a:p>
        </p:txBody>
      </p:sp>
      <p:sp>
        <p:nvSpPr>
          <p:cNvPr id="3" name="Content Placeholder 2"/>
          <p:cNvSpPr>
            <a:spLocks noGrp="1"/>
          </p:cNvSpPr>
          <p:nvPr>
            <p:ph idx="1"/>
          </p:nvPr>
        </p:nvSpPr>
        <p:spPr/>
        <p:txBody>
          <a:bodyPr/>
          <a:lstStyle/>
          <a:p>
            <a:pPr lvl="1"/>
            <a:r>
              <a:rPr/>
              <a:t>Mutually exclusive</a:t>
            </a:r>
          </a:p>
          <a:p>
            <a:pPr lvl="1"/>
            <a:r>
              <a:rPr/>
              <a:t>Multiple response</a:t>
            </a:r>
          </a:p>
          <a:p>
            <a:pPr lvl="1"/>
            <a:r>
              <a:rPr/>
              <a:t>“Other” responses</a:t>
            </a:r>
          </a:p>
          <a:p>
            <a:pPr lvl="1"/>
            <a:r>
              <a:rPr/>
              <a:t>Use number codes for categorical data</a:t>
            </a:r>
          </a:p>
          <a:p>
            <a:pPr lvl="1"/>
            <a:r>
              <a:rPr/>
              <a:t>Missing codes</a:t>
            </a:r>
          </a:p>
          <a:p>
            <a:pPr lvl="2"/>
            <a:r>
              <a:rPr/>
              <a:t>Never use blanks for missing (book is wrong)</a:t>
            </a:r>
          </a:p>
          <a:p>
            <a:pPr lvl="2"/>
            <a:r>
              <a:rPr/>
              <a:t>-1, 99</a:t>
            </a:r>
          </a:p>
          <a:p>
            <a:pPr lvl="2"/>
            <a:r>
              <a:rPr/>
              <a:t>Multiple codes for multiple reasons</a:t>
            </a:r>
          </a:p>
          <a:p>
            <a:pPr lvl="1"/>
            <a:r>
              <a:rPr/>
              <a:t>Dummy coding</a:t>
            </a:r>
          </a:p>
          <a:p>
            <a:pPr lvl="2"/>
            <a:r>
              <a:rPr/>
              <a:t>0/1 for absence/presence</a:t>
            </a:r>
          </a:p>
          <a:p>
            <a:pPr lvl="1"/>
            <a:r>
              <a:rPr/>
              <a:t>Reverse coding</a:t>
            </a:r>
          </a:p>
          <a:p>
            <a:pPr lvl="2"/>
            <a:r>
              <a:rPr/>
              <a:t>High is always positive</a:t>
            </a:r>
          </a:p>
          <a:p>
            <a:pPr lvl="1"/>
            <a:r>
              <a:rPr/>
              <a:t>Tabular format</a:t>
            </a:r>
          </a:p>
          <a:p>
            <a:pPr lvl="2"/>
            <a:r>
              <a:rPr/>
              <a:t>No more than one piece of information</a:t>
            </a:r>
          </a:p>
          <a:p>
            <a:pPr lvl="1"/>
            <a:r>
              <a:rPr/>
              <a:t>Double entry coding</a:t>
            </a:r>
          </a:p>
          <a:p>
            <a:pPr lvl="1"/>
            <a:r>
              <a:rPr/>
              <a:t>Standard coding for race/ethnicity</a:t>
            </a:r>
          </a:p>
        </p:txBody>
      </p:sp>
    </p:spTree>
  </p:cSld>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Variable</a:t>
            </a:r>
            <a:r>
              <a:rPr/>
              <a:t> </a:t>
            </a:r>
            <a:r>
              <a:rPr/>
              <a:t>names</a:t>
            </a:r>
          </a:p>
        </p:txBody>
      </p:sp>
      <p:sp>
        <p:nvSpPr>
          <p:cNvPr id="3" name="Content Placeholder 2"/>
          <p:cNvSpPr>
            <a:spLocks noGrp="1"/>
          </p:cNvSpPr>
          <p:nvPr>
            <p:ph idx="1"/>
          </p:nvPr>
        </p:nvSpPr>
        <p:spPr/>
        <p:txBody>
          <a:bodyPr/>
          <a:lstStyle/>
          <a:p>
            <a:pPr lvl="1"/>
            <a:r>
              <a:rPr/>
              <a:t>Not too short, not too long</a:t>
            </a:r>
          </a:p>
          <a:p>
            <a:pPr lvl="1"/>
            <a:r>
              <a:rPr/>
              <a:t>Word delimiters</a:t>
            </a:r>
          </a:p>
          <a:p>
            <a:pPr lvl="2"/>
            <a:r>
              <a:rPr/>
              <a:t>No spaces, symbols</a:t>
            </a:r>
          </a:p>
          <a:p>
            <a:pPr lvl="1"/>
            <a:r>
              <a:rPr/>
              <a:t>Example for Mother’s age</a:t>
            </a:r>
          </a:p>
          <a:p>
            <a:pPr lvl="1"/>
            <a:r>
              <a:rPr/>
              <a:t>Bad choices</a:t>
            </a:r>
          </a:p>
          <a:p>
            <a:pPr lvl="2"/>
            <a:r>
              <a:rPr/>
              <a:t>mom age</a:t>
            </a:r>
          </a:p>
          <a:p>
            <a:pPr lvl="2"/>
            <a:r>
              <a:rPr/>
              <a:t>mom-age</a:t>
            </a:r>
          </a:p>
          <a:p>
            <a:pPr lvl="2"/>
            <a:r>
              <a:rPr/>
              <a:t>momage</a:t>
            </a:r>
          </a:p>
          <a:p>
            <a:pPr lvl="1"/>
            <a:r>
              <a:rPr/>
              <a:t>Good choices</a:t>
            </a:r>
          </a:p>
          <a:p>
            <a:pPr lvl="2"/>
            <a:r>
              <a:rPr/>
              <a:t>mom.age</a:t>
            </a:r>
          </a:p>
          <a:p>
            <a:pPr lvl="2"/>
            <a:r>
              <a:rPr/>
              <a:t>mom_age</a:t>
            </a:r>
          </a:p>
          <a:p>
            <a:pPr lvl="2"/>
            <a:r>
              <a:rPr/>
              <a:t>MomAge</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Another</a:t>
            </a:r>
            <a:r>
              <a:rPr/>
              <a:t> </a:t>
            </a:r>
            <a:r>
              <a:rPr/>
              <a:t>question</a:t>
            </a:r>
          </a:p>
        </p:txBody>
      </p:sp>
      <p:sp>
        <p:nvSpPr>
          <p:cNvPr id="3" name="Content Placeholder 2"/>
          <p:cNvSpPr>
            <a:spLocks noGrp="1"/>
          </p:cNvSpPr>
          <p:nvPr>
            <p:ph idx="1"/>
          </p:nvPr>
        </p:nvSpPr>
        <p:spPr/>
        <p:txBody>
          <a:bodyPr/>
          <a:lstStyle/>
          <a:p>
            <a:pPr lvl="1"/>
            <a:r>
              <a:rPr/>
              <a:t>A research paper computes a confidence interval for a relative risk of 0.82 to 3.94. What does this confidence interval tell you.</a:t>
            </a:r>
          </a:p>
          <a:p>
            <a:pPr lvl="2"/>
            <a:r>
              <a:rPr/>
              <a:t>The result is statistically significant and clinically important.</a:t>
            </a:r>
          </a:p>
          <a:p>
            <a:pPr lvl="2"/>
            <a:r>
              <a:rPr/>
              <a:t>The result is not statistically significant, but is clinically important.</a:t>
            </a:r>
          </a:p>
          <a:p>
            <a:pPr lvl="2"/>
            <a:r>
              <a:rPr/>
              <a:t>The result is statistically significant, but not clinically important.</a:t>
            </a:r>
          </a:p>
          <a:p>
            <a:pPr lvl="2"/>
            <a:r>
              <a:rPr/>
              <a:t>The result is not statistically significant, and not clinically important.</a:t>
            </a:r>
          </a:p>
          <a:p>
            <a:pPr lvl="2"/>
            <a:r>
              <a:rPr/>
              <a:t>The result is ambiguous.</a:t>
            </a:r>
          </a:p>
          <a:p>
            <a:pPr lvl="2"/>
            <a:r>
              <a:rPr/>
              <a:t>I do not know the answer.</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Wikipedia</a:t>
            </a:r>
          </a:p>
        </p:txBody>
      </p:sp>
      <p:sp>
        <p:nvSpPr>
          <p:cNvPr id="3" name="Content Placeholder 2"/>
          <p:cNvSpPr>
            <a:spLocks noGrp="1"/>
          </p:cNvSpPr>
          <p:nvPr>
            <p:ph idx="1"/>
          </p:nvPr>
        </p:nvSpPr>
        <p:spPr/>
        <p:txBody>
          <a:bodyPr/>
          <a:lstStyle/>
          <a:p>
            <a:pPr lvl="0" marL="0" indent="0">
              <a:buNone/>
            </a:pPr>
            <a:r>
              <a:rPr/>
              <a:t>Wikipedia gives a nice general introduction to the concept of Bayesian data analysis with the following formula:</a:t>
            </a:r>
          </a:p>
          <a:p>
            <a:pPr lvl="0" marL="0" indent="0">
              <a:buNone/>
            </a:pPr>
            <a:r>
              <a:rPr/>
              <a:t>P (H|E) = P(E|H) P(H) / P(E)</a:t>
            </a:r>
          </a:p>
          <a:p>
            <a:pPr lvl="0" marL="0" indent="0">
              <a:buNone/>
            </a:pPr>
            <a:r>
              <a:rPr/>
              <a:t>where H represents a particular hypothesis, and E represents evidence (data). P, of course, stands for probability. I don’t like to present a lot of formulas in this newsletter, but this one is not too complicated. If you follow this formula carefully, you will see there are four steps in a typical Bayesian analysis.</a:t>
            </a:r>
          </a:p>
          <a:p>
            <a:pPr lvl="0" marL="0" indent="0">
              <a:buNone/>
            </a:pPr>
            <a:r>
              <a:rPr/>
              <a:t>The first step is to specify P(H), which is called the prior probability. Specifying the prior probability is probably the one aspect of Bayesian data analysis that causes the most controversy. The prior probability represents the degree of belief that you have in a particular hypothesis prior to collection of your data. The prior distribution can incorporate data from previous related studies or it can incorporate subjective impressions of the researcher. What!?! you’re saying right now. Aren’t statistics supposed to remove the need for subjective opinions? There is a lot that can be written about this, but I would just like to note a few things.</a:t>
            </a:r>
          </a:p>
          <a:p>
            <a:pPr lvl="0" marL="0" indent="0">
              <a:buNone/>
            </a:pPr>
            <a:r>
              <a:rPr/>
              <a:t>First, it is impossible to totally remove subjective opinion from a data analysis. You can’t do research without adopting some informal rules. These rules may be reasonable, they may be supported to some extent by empirical data, but they are still applied in a largely subjective fashion. Here are some of the subjective beliefs that I use in my work:</a:t>
            </a:r>
          </a:p>
          <a:p>
            <a:pPr lvl="0" marL="0" indent="0">
              <a:buNone/>
            </a:pPr>
            <a:r>
              <a:rPr/>
              <a:t>you should always prefer a simple model to a complex model if both predict the data with the same level of precision.</a:t>
            </a:r>
          </a:p>
          <a:p>
            <a:pPr lvl="0" marL="0" indent="0">
              <a:buNone/>
            </a:pPr>
            <a:r>
              <a:rPr/>
              <a:t>you should be cautious about any subgroup finding that was not pre-specified in the research protocol.</a:t>
            </a:r>
          </a:p>
          <a:p>
            <a:pPr lvl="0" marL="0" indent="0">
              <a:buNone/>
            </a:pPr>
            <a:r>
              <a:rPr/>
              <a:t>if you can find a plausible biological mechanism, that adds credibility to your results.</a:t>
            </a:r>
          </a:p>
        </p:txBody>
      </p:sp>
    </p:spTree>
  </p:cSld>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Codebook</a:t>
            </a:r>
          </a:p>
        </p:txBody>
      </p:sp>
      <p:sp>
        <p:nvSpPr>
          <p:cNvPr id="3" name="Content Placeholder 2"/>
          <p:cNvSpPr>
            <a:spLocks noGrp="1"/>
          </p:cNvSpPr>
          <p:nvPr>
            <p:ph idx="1"/>
          </p:nvPr>
        </p:nvSpPr>
        <p:spPr/>
        <p:txBody>
          <a:bodyPr/>
          <a:lstStyle/>
          <a:p>
            <a:pPr lvl="1"/>
            <a:r>
              <a:rPr/>
              <a:t>Also known as data dictionary</a:t>
            </a:r>
          </a:p>
        </p:txBody>
      </p:sp>
    </p:spTree>
  </p:cSld>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Quality</a:t>
            </a:r>
            <a:r>
              <a:rPr/>
              <a:t> </a:t>
            </a:r>
            <a:r>
              <a:rPr/>
              <a:t>checks</a:t>
            </a:r>
          </a:p>
        </p:txBody>
      </p:sp>
      <p:sp>
        <p:nvSpPr>
          <p:cNvPr id="3" name="Content Placeholder 2"/>
          <p:cNvSpPr>
            <a:spLocks noGrp="1"/>
          </p:cNvSpPr>
          <p:nvPr>
            <p:ph idx="1"/>
          </p:nvPr>
        </p:nvSpPr>
        <p:spPr/>
        <p:txBody>
          <a:bodyPr/>
          <a:lstStyle/>
          <a:p>
            <a:pPr lvl="1"/>
            <a:r>
              <a:rPr/>
              <a:t>Minimum and maximum checks</a:t>
            </a:r>
          </a:p>
          <a:p>
            <a:pPr lvl="2"/>
            <a:r>
              <a:rPr/>
              <a:t>Out of range</a:t>
            </a:r>
          </a:p>
          <a:p>
            <a:pPr lvl="2"/>
            <a:r>
              <a:rPr/>
              <a:t>Zero variation</a:t>
            </a:r>
          </a:p>
          <a:p>
            <a:pPr lvl="1"/>
            <a:r>
              <a:rPr/>
              <a:t>Missing value count</a:t>
            </a:r>
          </a:p>
          <a:p>
            <a:pPr lvl="1"/>
            <a:r>
              <a:rPr/>
              <a:t>List five five rows, last five rows</a:t>
            </a:r>
          </a:p>
          <a:p>
            <a:pPr lvl="1"/>
            <a:r>
              <a:rPr/>
              <a:t>Correlations</a:t>
            </a:r>
          </a:p>
        </p:txBody>
      </p:sp>
    </p:spTree>
  </p:cSld>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Data</a:t>
            </a:r>
            <a:r>
              <a:rPr/>
              <a:t> </a:t>
            </a:r>
            <a:r>
              <a:rPr/>
              <a:t>reduction</a:t>
            </a:r>
          </a:p>
        </p:txBody>
      </p:sp>
      <p:sp>
        <p:nvSpPr>
          <p:cNvPr id="3" name="Content Placeholder 2"/>
          <p:cNvSpPr>
            <a:spLocks noGrp="1"/>
          </p:cNvSpPr>
          <p:nvPr>
            <p:ph idx="1"/>
          </p:nvPr>
        </p:nvSpPr>
        <p:spPr/>
        <p:txBody>
          <a:bodyPr/>
          <a:lstStyle/>
          <a:p>
            <a:pPr lvl="1"/>
            <a:r>
              <a:rPr/>
              <a:t>Create composite scores</a:t>
            </a:r>
          </a:p>
          <a:p>
            <a:pPr lvl="2"/>
            <a:r>
              <a:rPr/>
              <a:t>Check Cronbach’s alpha</a:t>
            </a:r>
          </a:p>
          <a:p>
            <a:pPr lvl="2"/>
            <a:r>
              <a:rPr/>
              <a:t>Examine leaving out single items</a:t>
            </a:r>
          </a:p>
          <a:p>
            <a:pPr lvl="1"/>
            <a:r>
              <a:rPr/>
              <a:t>Factor analysis</a:t>
            </a:r>
          </a:p>
          <a:p>
            <a:pPr lvl="2"/>
            <a:r>
              <a:rPr/>
              <a:t>Supplanted by Structural Equations Modeling</a:t>
            </a:r>
          </a:p>
        </p:txBody>
      </p:sp>
    </p:spTree>
  </p:cSld>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Data</a:t>
            </a:r>
            <a:r>
              <a:rPr/>
              <a:t> </a:t>
            </a:r>
            <a:r>
              <a:rPr/>
              <a:t>transformations</a:t>
            </a:r>
          </a:p>
        </p:txBody>
      </p:sp>
      <p:sp>
        <p:nvSpPr>
          <p:cNvPr id="3" name="Content Placeholder 2"/>
          <p:cNvSpPr>
            <a:spLocks noGrp="1"/>
          </p:cNvSpPr>
          <p:nvPr>
            <p:ph idx="1"/>
          </p:nvPr>
        </p:nvSpPr>
        <p:spPr/>
        <p:txBody>
          <a:bodyPr/>
          <a:lstStyle/>
          <a:p>
            <a:pPr lvl="1"/>
            <a:r>
              <a:rPr/>
              <a:t>Ideal - selected a priori</a:t>
            </a:r>
          </a:p>
          <a:p>
            <a:pPr lvl="2"/>
            <a:r>
              <a:rPr/>
              <a:t>Sometimes based on precedent</a:t>
            </a:r>
          </a:p>
          <a:p>
            <a:pPr lvl="2"/>
            <a:r>
              <a:rPr/>
              <a:t>Sometimes motivated by theory</a:t>
            </a:r>
          </a:p>
          <a:p>
            <a:pPr lvl="2"/>
            <a:r>
              <a:rPr/>
              <a:t>Sometimes based on empirical findings</a:t>
            </a:r>
          </a:p>
        </p:txBody>
      </p:sp>
    </p:spTree>
  </p:cSld>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Additional</a:t>
            </a:r>
            <a:r>
              <a:rPr/>
              <a:t> </a:t>
            </a:r>
            <a:r>
              <a:rPr/>
              <a:t>slides</a:t>
            </a:r>
          </a:p>
        </p:txBody>
      </p:sp>
    </p:spTree>
  </p:cSld>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Sampling</a:t>
            </a:r>
          </a:p>
        </p:txBody>
      </p:sp>
      <p:sp>
        <p:nvSpPr>
          <p:cNvPr id="3" name="Content Placeholder 2"/>
          <p:cNvSpPr>
            <a:spLocks noGrp="1"/>
          </p:cNvSpPr>
          <p:nvPr>
            <p:ph idx="1"/>
          </p:nvPr>
        </p:nvSpPr>
        <p:spPr/>
        <p:txBody>
          <a:bodyPr/>
          <a:lstStyle/>
          <a:p>
            <a:pPr lvl="1"/>
            <a:r>
              <a:rPr/>
              <a:t>Sample size</a:t>
            </a:r>
          </a:p>
          <a:p>
            <a:pPr lvl="2"/>
            <a:r>
              <a:rPr/>
              <a:t>General rules</a:t>
            </a:r>
          </a:p>
          <a:p>
            <a:pPr lvl="3"/>
            <a:r>
              <a:rPr/>
              <a:t>Representativeness vs number</a:t>
            </a:r>
          </a:p>
          <a:p>
            <a:pPr lvl="3"/>
            <a:r>
              <a:rPr/>
              <a:t>Impact of having very large sample sizes</a:t>
            </a:r>
          </a:p>
          <a:p>
            <a:pPr lvl="2"/>
            <a:r>
              <a:rPr/>
              <a:t>Generally –</a:t>
            </a:r>
          </a:p>
          <a:p>
            <a:pPr lvl="3"/>
            <a:r>
              <a:rPr/>
              <a:t>Need sample to be large enough so you don’t miss important findings</a:t>
            </a:r>
          </a:p>
          <a:p>
            <a:pPr lvl="3"/>
            <a:r>
              <a:rPr/>
              <a:t>If very large sample, need to distinguish statistical significance vs clinically important</a:t>
            </a:r>
          </a:p>
        </p:txBody>
      </p:sp>
    </p:spTree>
  </p:cSld>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Internal</a:t>
            </a:r>
            <a:r>
              <a:rPr/>
              <a:t> </a:t>
            </a:r>
            <a:r>
              <a:rPr/>
              <a:t>Validity</a:t>
            </a:r>
          </a:p>
        </p:txBody>
      </p:sp>
      <p:sp>
        <p:nvSpPr>
          <p:cNvPr id="3" name="Content Placeholder 2"/>
          <p:cNvSpPr>
            <a:spLocks noGrp="1"/>
          </p:cNvSpPr>
          <p:nvPr>
            <p:ph idx="1"/>
          </p:nvPr>
        </p:nvSpPr>
        <p:spPr/>
        <p:txBody>
          <a:bodyPr/>
          <a:lstStyle/>
          <a:p>
            <a:pPr lvl="1"/>
            <a:r>
              <a:rPr/>
              <a:t>“The extent to which we can infer that the independent variable </a:t>
            </a:r>
            <a:r>
              <a:rPr i="1"/>
              <a:t>caused</a:t>
            </a:r>
            <a:r>
              <a:rPr/>
              <a:t> the dependent variable.”</a:t>
            </a:r>
          </a:p>
          <a:p>
            <a:pPr lvl="2"/>
            <a:r>
              <a:rPr/>
              <a:t>For non-experimental studies –</a:t>
            </a:r>
          </a:p>
          <a:p>
            <a:pPr lvl="3"/>
            <a:r>
              <a:rPr/>
              <a:t>How “well designed and conducted” was the study?</a:t>
            </a:r>
          </a:p>
          <a:p>
            <a:pPr lvl="1"/>
            <a:r>
              <a:rPr/>
              <a:t>Three criteria for causality</a:t>
            </a:r>
          </a:p>
        </p:txBody>
      </p:sp>
    </p:spTree>
  </p:cSld>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Internal</a:t>
            </a:r>
            <a:r>
              <a:rPr/>
              <a:t> </a:t>
            </a:r>
            <a:r>
              <a:rPr/>
              <a:t>Validity</a:t>
            </a:r>
          </a:p>
        </p:txBody>
      </p:sp>
      <p:sp>
        <p:nvSpPr>
          <p:cNvPr id="3" name="Content Placeholder 2"/>
          <p:cNvSpPr>
            <a:spLocks noGrp="1"/>
          </p:cNvSpPr>
          <p:nvPr>
            <p:ph idx="1"/>
          </p:nvPr>
        </p:nvSpPr>
        <p:spPr/>
        <p:txBody>
          <a:bodyPr/>
          <a:lstStyle/>
          <a:p>
            <a:pPr lvl="1"/>
            <a:r>
              <a:rPr/>
              <a:t>“The extent to which we can infer that the independent variable </a:t>
            </a:r>
            <a:r>
              <a:rPr i="1"/>
              <a:t>caused</a:t>
            </a:r>
            <a:r>
              <a:rPr/>
              <a:t> the dependent variable.”</a:t>
            </a:r>
          </a:p>
          <a:p>
            <a:pPr lvl="1"/>
            <a:r>
              <a:rPr/>
              <a:t>Three criteria for causality</a:t>
            </a:r>
          </a:p>
          <a:p>
            <a:pPr lvl="2"/>
            <a:r>
              <a:rPr/>
              <a:t>IV </a:t>
            </a:r>
            <a:r>
              <a:rPr i="1"/>
              <a:t>must precede</a:t>
            </a:r>
            <a:r>
              <a:rPr/>
              <a:t> the outcome variable</a:t>
            </a:r>
          </a:p>
          <a:p>
            <a:pPr lvl="2"/>
            <a:r>
              <a:rPr/>
              <a:t>IV </a:t>
            </a:r>
            <a:r>
              <a:rPr i="1"/>
              <a:t>must be related</a:t>
            </a:r>
            <a:r>
              <a:rPr/>
              <a:t> to the outcome</a:t>
            </a:r>
          </a:p>
          <a:p>
            <a:pPr lvl="2"/>
            <a:r>
              <a:rPr/>
              <a:t>There must be no other variables that could explain why the IV is related to the outcome</a:t>
            </a:r>
          </a:p>
        </p:txBody>
      </p:sp>
    </p:spTree>
  </p:cSld>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Internal</a:t>
            </a:r>
            <a:r>
              <a:rPr/>
              <a:t> </a:t>
            </a:r>
            <a:r>
              <a:rPr/>
              <a:t>Validity</a:t>
            </a:r>
          </a:p>
        </p:txBody>
      </p:sp>
      <p:sp>
        <p:nvSpPr>
          <p:cNvPr id="3" name="Content Placeholder 2"/>
          <p:cNvSpPr>
            <a:spLocks noGrp="1"/>
          </p:cNvSpPr>
          <p:nvPr>
            <p:ph idx="1"/>
          </p:nvPr>
        </p:nvSpPr>
        <p:spPr/>
        <p:txBody>
          <a:bodyPr/>
          <a:lstStyle/>
          <a:p>
            <a:pPr lvl="1"/>
            <a:r>
              <a:rPr/>
              <a:t>Three criteria for causality –</a:t>
            </a:r>
          </a:p>
          <a:p>
            <a:pPr lvl="2"/>
            <a:r>
              <a:rPr/>
              <a:t>IV </a:t>
            </a:r>
            <a:r>
              <a:rPr i="1"/>
              <a:t>must precede</a:t>
            </a:r>
            <a:r>
              <a:rPr/>
              <a:t> the outcome variable</a:t>
            </a:r>
          </a:p>
          <a:p>
            <a:pPr lvl="2"/>
            <a:r>
              <a:rPr/>
              <a:t>IV </a:t>
            </a:r>
            <a:r>
              <a:rPr i="1"/>
              <a:t>must be related</a:t>
            </a:r>
            <a:r>
              <a:rPr/>
              <a:t> to the outcome</a:t>
            </a:r>
          </a:p>
          <a:p>
            <a:pPr lvl="2"/>
            <a:r>
              <a:rPr/>
              <a:t>There must be no other variables that could explain why the IV is related to the outcome</a:t>
            </a:r>
          </a:p>
          <a:p>
            <a:pPr lvl="1"/>
            <a:r>
              <a:rPr/>
              <a:t>By Research Approach –</a:t>
            </a:r>
          </a:p>
          <a:p>
            <a:pPr lvl="2"/>
            <a:r>
              <a:rPr/>
              <a:t>Randomized Exp</a:t>
            </a:r>
          </a:p>
          <a:p>
            <a:pPr lvl="2"/>
            <a:r>
              <a:rPr/>
              <a:t>Quasi- Exp</a:t>
            </a:r>
          </a:p>
          <a:p>
            <a:pPr lvl="2"/>
            <a:r>
              <a:rPr/>
              <a:t>Comparative</a:t>
            </a:r>
          </a:p>
          <a:p>
            <a:pPr lvl="2"/>
            <a:r>
              <a:rPr/>
              <a:t>Associational</a:t>
            </a:r>
          </a:p>
          <a:p>
            <a:pPr lvl="2"/>
            <a:r>
              <a:rPr/>
              <a:t>Descriptive</a:t>
            </a:r>
          </a:p>
        </p:txBody>
      </p:sp>
    </p:spTree>
  </p:cSld>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Internal</a:t>
            </a:r>
            <a:r>
              <a:rPr/>
              <a:t> </a:t>
            </a:r>
            <a:r>
              <a:rPr/>
              <a:t>validity</a:t>
            </a:r>
          </a:p>
        </p:txBody>
      </p:sp>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Bayesian</a:t>
            </a:r>
          </a:p>
        </p:txBody>
      </p:sp>
      <p:sp>
        <p:nvSpPr>
          <p:cNvPr id="3" name="Content Placeholder 2"/>
          <p:cNvSpPr>
            <a:spLocks noGrp="1"/>
          </p:cNvSpPr>
          <p:nvPr>
            <p:ph idx="1"/>
          </p:nvPr>
        </p:nvSpPr>
        <p:spPr/>
        <p:txBody>
          <a:bodyPr/>
          <a:lstStyle/>
          <a:p>
            <a:pPr lvl="0" marL="0" indent="0">
              <a:buNone/>
            </a:pPr>
            <a:r>
              <a:rPr/>
              <a:t>Advocates of Bayesian data analysis will point out that use of prior distributions will force you to explicit some of the subjective opinions that you bring with you to the data analysis.</a:t>
            </a:r>
          </a:p>
          <a:p>
            <a:pPr lvl="0" marL="0" indent="0">
              <a:buNone/>
            </a:pPr>
            <a:r>
              <a:rPr/>
              <a:t>Second, the use of a range of prior distributions can help resolve controversies involving conflicting beliefs. For example, an important research question is whether a research finding should “close the book” to further research. If data indicates a negative result, and this result is negative even using an optimistic prior probability, then all researchers, even those with the most optimistic hopes for the therapy, should move on. Similarly, if the data indicates a positive result, and this result is positive even using a pessimistic prior probability, then it’s time for everyone to adopt the new therapy. Now, you shouldn’t let the research agenda be held hostage by extremely optimistic or pessimistic priors, but if any reasonable prior indicates the same final result, then any reasonable person should close the book on this research area.</a:t>
            </a:r>
          </a:p>
          <a:p>
            <a:pPr lvl="0" marL="0" indent="0">
              <a:buNone/>
            </a:pPr>
            <a:r>
              <a:rPr/>
              <a:t>Third, while Bayesian data analysis allows you to incorporate subjective opinions into your prior probability, it does not require you to incorporate subjectivity. Many Bayesian data analyses use what it called a diffuse or non-informative prior distribution. This is a prior distribution that is neither optimistic nor pessimistic, but spreads the probability more or less evenly across all hypotheses.</a:t>
            </a:r>
          </a:p>
        </p:txBody>
      </p:sp>
    </p:spTree>
  </p:cSld>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Internal</a:t>
            </a:r>
            <a:r>
              <a:rPr/>
              <a:t> </a:t>
            </a:r>
            <a:r>
              <a:rPr/>
              <a:t>Validity</a:t>
            </a:r>
          </a:p>
        </p:txBody>
      </p:sp>
      <p:sp>
        <p:nvSpPr>
          <p:cNvPr id="3" name="Content Placeholder 2"/>
          <p:cNvSpPr>
            <a:spLocks noGrp="1"/>
          </p:cNvSpPr>
          <p:nvPr>
            <p:ph idx="1"/>
          </p:nvPr>
        </p:nvSpPr>
        <p:spPr/>
        <p:txBody>
          <a:bodyPr/>
          <a:lstStyle/>
          <a:p>
            <a:pPr lvl="1"/>
            <a:r>
              <a:rPr/>
              <a:t>Meeting the 3 causality criteria based on –</a:t>
            </a:r>
          </a:p>
          <a:p>
            <a:pPr lvl="2"/>
            <a:r>
              <a:rPr/>
              <a:t>Strength of the research design</a:t>
            </a:r>
          </a:p>
          <a:p>
            <a:pPr lvl="2"/>
            <a:r>
              <a:rPr/>
              <a:t>Internal validity</a:t>
            </a:r>
          </a:p>
        </p:txBody>
      </p:sp>
    </p:spTree>
  </p:cSld>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Internal</a:t>
            </a:r>
            <a:r>
              <a:rPr/>
              <a:t> </a:t>
            </a:r>
            <a:r>
              <a:rPr/>
              <a:t>Validity</a:t>
            </a:r>
          </a:p>
        </p:txBody>
      </p:sp>
      <p:sp>
        <p:nvSpPr>
          <p:cNvPr id="3" name="Content Placeholder 2"/>
          <p:cNvSpPr>
            <a:spLocks noGrp="1"/>
          </p:cNvSpPr>
          <p:nvPr>
            <p:ph idx="1"/>
          </p:nvPr>
        </p:nvSpPr>
        <p:spPr/>
        <p:txBody>
          <a:bodyPr/>
          <a:lstStyle/>
          <a:p>
            <a:pPr lvl="1"/>
            <a:r>
              <a:rPr/>
              <a:t>Internal validity -</a:t>
            </a:r>
          </a:p>
          <a:p>
            <a:pPr lvl="2"/>
            <a:r>
              <a:rPr/>
              <a:t>Most often discussed with reference to randomized experimental and quasi-experimental designs</a:t>
            </a:r>
          </a:p>
          <a:p>
            <a:pPr lvl="2"/>
            <a:r>
              <a:rPr/>
              <a:t>Can also be applied to non-experimental studies</a:t>
            </a:r>
          </a:p>
        </p:txBody>
      </p:sp>
    </p:spTree>
  </p:cSld>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Internal</a:t>
            </a:r>
            <a:r>
              <a:rPr/>
              <a:t> </a:t>
            </a:r>
            <a:r>
              <a:rPr/>
              <a:t>Validity</a:t>
            </a:r>
          </a:p>
        </p:txBody>
      </p:sp>
      <p:sp>
        <p:nvSpPr>
          <p:cNvPr id="3" name="Content Placeholder 2"/>
          <p:cNvSpPr>
            <a:spLocks noGrp="1"/>
          </p:cNvSpPr>
          <p:nvPr>
            <p:ph idx="1"/>
          </p:nvPr>
        </p:nvSpPr>
        <p:spPr/>
        <p:txBody>
          <a:bodyPr/>
          <a:lstStyle/>
          <a:p>
            <a:pPr lvl="1"/>
            <a:r>
              <a:rPr/>
              <a:t>Evaluating the internal validity of a study –</a:t>
            </a:r>
          </a:p>
          <a:p>
            <a:pPr lvl="2"/>
            <a:r>
              <a:rPr/>
              <a:t>Equivalence of the groups on participant characteristics</a:t>
            </a:r>
          </a:p>
          <a:p>
            <a:pPr lvl="2"/>
            <a:r>
              <a:rPr/>
              <a:t>Control of extraneous experiences and environmental variables</a:t>
            </a:r>
          </a:p>
        </p:txBody>
      </p:sp>
    </p:spTree>
  </p:cSld>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Internal</a:t>
            </a:r>
            <a:r>
              <a:rPr/>
              <a:t> </a:t>
            </a:r>
            <a:r>
              <a:rPr/>
              <a:t>Validity</a:t>
            </a:r>
          </a:p>
        </p:txBody>
      </p:sp>
      <p:sp>
        <p:nvSpPr>
          <p:cNvPr id="3" name="Content Placeholder 2"/>
          <p:cNvSpPr>
            <a:spLocks noGrp="1"/>
          </p:cNvSpPr>
          <p:nvPr>
            <p:ph idx="1"/>
          </p:nvPr>
        </p:nvSpPr>
        <p:spPr/>
        <p:txBody>
          <a:bodyPr/>
          <a:lstStyle/>
          <a:p>
            <a:pPr lvl="1"/>
            <a:r>
              <a:rPr/>
              <a:t>Equivalence of the groups on participant characteristics –</a:t>
            </a:r>
          </a:p>
          <a:p>
            <a:pPr lvl="2"/>
            <a:r>
              <a:rPr/>
              <a:t>Are groups equivalent prior to introduction of IV?</a:t>
            </a:r>
          </a:p>
          <a:p>
            <a:pPr lvl="3"/>
            <a:r>
              <a:rPr/>
              <a:t>Randomized experimental design –</a:t>
            </a:r>
          </a:p>
          <a:p>
            <a:pPr lvl="4"/>
            <a:r>
              <a:rPr/>
              <a:t>Random assignment</a:t>
            </a:r>
          </a:p>
          <a:p>
            <a:pPr lvl="3"/>
            <a:r>
              <a:rPr/>
              <a:t>Quasi-experimental design –</a:t>
            </a:r>
          </a:p>
          <a:p>
            <a:pPr lvl="4"/>
            <a:r>
              <a:rPr/>
              <a:t>Random assignment of treatments</a:t>
            </a:r>
          </a:p>
          <a:p>
            <a:pPr lvl="4"/>
            <a:r>
              <a:rPr/>
              <a:t>Matching</a:t>
            </a:r>
          </a:p>
          <a:p>
            <a:pPr lvl="4"/>
            <a:r>
              <a:rPr/>
              <a:t>Checking pretest scores</a:t>
            </a:r>
          </a:p>
        </p:txBody>
      </p:sp>
    </p:spTree>
  </p:cSld>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Internal</a:t>
            </a:r>
            <a:r>
              <a:rPr/>
              <a:t> </a:t>
            </a:r>
            <a:r>
              <a:rPr/>
              <a:t>Validity</a:t>
            </a:r>
          </a:p>
        </p:txBody>
      </p:sp>
      <p:sp>
        <p:nvSpPr>
          <p:cNvPr id="3" name="Content Placeholder 2"/>
          <p:cNvSpPr>
            <a:spLocks noGrp="1"/>
          </p:cNvSpPr>
          <p:nvPr>
            <p:ph idx="1"/>
          </p:nvPr>
        </p:nvSpPr>
        <p:spPr/>
        <p:txBody>
          <a:bodyPr/>
          <a:lstStyle/>
          <a:p>
            <a:pPr lvl="1"/>
            <a:r>
              <a:rPr/>
              <a:t>Equivalence of the groups on participant characteristics –</a:t>
            </a:r>
          </a:p>
          <a:p>
            <a:pPr lvl="2"/>
            <a:r>
              <a:rPr/>
              <a:t>Are groups equivalent prior to introduction of IV?</a:t>
            </a:r>
          </a:p>
          <a:p>
            <a:pPr lvl="3"/>
            <a:r>
              <a:rPr/>
              <a:t>Comparative design –</a:t>
            </a:r>
          </a:p>
          <a:p>
            <a:pPr lvl="4"/>
            <a:r>
              <a:rPr/>
              <a:t>Statistical adjustment (ANCOVA) to adjust DV scores to make groups more nearly equivalent</a:t>
            </a:r>
          </a:p>
          <a:p>
            <a:pPr lvl="4"/>
            <a:r>
              <a:rPr/>
              <a:t>Matching participants on variables other than the primary IV</a:t>
            </a:r>
          </a:p>
          <a:p>
            <a:pPr lvl="5"/>
            <a:r>
              <a:rPr/>
              <a:t>E.g. Case-control study</a:t>
            </a:r>
          </a:p>
          <a:p>
            <a:pPr lvl="4"/>
            <a:r>
              <a:rPr/>
              <a:t>Check after the study for comparability</a:t>
            </a:r>
          </a:p>
        </p:txBody>
      </p:sp>
    </p:spTree>
  </p:cSld>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Internal</a:t>
            </a:r>
            <a:r>
              <a:rPr/>
              <a:t> </a:t>
            </a:r>
            <a:r>
              <a:rPr/>
              <a:t>Validity</a:t>
            </a:r>
          </a:p>
        </p:txBody>
      </p:sp>
      <p:sp>
        <p:nvSpPr>
          <p:cNvPr id="3" name="Content Placeholder 2"/>
          <p:cNvSpPr>
            <a:spLocks noGrp="1"/>
          </p:cNvSpPr>
          <p:nvPr>
            <p:ph idx="1"/>
          </p:nvPr>
        </p:nvSpPr>
        <p:spPr/>
        <p:txBody>
          <a:bodyPr/>
          <a:lstStyle/>
          <a:p>
            <a:pPr lvl="1"/>
            <a:r>
              <a:rPr/>
              <a:t>Equivalence of the groups on participant characteristics –</a:t>
            </a:r>
          </a:p>
          <a:p>
            <a:pPr lvl="2"/>
            <a:r>
              <a:rPr/>
              <a:t>Are groups equivalent prior to introduction of IV?</a:t>
            </a:r>
          </a:p>
          <a:p>
            <a:pPr lvl="3"/>
            <a:r>
              <a:rPr/>
              <a:t>Associational design –</a:t>
            </a:r>
          </a:p>
          <a:p>
            <a:pPr lvl="4"/>
            <a:r>
              <a:rPr/>
              <a:t>Only 1 group</a:t>
            </a:r>
          </a:p>
          <a:p>
            <a:pPr lvl="4"/>
            <a:r>
              <a:rPr/>
              <a:t>Not able to provide evidence of causation</a:t>
            </a:r>
          </a:p>
          <a:p>
            <a:pPr lvl="4"/>
            <a:r>
              <a:rPr/>
              <a:t>“Equivalence” – “… whether those who score high on the IV … are similar to those … who score low in terms of other attributes that may be related to the DV.”</a:t>
            </a:r>
          </a:p>
          <a:p>
            <a:pPr lvl="4"/>
            <a:r>
              <a:rPr/>
              <a:t>May be able to provide some statistical control</a:t>
            </a:r>
          </a:p>
        </p:txBody>
      </p:sp>
    </p:spTree>
  </p:cSld>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Internal</a:t>
            </a:r>
            <a:r>
              <a:rPr/>
              <a:t> </a:t>
            </a:r>
            <a:r>
              <a:rPr/>
              <a:t>Validity</a:t>
            </a:r>
          </a:p>
        </p:txBody>
      </p:sp>
      <p:sp>
        <p:nvSpPr>
          <p:cNvPr id="3" name="Content Placeholder 2"/>
          <p:cNvSpPr>
            <a:spLocks noGrp="1"/>
          </p:cNvSpPr>
          <p:nvPr>
            <p:ph idx="1"/>
          </p:nvPr>
        </p:nvSpPr>
        <p:spPr/>
        <p:txBody>
          <a:bodyPr/>
          <a:lstStyle/>
          <a:p>
            <a:pPr lvl="1"/>
            <a:r>
              <a:rPr/>
              <a:t>Control of extraneous experiences and environmental variables –</a:t>
            </a:r>
          </a:p>
          <a:p>
            <a:pPr lvl="2"/>
            <a:r>
              <a:rPr/>
              <a:t>Extraneous variables – variables other than the IV and DV</a:t>
            </a:r>
          </a:p>
          <a:p>
            <a:pPr lvl="2"/>
            <a:r>
              <a:rPr/>
              <a:t>Environmental variables – conditions/variables that occur during the study</a:t>
            </a:r>
          </a:p>
          <a:p>
            <a:pPr lvl="2"/>
            <a:r>
              <a:rPr/>
              <a:t>Contamination</a:t>
            </a:r>
          </a:p>
          <a:p>
            <a:pPr lvl="2"/>
            <a:r>
              <a:rPr/>
              <a:t>Issue – Is one group affected more than the other(s)?</a:t>
            </a:r>
          </a:p>
          <a:p>
            <a:pPr lvl="2"/>
            <a:r>
              <a:rPr/>
              <a:t>Less of an issue with a more controlled research setting</a:t>
            </a:r>
          </a:p>
        </p:txBody>
      </p:sp>
    </p:spTree>
  </p:cSld>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Internal</a:t>
            </a:r>
            <a:r>
              <a:rPr/>
              <a:t> </a:t>
            </a:r>
            <a:r>
              <a:rPr/>
              <a:t>Validity</a:t>
            </a:r>
          </a:p>
        </p:txBody>
      </p:sp>
      <p:sp>
        <p:nvSpPr>
          <p:cNvPr id="3" name="Content Placeholder 2"/>
          <p:cNvSpPr>
            <a:spLocks noGrp="1"/>
          </p:cNvSpPr>
          <p:nvPr>
            <p:ph idx="1"/>
          </p:nvPr>
        </p:nvSpPr>
        <p:spPr/>
        <p:txBody>
          <a:bodyPr/>
          <a:lstStyle/>
          <a:p>
            <a:pPr lvl="1"/>
            <a:r>
              <a:rPr/>
              <a:t>Rating the dimensions of internal validity</a:t>
            </a:r>
          </a:p>
          <a:p>
            <a:pPr lvl="2"/>
            <a:r>
              <a:rPr/>
              <a:t>Figure 8.2</a:t>
            </a:r>
          </a:p>
          <a:p>
            <a:pPr lvl="2"/>
            <a:r>
              <a:rPr/>
              <a:t>Evaluating Research Validity framework</a:t>
            </a:r>
          </a:p>
          <a:p>
            <a:pPr lvl="2"/>
            <a:r>
              <a:rPr/>
              <a:t>“Good” study – moderate to high internal validity on both dimensions</a:t>
            </a:r>
          </a:p>
        </p:txBody>
      </p:sp>
    </p:spTree>
  </p:cSld>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Internal</a:t>
            </a:r>
            <a:r>
              <a:rPr/>
              <a:t> </a:t>
            </a:r>
            <a:r>
              <a:rPr/>
              <a:t>Validity</a:t>
            </a:r>
          </a:p>
        </p:txBody>
      </p:sp>
      <p:pic>
        <p:nvPicPr>
          <p:cNvPr descr="../images/image-07-02.png" id="0" name="Picture 1"/>
          <p:cNvPicPr>
            <a:picLocks noGrp="1" noChangeAspect="1"/>
          </p:cNvPicPr>
          <p:nvPr/>
        </p:nvPicPr>
        <p:blipFill>
          <a:blip r:embed="rId3"/>
          <a:stretch>
            <a:fillRect/>
          </a:stretch>
        </p:blipFill>
        <p:spPr bwMode="auto">
          <a:xfrm>
            <a:off x="2400300" y="1600200"/>
            <a:ext cx="4330700" cy="4013200"/>
          </a:xfrm>
          <a:prstGeom prst="rect">
            <a:avLst/>
          </a:prstGeom>
          <a:noFill/>
          <a:ln w="9525">
            <a:noFill/>
            <a:headEnd/>
            <a:tailEnd/>
          </a:ln>
        </p:spPr>
      </p:pic>
      <p:sp>
        <p:nvSpPr>
          <p:cNvPr id="1" name="TextBox 3"/>
          <p:cNvSpPr txBox="1"/>
          <p:nvPr/>
        </p:nvSpPr>
        <p:spPr>
          <a:xfrm>
            <a:off x="457200" y="5613400"/>
            <a:ext cx="8229600" cy="508000"/>
          </a:xfrm>
          <a:prstGeom prst="rect">
            <a:avLst/>
          </a:prstGeom>
          <a:noFill/>
        </p:spPr>
        <p:txBody>
          <a:bodyPr/>
          <a:lstStyle/>
          <a:p>
            <a:pPr lvl="0" marL="0" indent="0" algn="ctr">
              <a:buNone/>
            </a:pPr>
            <a:r>
              <a:rPr/>
              <a:t>Rating</a:t>
            </a:r>
            <a:r>
              <a:rPr/>
              <a:t> </a:t>
            </a:r>
            <a:r>
              <a:rPr/>
              <a:t>the</a:t>
            </a:r>
            <a:r>
              <a:rPr/>
              <a:t> </a:t>
            </a:r>
            <a:r>
              <a:rPr/>
              <a:t>dimensions</a:t>
            </a:r>
            <a:r>
              <a:rPr/>
              <a:t> </a:t>
            </a:r>
            <a:r>
              <a:rPr/>
              <a:t>of</a:t>
            </a:r>
            <a:r>
              <a:rPr/>
              <a:t> </a:t>
            </a:r>
            <a:r>
              <a:rPr/>
              <a:t>internal</a:t>
            </a:r>
            <a:r>
              <a:rPr/>
              <a:t> </a:t>
            </a:r>
            <a:r>
              <a:rPr/>
              <a:t>validity</a:t>
            </a:r>
          </a:p>
        </p:txBody>
      </p:sp>
    </p:spTree>
  </p:cSld>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Threats</a:t>
            </a:r>
            <a:r>
              <a:rPr/>
              <a:t> </a:t>
            </a:r>
            <a:r>
              <a:rPr/>
              <a:t>to</a:t>
            </a:r>
            <a:r>
              <a:rPr/>
              <a:t> </a:t>
            </a:r>
            <a:r>
              <a:rPr/>
              <a:t>Internal</a:t>
            </a:r>
            <a:r>
              <a:rPr/>
              <a:t> </a:t>
            </a:r>
            <a:r>
              <a:rPr/>
              <a:t>Validity</a:t>
            </a:r>
          </a:p>
        </p:txBody>
      </p:sp>
      <p:pic>
        <p:nvPicPr>
          <p:cNvPr descr="../images/image-07-03.png" id="0" name="Picture 1"/>
          <p:cNvPicPr>
            <a:picLocks noGrp="1" noChangeAspect="1"/>
          </p:cNvPicPr>
          <p:nvPr/>
        </p:nvPicPr>
        <p:blipFill>
          <a:blip r:embed="rId3"/>
          <a:stretch>
            <a:fillRect/>
          </a:stretch>
        </p:blipFill>
        <p:spPr bwMode="auto">
          <a:xfrm>
            <a:off x="723900" y="1600200"/>
            <a:ext cx="7696200" cy="4521200"/>
          </a:xfrm>
          <a:prstGeom prst="rect">
            <a:avLst/>
          </a:prstGeom>
          <a:noFill/>
          <a:ln w="9525">
            <a:noFill/>
            <a:headEnd/>
            <a:tailEnd/>
          </a:ln>
        </p:spPr>
      </p:pic>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Difuse</a:t>
            </a:r>
            <a:r>
              <a:rPr/>
              <a:t> </a:t>
            </a:r>
            <a:r>
              <a:rPr/>
              <a:t>prior</a:t>
            </a:r>
          </a:p>
        </p:txBody>
      </p:sp>
      <p:sp>
        <p:nvSpPr>
          <p:cNvPr id="3" name="Content Placeholder 2"/>
          <p:cNvSpPr>
            <a:spLocks noGrp="1"/>
          </p:cNvSpPr>
          <p:nvPr>
            <p:ph idx="1"/>
          </p:nvPr>
        </p:nvSpPr>
        <p:spPr/>
        <p:txBody>
          <a:bodyPr/>
          <a:lstStyle/>
          <a:p>
            <a:pPr lvl="0" marL="0" indent="0">
              <a:buNone/>
            </a:pPr>
            <a:r>
              <a:rPr/>
              <a:t>Here’s a simple example of a diffuse prior that Dr. Albert used for the ECMO versus conventional therapy example. Let’s assume that the true survival rate could be either 0, 10%, 20%, …, 100% in the ECMO group and similarly for the conventional therapy group. This is not an optimal assumption, but it isn’t terrible either, and it allows us to see some of the calculations in action. With 11 probabilities for ECMO and 11 probabilities for conventional therapy, we have 121 possible combinations. How should we arrange those probabilities? One possibility is to assign half of the total probability to combinations where the probabilities are the same for ECMO and conventional therapy and the remaining half to combinations where the probabilities are different. Split each of these probabilities evenly over all the combinations.</a:t>
            </a:r>
          </a:p>
          <a:p>
            <a:pPr lvl="0" marL="0" indent="0">
              <a:buNone/>
            </a:pPr>
            <a:r>
              <a:rPr/>
              <a:t>If you split 0.50 among the eleven combinations where the two survival rates are equal, you get 0.04545. Splitting 0.50 among the 110 combinations where the two survival rates are unequal, you get 0.004545.</a:t>
            </a:r>
          </a:p>
          <a:p>
            <a:pPr lvl="0" marL="0" indent="0">
              <a:buNone/>
            </a:pPr>
            <a:r>
              <a:rPr/>
              <a:t>You can arrange these prior probabilities into a rectangular grid where the columns represent a specific survival rate with ECMO and the rows represent a specific survival rate with conventional therapy. To simplify the display, we multiplied each probability by 1000 and rounded the result. So we have 121 hypotheses, ranging from ECMO and conventional therapy both having 0% survival rates to ECMO having 100% survival and conventional therapy having 0% survival rates to ECMO having 0% and conventional therapy having 100% survival rates to both therapies having 100% surivival rates. Each hypothesis has a probability assigned to it. The probability for ECMO 90% and conventional therapy 60% has a probability of roughly 5 in a thousand and the probability for ECMO 80% and conventional therapy 80% has a probability of roughly 45 in a thousand.</a:t>
            </a:r>
          </a:p>
        </p:txBody>
      </p:sp>
    </p:spTree>
  </p:cSld>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Threats</a:t>
            </a:r>
            <a:r>
              <a:rPr/>
              <a:t> </a:t>
            </a:r>
            <a:r>
              <a:rPr/>
              <a:t>to</a:t>
            </a:r>
            <a:r>
              <a:rPr/>
              <a:t> </a:t>
            </a:r>
            <a:r>
              <a:rPr/>
              <a:t>Internal</a:t>
            </a:r>
            <a:r>
              <a:rPr/>
              <a:t> </a:t>
            </a:r>
            <a:r>
              <a:rPr/>
              <a:t>Validity</a:t>
            </a:r>
          </a:p>
        </p:txBody>
      </p:sp>
      <p:sp>
        <p:nvSpPr>
          <p:cNvPr id="3" name="Content Placeholder 2"/>
          <p:cNvSpPr>
            <a:spLocks noGrp="1"/>
          </p:cNvSpPr>
          <p:nvPr>
            <p:ph idx="1"/>
          </p:nvPr>
        </p:nvSpPr>
        <p:spPr/>
        <p:txBody>
          <a:bodyPr/>
          <a:lstStyle/>
          <a:p>
            <a:pPr lvl="1"/>
            <a:r>
              <a:rPr/>
              <a:t>Equivalence of Groups</a:t>
            </a:r>
          </a:p>
          <a:p>
            <a:pPr lvl="2"/>
            <a:r>
              <a:rPr/>
              <a:t>Use of extreme groups</a:t>
            </a:r>
          </a:p>
          <a:p>
            <a:pPr lvl="2"/>
            <a:r>
              <a:rPr/>
              <a:t>Participant dropouts or attrition during the study</a:t>
            </a:r>
          </a:p>
          <a:p>
            <a:pPr lvl="2"/>
            <a:r>
              <a:rPr/>
              <a:t>Bias in assignment to groups</a:t>
            </a:r>
          </a:p>
        </p:txBody>
      </p:sp>
    </p:spTree>
  </p:cSld>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Threats</a:t>
            </a:r>
            <a:r>
              <a:rPr/>
              <a:t> </a:t>
            </a:r>
            <a:r>
              <a:rPr/>
              <a:t>to</a:t>
            </a:r>
            <a:r>
              <a:rPr/>
              <a:t> </a:t>
            </a:r>
            <a:r>
              <a:rPr/>
              <a:t>Internal</a:t>
            </a:r>
            <a:r>
              <a:rPr/>
              <a:t> </a:t>
            </a:r>
            <a:r>
              <a:rPr/>
              <a:t>Validity</a:t>
            </a:r>
          </a:p>
        </p:txBody>
      </p:sp>
      <p:sp>
        <p:nvSpPr>
          <p:cNvPr id="3" name="Content Placeholder 2"/>
          <p:cNvSpPr>
            <a:spLocks noGrp="1"/>
          </p:cNvSpPr>
          <p:nvPr>
            <p:ph idx="1"/>
          </p:nvPr>
        </p:nvSpPr>
        <p:spPr/>
        <p:txBody>
          <a:bodyPr/>
          <a:lstStyle/>
          <a:p>
            <a:pPr lvl="1"/>
            <a:r>
              <a:rPr/>
              <a:t>Control of extraneous/environmental variables</a:t>
            </a:r>
          </a:p>
          <a:p>
            <a:pPr lvl="2"/>
            <a:r>
              <a:rPr/>
              <a:t>Changes due to time or growth and development</a:t>
            </a:r>
          </a:p>
          <a:p>
            <a:pPr lvl="2"/>
            <a:r>
              <a:rPr/>
              <a:t>Extraneous environmental events</a:t>
            </a:r>
          </a:p>
          <a:p>
            <a:pPr lvl="2"/>
            <a:r>
              <a:rPr/>
              <a:t>Repeated testing, carryover effects</a:t>
            </a:r>
          </a:p>
          <a:p>
            <a:pPr lvl="2"/>
            <a:r>
              <a:rPr/>
              <a:t>Instrument or observer inconsistency</a:t>
            </a:r>
          </a:p>
          <a:p>
            <a:pPr lvl="2"/>
            <a:r>
              <a:rPr/>
              <a:t>Combinations of two or more threats</a:t>
            </a:r>
          </a:p>
          <a:p>
            <a:pPr lvl="2"/>
            <a:r>
              <a:rPr/>
              <a:t>Did the IV actually occur before the DV?</a:t>
            </a:r>
          </a:p>
        </p:txBody>
      </p:sp>
    </p:spTree>
  </p:cSld>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Threats</a:t>
            </a:r>
            <a:r>
              <a:rPr/>
              <a:t> </a:t>
            </a:r>
            <a:r>
              <a:rPr/>
              <a:t>to</a:t>
            </a:r>
            <a:r>
              <a:rPr/>
              <a:t> </a:t>
            </a:r>
            <a:r>
              <a:rPr/>
              <a:t>Internal</a:t>
            </a:r>
            <a:r>
              <a:rPr/>
              <a:t> </a:t>
            </a:r>
            <a:r>
              <a:rPr/>
              <a:t>Validity</a:t>
            </a:r>
          </a:p>
        </p:txBody>
      </p:sp>
      <p:sp>
        <p:nvSpPr>
          <p:cNvPr id="3" name="Content Placeholder 2"/>
          <p:cNvSpPr>
            <a:spLocks noGrp="1"/>
          </p:cNvSpPr>
          <p:nvPr>
            <p:ph idx="1"/>
          </p:nvPr>
        </p:nvSpPr>
        <p:spPr/>
        <p:txBody>
          <a:bodyPr/>
          <a:lstStyle/>
          <a:p>
            <a:pPr lvl="1"/>
            <a:r>
              <a:rPr/>
              <a:t>Other threats</a:t>
            </a:r>
          </a:p>
          <a:p>
            <a:pPr lvl="2"/>
            <a:r>
              <a:rPr/>
              <a:t>Effects of being in the control group</a:t>
            </a:r>
          </a:p>
          <a:p>
            <a:pPr lvl="2"/>
            <a:r>
              <a:rPr/>
              <a:t>Expectation effect</a:t>
            </a:r>
          </a:p>
          <a:p>
            <a:pPr lvl="3"/>
            <a:r>
              <a:rPr/>
              <a:t>Control for expectation</a:t>
            </a:r>
          </a:p>
          <a:p>
            <a:pPr lvl="2"/>
            <a:r>
              <a:rPr/>
              <a:t>Observer / experimenter bias</a:t>
            </a:r>
          </a:p>
        </p:txBody>
      </p:sp>
    </p:spTree>
  </p:cSld>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Validity</a:t>
            </a:r>
          </a:p>
        </p:txBody>
      </p:sp>
      <p:pic>
        <p:nvPicPr>
          <p:cNvPr descr="../images/image-07-04.png" id="0" name="Picture 1"/>
          <p:cNvPicPr>
            <a:picLocks noGrp="1" noChangeAspect="1"/>
          </p:cNvPicPr>
          <p:nvPr/>
        </p:nvPicPr>
        <p:blipFill>
          <a:blip r:embed="rId3"/>
          <a:stretch>
            <a:fillRect/>
          </a:stretch>
        </p:blipFill>
        <p:spPr bwMode="auto">
          <a:xfrm>
            <a:off x="457200" y="1905000"/>
            <a:ext cx="8229600" cy="3911600"/>
          </a:xfrm>
          <a:prstGeom prst="rect">
            <a:avLst/>
          </a:prstGeom>
          <a:noFill/>
          <a:ln w="9525">
            <a:noFill/>
            <a:headEnd/>
            <a:tailEnd/>
          </a:ln>
        </p:spPr>
      </p:pic>
    </p:spTree>
  </p:cSld>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Validity</a:t>
            </a:r>
          </a:p>
        </p:txBody>
      </p:sp>
      <p:pic>
        <p:nvPicPr>
          <p:cNvPr descr="../images/image-07-05.png" id="0" name="Picture 1"/>
          <p:cNvPicPr>
            <a:picLocks noGrp="1" noChangeAspect="1"/>
          </p:cNvPicPr>
          <p:nvPr/>
        </p:nvPicPr>
        <p:blipFill>
          <a:blip r:embed="rId3"/>
          <a:stretch>
            <a:fillRect/>
          </a:stretch>
        </p:blipFill>
        <p:spPr bwMode="auto">
          <a:xfrm>
            <a:off x="457200" y="1905000"/>
            <a:ext cx="8229600" cy="3911600"/>
          </a:xfrm>
          <a:prstGeom prst="rect">
            <a:avLst/>
          </a:prstGeom>
          <a:noFill/>
          <a:ln w="9525">
            <a:noFill/>
            <a:headEnd/>
            <a:tailEnd/>
          </a:ln>
        </p:spPr>
      </p:pic>
    </p:spTree>
  </p:cSld>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Assignment</a:t>
            </a:r>
            <a:r>
              <a:rPr/>
              <a:t> </a:t>
            </a:r>
            <a:r>
              <a:rPr/>
              <a:t>#7</a:t>
            </a:r>
          </a:p>
        </p:txBody>
      </p:sp>
      <p:sp>
        <p:nvSpPr>
          <p:cNvPr id="3" name="Content Placeholder 2"/>
          <p:cNvSpPr>
            <a:spLocks noGrp="1"/>
          </p:cNvSpPr>
          <p:nvPr>
            <p:ph idx="1"/>
          </p:nvPr>
        </p:nvSpPr>
        <p:spPr/>
        <p:txBody>
          <a:bodyPr/>
          <a:lstStyle/>
          <a:p>
            <a:pPr lvl="1"/>
            <a:r>
              <a:rPr/>
              <a:t>Generate a list of variables that you plan to include in your research proposal. Include in the list both dependent and independent variables. In the list include:</a:t>
            </a:r>
          </a:p>
          <a:p>
            <a:pPr lvl="2"/>
            <a:r>
              <a:rPr/>
              <a:t>Variables you will need to describe your sample,</a:t>
            </a:r>
          </a:p>
          <a:p>
            <a:pPr lvl="2"/>
            <a:r>
              <a:rPr/>
              <a:t>Variables you will need to control for in your analysis, and</a:t>
            </a:r>
          </a:p>
          <a:p>
            <a:pPr lvl="2"/>
            <a:r>
              <a:rPr/>
              <a:t>Variables you will need in order to test your RQ/RH.</a:t>
            </a:r>
          </a:p>
        </p:txBody>
      </p:sp>
    </p:spTree>
  </p:cSld>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Measurement</a:t>
            </a:r>
          </a:p>
        </p:txBody>
      </p:sp>
      <p:sp>
        <p:nvSpPr>
          <p:cNvPr id="3" name="Content Placeholder 2"/>
          <p:cNvSpPr>
            <a:spLocks noGrp="1"/>
          </p:cNvSpPr>
          <p:nvPr>
            <p:ph idx="1"/>
          </p:nvPr>
        </p:nvSpPr>
        <p:spPr/>
        <p:txBody>
          <a:bodyPr/>
          <a:lstStyle/>
          <a:p>
            <a:pPr lvl="1"/>
            <a:r>
              <a:rPr/>
              <a:t>What do we mean “ measurement ” ?</a:t>
            </a:r>
          </a:p>
          <a:p>
            <a:pPr lvl="2"/>
            <a:r>
              <a:rPr/>
              <a:t>assignment of numbers or symbols to the different levels or values of variables according to rules. ”</a:t>
            </a:r>
          </a:p>
        </p:txBody>
      </p:sp>
    </p:spTree>
  </p:cSld>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Measurement</a:t>
            </a:r>
          </a:p>
        </p:txBody>
      </p:sp>
      <p:sp>
        <p:nvSpPr>
          <p:cNvPr id="3" name="Content Placeholder 2"/>
          <p:cNvSpPr>
            <a:spLocks noGrp="1"/>
          </p:cNvSpPr>
          <p:nvPr>
            <p:ph idx="1"/>
          </p:nvPr>
        </p:nvSpPr>
        <p:spPr/>
        <p:txBody>
          <a:bodyPr/>
          <a:lstStyle/>
          <a:p>
            <a:pPr lvl="1"/>
            <a:r>
              <a:rPr/>
              <a:t>Assigning a number to represent …</a:t>
            </a:r>
          </a:p>
          <a:p>
            <a:pPr lvl="2"/>
            <a:r>
              <a:rPr/>
              <a:t>Continuous value</a:t>
            </a:r>
          </a:p>
          <a:p>
            <a:pPr lvl="2"/>
            <a:r>
              <a:rPr/>
              <a:t>Discrete value</a:t>
            </a:r>
          </a:p>
          <a:p>
            <a:pPr lvl="1"/>
            <a:r>
              <a:rPr/>
              <a:t>Precision of measurement</a:t>
            </a:r>
          </a:p>
          <a:p>
            <a:pPr lvl="2"/>
            <a:r>
              <a:rPr/>
              <a:t>Continuous variable …</a:t>
            </a:r>
          </a:p>
          <a:p>
            <a:pPr lvl="2"/>
            <a:r>
              <a:rPr/>
              <a:t>Discrete variable …</a:t>
            </a:r>
          </a:p>
        </p:txBody>
      </p:sp>
    </p:spTree>
  </p:cSld>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Measurement</a:t>
            </a:r>
          </a:p>
        </p:txBody>
      </p:sp>
      <p:sp>
        <p:nvSpPr>
          <p:cNvPr id="3" name="Content Placeholder 2"/>
          <p:cNvSpPr>
            <a:spLocks noGrp="1"/>
          </p:cNvSpPr>
          <p:nvPr>
            <p:ph idx="1"/>
          </p:nvPr>
        </p:nvSpPr>
        <p:spPr/>
        <p:txBody>
          <a:bodyPr/>
          <a:lstStyle/>
          <a:p>
            <a:pPr lvl="1"/>
            <a:r>
              <a:rPr/>
              <a:t>What is the measurement representing?</a:t>
            </a:r>
          </a:p>
          <a:p>
            <a:pPr lvl="2"/>
            <a:r>
              <a:rPr/>
              <a:t>Actual measurement …</a:t>
            </a:r>
          </a:p>
          <a:p>
            <a:pPr lvl="3"/>
            <a:r>
              <a:rPr/>
              <a:t>Length, time, …</a:t>
            </a:r>
          </a:p>
          <a:p>
            <a:pPr lvl="2"/>
            <a:r>
              <a:rPr/>
              <a:t>Indirect measurement</a:t>
            </a:r>
          </a:p>
          <a:p>
            <a:pPr lvl="3"/>
            <a:r>
              <a:rPr/>
              <a:t>Constructs</a:t>
            </a:r>
          </a:p>
          <a:p>
            <a:pPr lvl="1"/>
            <a:r>
              <a:rPr/>
              <a:t>Whatever you are trying to measure ..</a:t>
            </a:r>
          </a:p>
          <a:p>
            <a:pPr lvl="2"/>
            <a:r>
              <a:rPr/>
              <a:t>Must be able to define it!</a:t>
            </a:r>
          </a:p>
        </p:txBody>
      </p:sp>
    </p:spTree>
  </p:cSld>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Measurement</a:t>
            </a:r>
          </a:p>
        </p:txBody>
      </p:sp>
      <p:sp>
        <p:nvSpPr>
          <p:cNvPr id="3" name="Content Placeholder 2"/>
          <p:cNvSpPr>
            <a:spLocks noGrp="1"/>
          </p:cNvSpPr>
          <p:nvPr>
            <p:ph idx="1"/>
          </p:nvPr>
        </p:nvSpPr>
        <p:spPr/>
        <p:txBody>
          <a:bodyPr/>
          <a:lstStyle/>
          <a:p>
            <a:pPr lvl="1"/>
            <a:r>
              <a:rPr/>
              <a:t>Traditional levels (scales) of measurement</a:t>
            </a:r>
          </a:p>
          <a:p>
            <a:pPr lvl="2"/>
            <a:r>
              <a:rPr/>
              <a:t>Nominal</a:t>
            </a:r>
          </a:p>
          <a:p>
            <a:pPr lvl="2"/>
            <a:r>
              <a:rPr/>
              <a:t>Ordinal</a:t>
            </a:r>
          </a:p>
          <a:p>
            <a:pPr lvl="2"/>
            <a:r>
              <a:rPr/>
              <a:t>Interval</a:t>
            </a:r>
          </a:p>
          <a:p>
            <a:pPr lvl="2"/>
            <a:r>
              <a:rPr/>
              <a:t>Ratio</a:t>
            </a:r>
          </a:p>
        </p:txBody>
      </p:sp>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Likelihood</a:t>
            </a:r>
          </a:p>
        </p:txBody>
      </p:sp>
      <p:sp>
        <p:nvSpPr>
          <p:cNvPr id="3" name="Content Placeholder 2"/>
          <p:cNvSpPr>
            <a:spLocks noGrp="1"/>
          </p:cNvSpPr>
          <p:nvPr>
            <p:ph idx="1"/>
          </p:nvPr>
        </p:nvSpPr>
        <p:spPr/>
        <p:txBody>
          <a:bodyPr/>
          <a:lstStyle/>
          <a:p>
            <a:pPr lvl="0" marL="0" indent="0">
              <a:buNone/>
            </a:pPr>
            <a:r>
              <a:rPr/>
              <a:t>The second step in a Bayesian data analysis is to calculate P(E | H), the probability of the observed data under each hypothesis. If the ECMO survival rate is 90% and the conventional therapy survival rate is 60%, then the probability of observed 28 out of 29 survivors in the ECMO group is 152 out of one thousand, the probability of observing 6 out of 10 survivors in the conventional therapy group is 251 out of one thousand. The product of those two probabilities is 38,152 out of one million which we can round to 38 out of one thousand. If you’ve forgotten how to calculate probabilities like this, that’s okay. It involves the binomial distribution, and there are functions in many programs that will produce this calculation for you. In Microsoft Excel, for example, you can use the following formula.</a:t>
            </a:r>
          </a:p>
          <a:p>
            <a:pPr lvl="0" marL="0" indent="0">
              <a:buNone/>
            </a:pPr>
            <a:r>
              <a:rPr/>
              <a:t>binomdist(28,29,0.9,FALSE)*binomdist(6,10,0.6,FALSE)</a:t>
            </a:r>
          </a:p>
          <a:p>
            <a:pPr lvl="0" marL="0" indent="0">
              <a:buNone/>
            </a:pPr>
            <a:r>
              <a:rPr/>
              <a:t>The calculation under different hypotheses will lead to different probabilities. If both ECMO and conventional therapy have a survival probability of 0.8, Then the probability of 28 out of 29 for ECMO is 11 out of one thousand, the probability of 6 out of 10 for conventional therapy is 88 out of one thousand. The product of these two probabilities is 968 out of one million, which we round to 1 out of one thousand.</a:t>
            </a:r>
          </a:p>
          <a:p>
            <a:pPr lvl="0" marL="0" indent="0">
              <a:buNone/>
            </a:pPr>
            <a:r>
              <a:rPr/>
              <a:t>The table above shows the binomial probabilities under each of the 121 different hypotheses. Many of the probabilities are much smaller than one out of one thousand. The likelihood of seeing 28 survivals out of 29 babies in the ECMO survivals is very small when the hypothesized survival rate is 10%, 30%, or even 50%. Very small probabilities are represented by zeros.</a:t>
            </a:r>
          </a:p>
        </p:txBody>
      </p:sp>
    </p:spTree>
  </p:cSld>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Measurement</a:t>
            </a:r>
          </a:p>
        </p:txBody>
      </p:sp>
      <p:sp>
        <p:nvSpPr>
          <p:cNvPr id="3" name="Content Placeholder 2"/>
          <p:cNvSpPr>
            <a:spLocks noGrp="1"/>
          </p:cNvSpPr>
          <p:nvPr>
            <p:ph idx="1"/>
          </p:nvPr>
        </p:nvSpPr>
        <p:spPr/>
        <p:txBody>
          <a:bodyPr/>
          <a:lstStyle/>
          <a:p>
            <a:pPr lvl="1"/>
            <a:r>
              <a:rPr/>
              <a:t>Authors categorization of levels of measurement</a:t>
            </a:r>
          </a:p>
          <a:p>
            <a:pPr lvl="2"/>
            <a:r>
              <a:rPr/>
              <a:t>Nominal</a:t>
            </a:r>
          </a:p>
          <a:p>
            <a:pPr lvl="2"/>
            <a:r>
              <a:rPr/>
              <a:t>Dichotomous</a:t>
            </a:r>
          </a:p>
          <a:p>
            <a:pPr lvl="2"/>
            <a:r>
              <a:rPr/>
              <a:t>Ordinal</a:t>
            </a:r>
          </a:p>
          <a:p>
            <a:pPr lvl="2"/>
            <a:r>
              <a:rPr/>
              <a:t>Normally distributed</a:t>
            </a:r>
          </a:p>
          <a:p>
            <a:pPr lvl="1"/>
            <a:r>
              <a:rPr/>
              <a:t>Table 10.1</a:t>
            </a:r>
          </a:p>
        </p:txBody>
      </p:sp>
    </p:spTree>
  </p:cSld>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Measurement</a:t>
            </a:r>
          </a:p>
        </p:txBody>
      </p:sp>
      <p:pic>
        <p:nvPicPr>
          <p:cNvPr descr="../images/image-08-01.png" id="0" name="Picture 1"/>
          <p:cNvPicPr>
            <a:picLocks noGrp="1" noChangeAspect="1"/>
          </p:cNvPicPr>
          <p:nvPr/>
        </p:nvPicPr>
        <p:blipFill>
          <a:blip r:embed="rId3"/>
          <a:stretch>
            <a:fillRect/>
          </a:stretch>
        </p:blipFill>
        <p:spPr bwMode="auto">
          <a:xfrm>
            <a:off x="457200" y="1943100"/>
            <a:ext cx="8229600" cy="3848100"/>
          </a:xfrm>
          <a:prstGeom prst="rect">
            <a:avLst/>
          </a:prstGeom>
          <a:noFill/>
          <a:ln w="9525">
            <a:noFill/>
            <a:headEnd/>
            <a:tailEnd/>
          </a:ln>
        </p:spPr>
      </p:pic>
    </p:spTree>
  </p:cSld>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Measurement</a:t>
            </a:r>
          </a:p>
        </p:txBody>
      </p:sp>
      <p:pic>
        <p:nvPicPr>
          <p:cNvPr descr="../images/image-08-02.png" id="0" name="Picture 1"/>
          <p:cNvPicPr>
            <a:picLocks noGrp="1" noChangeAspect="1"/>
          </p:cNvPicPr>
          <p:nvPr/>
        </p:nvPicPr>
        <p:blipFill>
          <a:blip r:embed="rId3"/>
          <a:stretch>
            <a:fillRect/>
          </a:stretch>
        </p:blipFill>
        <p:spPr bwMode="auto">
          <a:xfrm>
            <a:off x="457200" y="2133600"/>
            <a:ext cx="8229600" cy="3454400"/>
          </a:xfrm>
          <a:prstGeom prst="rect">
            <a:avLst/>
          </a:prstGeom>
          <a:noFill/>
          <a:ln w="9525">
            <a:noFill/>
            <a:headEnd/>
            <a:tailEnd/>
          </a:ln>
        </p:spPr>
      </p:pic>
    </p:spTree>
  </p:cSld>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Measurement</a:t>
            </a:r>
          </a:p>
        </p:txBody>
      </p:sp>
      <p:sp>
        <p:nvSpPr>
          <p:cNvPr id="3" name="Content Placeholder 2"/>
          <p:cNvSpPr>
            <a:spLocks noGrp="1"/>
          </p:cNvSpPr>
          <p:nvPr>
            <p:ph idx="1"/>
          </p:nvPr>
        </p:nvSpPr>
        <p:spPr/>
        <p:txBody>
          <a:bodyPr/>
          <a:lstStyle/>
          <a:p>
            <a:pPr lvl="1"/>
            <a:r>
              <a:rPr/>
              <a:t>Why does the scale of measurement matter?</a:t>
            </a:r>
          </a:p>
          <a:p>
            <a:pPr lvl="2"/>
            <a:r>
              <a:rPr/>
              <a:t>How it reflects your design and your research question</a:t>
            </a:r>
          </a:p>
          <a:p>
            <a:pPr lvl="2"/>
            <a:r>
              <a:rPr/>
              <a:t>How it determines the types of statistical analyses you will do</a:t>
            </a:r>
          </a:p>
          <a:p>
            <a:pPr lvl="2"/>
            <a:r>
              <a:rPr/>
              <a:t>How it defines what you can say about your results</a:t>
            </a:r>
          </a:p>
        </p:txBody>
      </p:sp>
    </p:spTree>
  </p:cSld>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Assignment</a:t>
            </a:r>
            <a:r>
              <a:rPr/>
              <a:t> </a:t>
            </a:r>
            <a:r>
              <a:rPr/>
              <a:t>#6</a:t>
            </a:r>
          </a:p>
        </p:txBody>
      </p:sp>
      <p:sp>
        <p:nvSpPr>
          <p:cNvPr id="3" name="Content Placeholder 2"/>
          <p:cNvSpPr>
            <a:spLocks noGrp="1"/>
          </p:cNvSpPr>
          <p:nvPr>
            <p:ph idx="1"/>
          </p:nvPr>
        </p:nvSpPr>
        <p:spPr/>
        <p:txBody>
          <a:bodyPr/>
          <a:lstStyle/>
          <a:p>
            <a:pPr lvl="1"/>
            <a:r>
              <a:rPr/>
              <a:t>Prepare a brief paragraph that describes the research design you are using for your research proposal. This is the information that will probably appear in the Methods section of your proposal.</a:t>
            </a:r>
          </a:p>
        </p:txBody>
      </p:sp>
    </p:spTree>
  </p:cSld>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External</a:t>
            </a:r>
            <a:r>
              <a:rPr/>
              <a:t> </a:t>
            </a:r>
            <a:r>
              <a:rPr/>
              <a:t>Validity</a:t>
            </a:r>
          </a:p>
        </p:txBody>
      </p:sp>
      <p:sp>
        <p:nvSpPr>
          <p:cNvPr id="3" name="Content Placeholder 2"/>
          <p:cNvSpPr>
            <a:spLocks noGrp="1"/>
          </p:cNvSpPr>
          <p:nvPr>
            <p:ph idx="1"/>
          </p:nvPr>
        </p:nvSpPr>
        <p:spPr/>
        <p:txBody>
          <a:bodyPr/>
          <a:lstStyle/>
          <a:p>
            <a:pPr lvl="1"/>
            <a:r>
              <a:rPr/>
              <a:t>Generalizability</a:t>
            </a:r>
          </a:p>
          <a:p>
            <a:pPr lvl="2"/>
            <a:r>
              <a:rPr/>
              <a:t>Fig. 9.3</a:t>
            </a:r>
          </a:p>
          <a:p>
            <a:pPr lvl="2"/>
            <a:r>
              <a:rPr/>
              <a:t>Evaluating Research Validity Framework</a:t>
            </a:r>
          </a:p>
          <a:p>
            <a:pPr lvl="2"/>
            <a:r>
              <a:rPr/>
              <a:t>Two main aspects</a:t>
            </a:r>
          </a:p>
          <a:p>
            <a:pPr lvl="3"/>
            <a:r>
              <a:rPr/>
              <a:t>Population external validity</a:t>
            </a:r>
          </a:p>
          <a:p>
            <a:pPr lvl="3"/>
            <a:r>
              <a:rPr/>
              <a:t>Ecological external validity</a:t>
            </a:r>
          </a:p>
        </p:txBody>
      </p:sp>
    </p:spTree>
  </p:cSld>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External</a:t>
            </a:r>
            <a:r>
              <a:rPr/>
              <a:t> </a:t>
            </a:r>
            <a:r>
              <a:rPr/>
              <a:t>Validity</a:t>
            </a:r>
          </a:p>
        </p:txBody>
      </p:sp>
      <p:sp>
        <p:nvSpPr>
          <p:cNvPr id="3" name="Content Placeholder 2"/>
          <p:cNvSpPr>
            <a:spLocks noGrp="1"/>
          </p:cNvSpPr>
          <p:nvPr>
            <p:ph idx="1"/>
          </p:nvPr>
        </p:nvSpPr>
        <p:spPr/>
        <p:txBody>
          <a:bodyPr/>
          <a:lstStyle/>
          <a:p>
            <a:pPr lvl="1"/>
            <a:r>
              <a:rPr/>
              <a:t>Population external validity</a:t>
            </a:r>
          </a:p>
          <a:p>
            <a:pPr lvl="2"/>
            <a:r>
              <a:rPr/>
              <a:t>How participants were selected for the study?</a:t>
            </a:r>
          </a:p>
          <a:p>
            <a:pPr lvl="2"/>
            <a:r>
              <a:rPr/>
              <a:t>Is sample representative of the target population?</a:t>
            </a:r>
          </a:p>
          <a:p>
            <a:pPr lvl="2"/>
            <a:r>
              <a:rPr/>
              <a:t>Validity framework</a:t>
            </a:r>
          </a:p>
        </p:txBody>
      </p:sp>
    </p:spTree>
  </p:cSld>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External</a:t>
            </a:r>
            <a:r>
              <a:rPr/>
              <a:t> </a:t>
            </a:r>
            <a:r>
              <a:rPr/>
              <a:t>Validity</a:t>
            </a:r>
          </a:p>
        </p:txBody>
      </p:sp>
      <p:sp>
        <p:nvSpPr>
          <p:cNvPr id="3" name="Content Placeholder 2"/>
          <p:cNvSpPr>
            <a:spLocks noGrp="1"/>
          </p:cNvSpPr>
          <p:nvPr>
            <p:ph idx="1"/>
          </p:nvPr>
        </p:nvSpPr>
        <p:spPr/>
        <p:txBody>
          <a:bodyPr/>
          <a:lstStyle/>
          <a:p>
            <a:pPr lvl="1"/>
            <a:r>
              <a:rPr/>
              <a:t>Ecological external validity</a:t>
            </a:r>
          </a:p>
          <a:p>
            <a:pPr lvl="2"/>
            <a:r>
              <a:rPr/>
              <a:t>Whether the results can be generalized to real-life outcomes</a:t>
            </a:r>
          </a:p>
          <a:p>
            <a:pPr lvl="2"/>
            <a:r>
              <a:rPr/>
              <a:t>Trade-off with control of study</a:t>
            </a:r>
          </a:p>
          <a:p>
            <a:pPr lvl="2"/>
            <a:r>
              <a:rPr/>
              <a:t>Validity framework</a:t>
            </a:r>
          </a:p>
        </p:txBody>
      </p:sp>
    </p:spTree>
  </p:cSld>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External</a:t>
            </a:r>
            <a:r>
              <a:rPr/>
              <a:t> </a:t>
            </a:r>
            <a:r>
              <a:rPr/>
              <a:t>Validity</a:t>
            </a:r>
          </a:p>
        </p:txBody>
      </p:sp>
      <p:pic>
        <p:nvPicPr>
          <p:cNvPr descr="../images/image-07-07.png" id="0" name="Picture 1"/>
          <p:cNvPicPr>
            <a:picLocks noGrp="1" noChangeAspect="1"/>
          </p:cNvPicPr>
          <p:nvPr/>
        </p:nvPicPr>
        <p:blipFill>
          <a:blip r:embed="rId2"/>
          <a:stretch>
            <a:fillRect/>
          </a:stretch>
        </p:blipFill>
        <p:spPr bwMode="auto">
          <a:xfrm>
            <a:off x="1854200" y="1600200"/>
            <a:ext cx="5435600" cy="4521200"/>
          </a:xfrm>
          <a:prstGeom prst="rect">
            <a:avLst/>
          </a:prstGeom>
          <a:noFill/>
          <a:ln w="9525">
            <a:noFill/>
            <a:headEnd/>
            <a:tailEnd/>
          </a:ln>
        </p:spPr>
      </p:pic>
    </p:spTree>
  </p:cSld>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Sampling</a:t>
            </a:r>
            <a:r>
              <a:rPr/>
              <a:t> </a:t>
            </a:r>
            <a:r>
              <a:rPr/>
              <a:t>and</a:t>
            </a:r>
            <a:r>
              <a:rPr/>
              <a:t> </a:t>
            </a:r>
            <a:r>
              <a:rPr/>
              <a:t>Validity</a:t>
            </a:r>
          </a:p>
        </p:txBody>
      </p:sp>
      <p:pic>
        <p:nvPicPr>
          <p:cNvPr descr="../images/image-07-08.png" id="0" name="Picture 1"/>
          <p:cNvPicPr>
            <a:picLocks noGrp="1" noChangeAspect="1"/>
          </p:cNvPicPr>
          <p:nvPr/>
        </p:nvPicPr>
        <p:blipFill>
          <a:blip r:embed="rId3"/>
          <a:stretch>
            <a:fillRect/>
          </a:stretch>
        </p:blipFill>
        <p:spPr bwMode="auto">
          <a:xfrm>
            <a:off x="1879600" y="1600200"/>
            <a:ext cx="5384800" cy="4521200"/>
          </a:xfrm>
          <a:prstGeom prst="rect">
            <a:avLst/>
          </a:prstGeom>
          <a:noFill/>
          <a:ln w="9525">
            <a:noFill/>
            <a:headEnd/>
            <a:tailEnd/>
          </a:ln>
        </p:spPr>
      </p:pic>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Multiply</a:t>
            </a:r>
          </a:p>
        </p:txBody>
      </p:sp>
      <p:sp>
        <p:nvSpPr>
          <p:cNvPr id="3" name="Content Placeholder 2"/>
          <p:cNvSpPr>
            <a:spLocks noGrp="1"/>
          </p:cNvSpPr>
          <p:nvPr>
            <p:ph idx="1"/>
          </p:nvPr>
        </p:nvSpPr>
        <p:spPr/>
        <p:txBody>
          <a:bodyPr/>
          <a:lstStyle/>
          <a:p>
            <a:pPr lvl="0" marL="0" indent="0">
              <a:buNone/>
            </a:pPr>
            <a:r>
              <a:rPr/>
              <a:t>Now multiply the prior probability of each hypothesis by the likelihood of the data under each hypothesis. For ECMO=0.9, conventional therapy=0.6, this product is 5 out of a thousand times 38 out of a thousand, which equals 190 out of a million (actually it is 173 out of a million when you don’t round the data so much). For ECMO=conventional=0.8, the product is 45 out of a thousand times 1 out of a thousand, or 45 out of a million.</a:t>
            </a:r>
          </a:p>
          <a:p>
            <a:pPr lvl="0" marL="0" indent="0">
              <a:buNone/>
            </a:pPr>
            <a:r>
              <a:rPr/>
              <a:t>This table shows the product of the prior probabilities and the likelihoods. We’re almost done, but there is one catch. These numbers do not add up to 1 (they add up to 794 out of a million), so we need to rescale them. We divide by P(E) which is defined in the wikipedia article as</a:t>
            </a:r>
          </a:p>
          <a:p>
            <a:pPr lvl="0" marL="0" indent="0">
              <a:buNone/>
            </a:pPr>
            <a:r>
              <a:rPr/>
              <a:t>P(E) = P(E|H1) P(H1) + P(E|H2) P(H2) + …</a:t>
            </a:r>
          </a:p>
          <a:p>
            <a:pPr lvl="0" marL="0" indent="0">
              <a:buNone/>
            </a:pPr>
            <a:r>
              <a:rPr/>
              <a:t>In the example shown here, this calculation is pretty easy: add up the 121 cells to get 794 out of a million and then divide each cell by that sum. For more complex setting, this calculation requires some calculus, which should put some fear and dread into most of you. It turns out that even experts in Calculus will find it impossible to get an answer for some data analysis settings, so often Bayesian data analysis requires computer simulations at this point.</a:t>
            </a:r>
          </a:p>
        </p:txBody>
      </p:sp>
    </p:spTree>
  </p:cSld>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Measurement</a:t>
            </a:r>
            <a:r>
              <a:rPr/>
              <a:t> </a:t>
            </a:r>
            <a:r>
              <a:rPr/>
              <a:t>Validity</a:t>
            </a:r>
          </a:p>
        </p:txBody>
      </p:sp>
      <p:sp>
        <p:nvSpPr>
          <p:cNvPr id="3" name="Content Placeholder 2"/>
          <p:cNvSpPr>
            <a:spLocks noGrp="1"/>
          </p:cNvSpPr>
          <p:nvPr>
            <p:ph idx="1"/>
          </p:nvPr>
        </p:nvSpPr>
        <p:spPr/>
        <p:txBody>
          <a:bodyPr/>
          <a:lstStyle/>
          <a:p>
            <a:pPr lvl="1"/>
            <a:r>
              <a:rPr/>
              <a:t>Internal structure evidence –</a:t>
            </a:r>
          </a:p>
          <a:p>
            <a:pPr lvl="2"/>
            <a:r>
              <a:rPr/>
              <a:t>“Evidence from several types of analysis, including factor analysis and differential item functioning …”</a:t>
            </a:r>
          </a:p>
          <a:p>
            <a:pPr lvl="2"/>
            <a:r>
              <a:rPr/>
              <a:t>Does an analysis of the internal structure of a measure match the conceptual framework?</a:t>
            </a:r>
          </a:p>
        </p:txBody>
      </p:sp>
    </p:spTree>
  </p:cSld>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Measurement</a:t>
            </a:r>
            <a:r>
              <a:rPr/>
              <a:t> </a:t>
            </a:r>
            <a:r>
              <a:rPr/>
              <a:t>Validity</a:t>
            </a:r>
          </a:p>
        </p:txBody>
      </p:sp>
      <p:sp>
        <p:nvSpPr>
          <p:cNvPr id="3" name="Content Placeholder 2"/>
          <p:cNvSpPr>
            <a:spLocks noGrp="1"/>
          </p:cNvSpPr>
          <p:nvPr>
            <p:ph idx="1"/>
          </p:nvPr>
        </p:nvSpPr>
        <p:spPr/>
        <p:txBody>
          <a:bodyPr/>
          <a:lstStyle/>
          <a:p>
            <a:pPr lvl="1"/>
            <a:r>
              <a:rPr/>
              <a:t>Factor analysis – Beliefs about ART measure</a:t>
            </a:r>
          </a:p>
          <a:p>
            <a:pPr lvl="1"/>
            <a:r>
              <a:rPr/>
              <a:t>The following questions involve your personal views about the HIV medications that have been prescribed for you. Please indicate the extent to which you agree or disagree with the following statements.</a:t>
            </a:r>
          </a:p>
          <a:p>
            <a:pPr lvl="1"/>
            <a:r>
              <a:rPr/>
              <a:t>Response scale: 1 (strongly disagree), 2 (disagree), 3 (uncertain), 4 (agree), 5 (strongly agree)</a:t>
            </a:r>
          </a:p>
        </p:txBody>
      </p:sp>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Standardize</a:t>
            </a:r>
          </a:p>
        </p:txBody>
      </p:sp>
      <p:sp>
        <p:nvSpPr>
          <p:cNvPr id="3" name="Content Placeholder 2"/>
          <p:cNvSpPr>
            <a:spLocks noGrp="1"/>
          </p:cNvSpPr>
          <p:nvPr>
            <p:ph idx="1"/>
          </p:nvPr>
        </p:nvSpPr>
        <p:spPr/>
        <p:txBody>
          <a:bodyPr/>
          <a:lstStyle/>
          <a:p>
            <a:pPr lvl="0" marL="0" indent="0">
              <a:buNone/>
            </a:pPr>
            <a:r>
              <a:rPr/>
              <a:t>Here’s the table after standardizing all the terms so they add up to 1.</a:t>
            </a:r>
          </a:p>
          <a:p>
            <a:pPr lvl="0" marL="0" indent="0">
              <a:buNone/>
            </a:pPr>
            <a:r>
              <a:rPr/>
              <a:t>This table is the posterior probabilities, P(H | E). You can combine and manipulate these posterior probabilities far more easily than classical statistics would allow. For example, how likely are we to believe the hypothesis that ECMO and conventional therapy have the same survival rates? Just add the cells along the diagonal (0+0+…+5+57+97+0) to get 159 out of a thousand. Prior to collecting the data, we placed the probability that the two rates were equal at 500 out of a thousand, so the data has greatly (but not completely) dissuaded us from this belief. You can calculate the probability that ECMO is exactly 10% better than conventional therapy (0+0+…+1+13+84+0 = 98 out of a thousand), that ECMO is exactly 20% better (0+0+…+13+218+0 = 231 out of a thousand), exactly 30% better (0+0+…+7+178+0 = 185 out of a thousand), and so forth.</a:t>
            </a:r>
          </a:p>
          <a:p>
            <a:pPr lvl="0" marL="0" indent="0">
              <a:buNone/>
            </a:pPr>
            <a:r>
              <a:rPr/>
              <a:t>Here’s something fun that Dr. Albert didn’t show. You could take each of the cells in the table, compute a ratio of survival rates and then calculate the median of these ratios as 1.5 (see above for details). You might argue that 1.33 is a “better” median because 448 is closer to 500 than 666, and I wouldn’t argue too much with you about that choice.</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Informative</a:t>
            </a:r>
          </a:p>
        </p:txBody>
      </p:sp>
      <p:sp>
        <p:nvSpPr>
          <p:cNvPr id="3" name="Content Placeholder 2"/>
          <p:cNvSpPr>
            <a:spLocks noGrp="1"/>
          </p:cNvSpPr>
          <p:nvPr>
            <p:ph idx="1"/>
          </p:nvPr>
        </p:nvSpPr>
        <p:spPr/>
        <p:txBody>
          <a:bodyPr/>
          <a:lstStyle/>
          <a:p>
            <a:pPr lvl="0" marL="0" indent="0">
              <a:buNone/>
            </a:pPr>
            <a:r>
              <a:rPr/>
              <a:t>Dr. Albert goes on to show an informative prior distribution. There is a fair amount of data to indicate that the survival rate for the conventional therapy is somewhere between 10% and 30%, but little or no data about the survival rates under ECMO.</a:t>
            </a:r>
          </a:p>
          <a:p>
            <a:pPr lvl="0" marL="0" indent="0">
              <a:buNone/>
            </a:pPr>
            <a:r>
              <a:rPr/>
              <a:t>The table above shows this informative prior distribution. Recall that the rows represent survival rates under conventional therapy. This prior distribution restricts the probabilities for survival rates in the conventional therapy to less than 70%. There is no such absolute restriction for ECMO, though the probabilities for survival rates of 70% and higher are fairly small.</a:t>
            </a:r>
          </a:p>
        </p:txBody>
      </p:sp>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Additional</a:t>
            </a:r>
            <a:r>
              <a:rPr/>
              <a:t> </a:t>
            </a:r>
            <a:r>
              <a:rPr/>
              <a:t>topics</a:t>
            </a:r>
          </a:p>
        </p:txBody>
      </p:sp>
      <p:sp>
        <p:nvSpPr>
          <p:cNvPr id="3" name="Content Placeholder 2"/>
          <p:cNvSpPr>
            <a:spLocks noGrp="1"/>
          </p:cNvSpPr>
          <p:nvPr>
            <p:ph idx="1"/>
          </p:nvPr>
        </p:nvSpPr>
        <p:spPr/>
        <p:txBody>
          <a:bodyPr/>
          <a:lstStyle/>
          <a:p>
            <a:pPr lvl="1"/>
            <a:r>
              <a:rPr/>
              <a:t>As another aside, I was involved with a similar study (prospective, not retrospective). We planned this study using a one-sided hypothesis (remote prayer has a positive effect on health). The Institutional Review Board suggested changing this to a two-sided hypothesis (remote prayer has either a positive or a negative effect on health). Thankfully, we did not observe an outcome in the opposite tail as that would have been very difficult to explain.</a:t>
            </a:r>
          </a:p>
        </p:txBody>
      </p:sp>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Pilot</a:t>
            </a:r>
            <a:r>
              <a:rPr/>
              <a:t> </a:t>
            </a:r>
            <a:r>
              <a:rPr/>
              <a:t>testing</a:t>
            </a:r>
          </a:p>
        </p:txBody>
      </p:sp>
      <p:sp>
        <p:nvSpPr>
          <p:cNvPr id="3" name="Content Placeholder 2"/>
          <p:cNvSpPr>
            <a:spLocks noGrp="1"/>
          </p:cNvSpPr>
          <p:nvPr>
            <p:ph idx="1"/>
          </p:nvPr>
        </p:nvSpPr>
        <p:spPr/>
        <p:txBody>
          <a:bodyPr/>
          <a:lstStyle/>
          <a:p>
            <a:pPr lvl="1"/>
            <a:r>
              <a:rPr/>
              <a:t>Clarity of items</a:t>
            </a:r>
          </a:p>
          <a:p>
            <a:pPr lvl="1"/>
            <a:r>
              <a:rPr/>
              <a:t>Content</a:t>
            </a:r>
          </a:p>
          <a:p>
            <a:pPr lvl="1"/>
            <a:r>
              <a:rPr/>
              <a:t>“Whether your items cover all aspects of the domain you intend to measure and whether they are in appropriate proportions relative to that domain.”</a:t>
            </a:r>
          </a:p>
          <a:p>
            <a:pPr lvl="2"/>
            <a:r>
              <a:rPr/>
              <a:t>page 258</a:t>
            </a:r>
          </a:p>
        </p:txBody>
      </p:sp>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Data</a:t>
            </a:r>
            <a:r>
              <a:rPr/>
              <a:t> </a:t>
            </a:r>
            <a:r>
              <a:rPr/>
              <a:t>Collection</a:t>
            </a:r>
            <a:r>
              <a:rPr/>
              <a:t> </a:t>
            </a:r>
            <a:r>
              <a:rPr/>
              <a:t>Techniques</a:t>
            </a:r>
          </a:p>
        </p:txBody>
      </p:sp>
      <p:sp>
        <p:nvSpPr>
          <p:cNvPr id="3" name="Content Placeholder 2"/>
          <p:cNvSpPr>
            <a:spLocks noGrp="1"/>
          </p:cNvSpPr>
          <p:nvPr>
            <p:ph idx="1"/>
          </p:nvPr>
        </p:nvSpPr>
        <p:spPr/>
        <p:txBody>
          <a:bodyPr/>
          <a:lstStyle/>
          <a:p>
            <a:pPr lvl="1"/>
            <a:r>
              <a:rPr/>
              <a:t>Process of developing a survey</a:t>
            </a:r>
          </a:p>
          <a:p>
            <a:pPr lvl="2"/>
            <a:r>
              <a:rPr/>
              <a:t>List of measures/variables</a:t>
            </a:r>
          </a:p>
          <a:p>
            <a:pPr lvl="2"/>
            <a:r>
              <a:rPr/>
              <a:t>What’s already available?</a:t>
            </a:r>
          </a:p>
          <a:p>
            <a:pPr lvl="2"/>
            <a:r>
              <a:rPr/>
              <a:t>Put the pieces together</a:t>
            </a:r>
          </a:p>
          <a:p>
            <a:pPr lvl="2"/>
            <a:r>
              <a:rPr/>
              <a:t>Test and revise as needed</a:t>
            </a:r>
          </a:p>
          <a:p>
            <a:pPr lvl="2"/>
            <a:r>
              <a:rPr/>
              <a:t>Final check – do you really need all of the items?</a:t>
            </a:r>
          </a:p>
          <a:p>
            <a:pPr lvl="1"/>
            <a:r>
              <a:rPr/>
              <a:t>Analysis of survey data</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What</a:t>
            </a:r>
            <a:r>
              <a:rPr/>
              <a:t> </a:t>
            </a:r>
            <a:r>
              <a:rPr/>
              <a:t>is</a:t>
            </a:r>
            <a:r>
              <a:rPr/>
              <a:t> </a:t>
            </a:r>
            <a:r>
              <a:rPr/>
              <a:t>a</a:t>
            </a:r>
            <a:r>
              <a:rPr/>
              <a:t> </a:t>
            </a:r>
            <a:r>
              <a:rPr/>
              <a:t>population?</a:t>
            </a:r>
          </a:p>
        </p:txBody>
      </p:sp>
      <p:sp>
        <p:nvSpPr>
          <p:cNvPr id="3" name="Content Placeholder 2"/>
          <p:cNvSpPr>
            <a:spLocks noGrp="1"/>
          </p:cNvSpPr>
          <p:nvPr>
            <p:ph idx="1"/>
          </p:nvPr>
        </p:nvSpPr>
        <p:spPr/>
        <p:txBody>
          <a:bodyPr/>
          <a:lstStyle/>
          <a:p>
            <a:pPr lvl="1"/>
            <a:r>
              <a:rPr/>
              <a:t>A population is a collection of items of interest often defined in terms of</a:t>
            </a:r>
          </a:p>
          <a:p>
            <a:pPr lvl="2"/>
            <a:r>
              <a:rPr/>
              <a:t>demography,</a:t>
            </a:r>
          </a:p>
          <a:p>
            <a:pPr lvl="2"/>
            <a:r>
              <a:rPr/>
              <a:t>geography,</a:t>
            </a:r>
          </a:p>
          <a:p>
            <a:pPr lvl="2"/>
            <a:r>
              <a:rPr/>
              <a:t>occupation,</a:t>
            </a:r>
          </a:p>
          <a:p>
            <a:pPr lvl="2"/>
            <a:r>
              <a:rPr/>
              <a:t>time,</a:t>
            </a:r>
          </a:p>
          <a:p>
            <a:pPr lvl="2"/>
            <a:r>
              <a:rPr/>
              <a:t>care requirements,</a:t>
            </a:r>
          </a:p>
          <a:p>
            <a:pPr lvl="2"/>
            <a:r>
              <a:rPr/>
              <a:t>diagnosis, or</a:t>
            </a:r>
          </a:p>
          <a:p>
            <a:pPr lvl="2"/>
            <a:r>
              <a:rPr/>
              <a:t>some combination of the above.</a:t>
            </a:r>
          </a:p>
        </p:txBody>
      </p:sp>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Coding</a:t>
            </a:r>
          </a:p>
        </p:txBody>
      </p:sp>
      <p:sp>
        <p:nvSpPr>
          <p:cNvPr id="3" name="Content Placeholder 2"/>
          <p:cNvSpPr>
            <a:spLocks noGrp="1"/>
          </p:cNvSpPr>
          <p:nvPr>
            <p:ph idx="1"/>
          </p:nvPr>
        </p:nvSpPr>
        <p:spPr/>
        <p:txBody>
          <a:bodyPr/>
          <a:lstStyle/>
          <a:p>
            <a:pPr lvl="1"/>
            <a:r>
              <a:rPr/>
              <a:t>Mutually exclusive</a:t>
            </a:r>
          </a:p>
          <a:p>
            <a:pPr lvl="1"/>
            <a:r>
              <a:rPr/>
              <a:t>Multiple response</a:t>
            </a:r>
          </a:p>
          <a:p>
            <a:pPr lvl="1"/>
            <a:r>
              <a:rPr/>
              <a:t>“Other” responses</a:t>
            </a:r>
          </a:p>
          <a:p>
            <a:pPr lvl="1"/>
            <a:r>
              <a:rPr/>
              <a:t>Use number codes for categorical data</a:t>
            </a:r>
          </a:p>
          <a:p>
            <a:pPr lvl="1"/>
            <a:r>
              <a:rPr/>
              <a:t>Missing codes</a:t>
            </a:r>
          </a:p>
          <a:p>
            <a:pPr lvl="2"/>
            <a:r>
              <a:rPr/>
              <a:t>Never use blanks for missing (book is wrong)</a:t>
            </a:r>
          </a:p>
          <a:p>
            <a:pPr lvl="2"/>
            <a:r>
              <a:rPr/>
              <a:t>-1, 99</a:t>
            </a:r>
          </a:p>
          <a:p>
            <a:pPr lvl="2"/>
            <a:r>
              <a:rPr/>
              <a:t>Multiple codes for multiple reasons</a:t>
            </a:r>
          </a:p>
          <a:p>
            <a:pPr lvl="1"/>
            <a:r>
              <a:rPr/>
              <a:t>Dummy coding</a:t>
            </a:r>
          </a:p>
          <a:p>
            <a:pPr lvl="2"/>
            <a:r>
              <a:rPr/>
              <a:t>0/1 for absence/presence</a:t>
            </a:r>
          </a:p>
          <a:p>
            <a:pPr lvl="1"/>
            <a:r>
              <a:rPr/>
              <a:t>Reverse coding</a:t>
            </a:r>
          </a:p>
          <a:p>
            <a:pPr lvl="2"/>
            <a:r>
              <a:rPr/>
              <a:t>High is always positive</a:t>
            </a:r>
          </a:p>
          <a:p>
            <a:pPr lvl="1"/>
            <a:r>
              <a:rPr/>
              <a:t>Tabular format</a:t>
            </a:r>
          </a:p>
          <a:p>
            <a:pPr lvl="2"/>
            <a:r>
              <a:rPr/>
              <a:t>No more than one piece of information</a:t>
            </a:r>
          </a:p>
          <a:p>
            <a:pPr lvl="1"/>
            <a:r>
              <a:rPr/>
              <a:t>Double entry coding</a:t>
            </a:r>
          </a:p>
          <a:p>
            <a:pPr lvl="1"/>
            <a:r>
              <a:rPr/>
              <a:t>Standard coding for race/ethnicity</a:t>
            </a:r>
          </a:p>
        </p:txBody>
      </p:sp>
    </p:spTree>
  </p:cSl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Variable</a:t>
            </a:r>
            <a:r>
              <a:rPr/>
              <a:t> </a:t>
            </a:r>
            <a:r>
              <a:rPr/>
              <a:t>names</a:t>
            </a:r>
          </a:p>
        </p:txBody>
      </p:sp>
      <p:sp>
        <p:nvSpPr>
          <p:cNvPr id="3" name="Content Placeholder 2"/>
          <p:cNvSpPr>
            <a:spLocks noGrp="1"/>
          </p:cNvSpPr>
          <p:nvPr>
            <p:ph idx="1"/>
          </p:nvPr>
        </p:nvSpPr>
        <p:spPr/>
        <p:txBody>
          <a:bodyPr/>
          <a:lstStyle/>
          <a:p>
            <a:pPr lvl="1"/>
            <a:r>
              <a:rPr/>
              <a:t>Not too short, not too long</a:t>
            </a:r>
          </a:p>
          <a:p>
            <a:pPr lvl="1"/>
            <a:r>
              <a:rPr/>
              <a:t>Word delimiters</a:t>
            </a:r>
          </a:p>
          <a:p>
            <a:pPr lvl="2"/>
            <a:r>
              <a:rPr/>
              <a:t>No spaces, symbols</a:t>
            </a:r>
          </a:p>
          <a:p>
            <a:pPr lvl="1"/>
            <a:r>
              <a:rPr/>
              <a:t>Example for Mother’s age</a:t>
            </a:r>
          </a:p>
          <a:p>
            <a:pPr lvl="1"/>
            <a:r>
              <a:rPr/>
              <a:t>Bad choices</a:t>
            </a:r>
          </a:p>
          <a:p>
            <a:pPr lvl="2"/>
            <a:r>
              <a:rPr/>
              <a:t>mom age</a:t>
            </a:r>
          </a:p>
          <a:p>
            <a:pPr lvl="2"/>
            <a:r>
              <a:rPr/>
              <a:t>mom-age</a:t>
            </a:r>
          </a:p>
          <a:p>
            <a:pPr lvl="2"/>
            <a:r>
              <a:rPr/>
              <a:t>momage</a:t>
            </a:r>
          </a:p>
          <a:p>
            <a:pPr lvl="1"/>
            <a:r>
              <a:rPr/>
              <a:t>Good choices</a:t>
            </a:r>
          </a:p>
          <a:p>
            <a:pPr lvl="2"/>
            <a:r>
              <a:rPr/>
              <a:t>mom.age</a:t>
            </a:r>
          </a:p>
          <a:p>
            <a:pPr lvl="2"/>
            <a:r>
              <a:rPr/>
              <a:t>mom_age</a:t>
            </a:r>
          </a:p>
          <a:p>
            <a:pPr lvl="2"/>
            <a:r>
              <a:rPr/>
              <a:t>MomAge</a:t>
            </a:r>
          </a:p>
        </p:txBody>
      </p:sp>
    </p:spTree>
  </p:cSl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Codebook</a:t>
            </a:r>
          </a:p>
        </p:txBody>
      </p:sp>
      <p:sp>
        <p:nvSpPr>
          <p:cNvPr id="3" name="Content Placeholder 2"/>
          <p:cNvSpPr>
            <a:spLocks noGrp="1"/>
          </p:cNvSpPr>
          <p:nvPr>
            <p:ph idx="1"/>
          </p:nvPr>
        </p:nvSpPr>
        <p:spPr/>
        <p:txBody>
          <a:bodyPr/>
          <a:lstStyle/>
          <a:p>
            <a:pPr lvl="1"/>
            <a:r>
              <a:rPr/>
              <a:t>Also known as data dictionary</a:t>
            </a:r>
          </a:p>
        </p:txBody>
      </p:sp>
    </p:spTree>
  </p:cSl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Quality</a:t>
            </a:r>
            <a:r>
              <a:rPr/>
              <a:t> </a:t>
            </a:r>
            <a:r>
              <a:rPr/>
              <a:t>checks</a:t>
            </a:r>
          </a:p>
        </p:txBody>
      </p:sp>
      <p:sp>
        <p:nvSpPr>
          <p:cNvPr id="3" name="Content Placeholder 2"/>
          <p:cNvSpPr>
            <a:spLocks noGrp="1"/>
          </p:cNvSpPr>
          <p:nvPr>
            <p:ph idx="1"/>
          </p:nvPr>
        </p:nvSpPr>
        <p:spPr/>
        <p:txBody>
          <a:bodyPr/>
          <a:lstStyle/>
          <a:p>
            <a:pPr lvl="1"/>
            <a:r>
              <a:rPr/>
              <a:t>Minimum and maximum checks</a:t>
            </a:r>
          </a:p>
          <a:p>
            <a:pPr lvl="2"/>
            <a:r>
              <a:rPr/>
              <a:t>Out of range</a:t>
            </a:r>
          </a:p>
          <a:p>
            <a:pPr lvl="2"/>
            <a:r>
              <a:rPr/>
              <a:t>Zero variation</a:t>
            </a:r>
          </a:p>
          <a:p>
            <a:pPr lvl="1"/>
            <a:r>
              <a:rPr/>
              <a:t>Missing value count</a:t>
            </a:r>
          </a:p>
          <a:p>
            <a:pPr lvl="1"/>
            <a:r>
              <a:rPr/>
              <a:t>List five five rows, last five rows</a:t>
            </a:r>
          </a:p>
          <a:p>
            <a:pPr lvl="1"/>
            <a:r>
              <a:rPr/>
              <a:t>Correlations</a:t>
            </a:r>
          </a:p>
        </p:txBody>
      </p:sp>
    </p:spTree>
  </p:cSl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Data</a:t>
            </a:r>
            <a:r>
              <a:rPr/>
              <a:t> </a:t>
            </a:r>
            <a:r>
              <a:rPr/>
              <a:t>reduction</a:t>
            </a:r>
          </a:p>
        </p:txBody>
      </p:sp>
      <p:sp>
        <p:nvSpPr>
          <p:cNvPr id="3" name="Content Placeholder 2"/>
          <p:cNvSpPr>
            <a:spLocks noGrp="1"/>
          </p:cNvSpPr>
          <p:nvPr>
            <p:ph idx="1"/>
          </p:nvPr>
        </p:nvSpPr>
        <p:spPr/>
        <p:txBody>
          <a:bodyPr/>
          <a:lstStyle/>
          <a:p>
            <a:pPr lvl="1"/>
            <a:r>
              <a:rPr/>
              <a:t>Create composite scores</a:t>
            </a:r>
          </a:p>
          <a:p>
            <a:pPr lvl="2"/>
            <a:r>
              <a:rPr/>
              <a:t>Check Cronbach’s alpha</a:t>
            </a:r>
          </a:p>
          <a:p>
            <a:pPr lvl="2"/>
            <a:r>
              <a:rPr/>
              <a:t>Examine leaving out single items</a:t>
            </a:r>
          </a:p>
          <a:p>
            <a:pPr lvl="1"/>
            <a:r>
              <a:rPr/>
              <a:t>Factor analysis</a:t>
            </a:r>
          </a:p>
          <a:p>
            <a:pPr lvl="2"/>
            <a:r>
              <a:rPr/>
              <a:t>Supplanted by Structural Equations Modeling</a:t>
            </a:r>
          </a:p>
        </p:txBody>
      </p:sp>
    </p:spTree>
  </p:cSl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Data</a:t>
            </a:r>
            <a:r>
              <a:rPr/>
              <a:t> </a:t>
            </a:r>
            <a:r>
              <a:rPr/>
              <a:t>transformations</a:t>
            </a:r>
          </a:p>
        </p:txBody>
      </p:sp>
      <p:sp>
        <p:nvSpPr>
          <p:cNvPr id="3" name="Content Placeholder 2"/>
          <p:cNvSpPr>
            <a:spLocks noGrp="1"/>
          </p:cNvSpPr>
          <p:nvPr>
            <p:ph idx="1"/>
          </p:nvPr>
        </p:nvSpPr>
        <p:spPr/>
        <p:txBody>
          <a:bodyPr/>
          <a:lstStyle/>
          <a:p>
            <a:pPr lvl="1"/>
            <a:r>
              <a:rPr/>
              <a:t>Ideal - selected a priori</a:t>
            </a:r>
          </a:p>
          <a:p>
            <a:pPr lvl="2"/>
            <a:r>
              <a:rPr/>
              <a:t>Sometimes based on precedent</a:t>
            </a:r>
          </a:p>
          <a:p>
            <a:pPr lvl="2"/>
            <a:r>
              <a:rPr/>
              <a:t>Sometimes motivated by theory</a:t>
            </a:r>
          </a:p>
          <a:p>
            <a:pPr lvl="2"/>
            <a:r>
              <a:rPr/>
              <a:t>Sometimes based on empirical findings</a:t>
            </a:r>
          </a:p>
        </p:txBody>
      </p:sp>
    </p:spTree>
  </p:cSl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Additional</a:t>
            </a:r>
            <a:r>
              <a:rPr/>
              <a:t> </a:t>
            </a:r>
            <a:r>
              <a:rPr/>
              <a:t>topics</a:t>
            </a:r>
          </a:p>
        </p:txBody>
      </p:sp>
      <p:sp>
        <p:nvSpPr>
          <p:cNvPr id="3" name="Content Placeholder 2"/>
          <p:cNvSpPr>
            <a:spLocks noGrp="1"/>
          </p:cNvSpPr>
          <p:nvPr>
            <p:ph idx="1"/>
          </p:nvPr>
        </p:nvSpPr>
        <p:spPr/>
        <p:txBody>
          <a:bodyPr/>
          <a:lstStyle/>
          <a:p>
            <a:pPr lvl="1"/>
            <a:r>
              <a:rPr/>
              <a:t>Pilot studies</a:t>
            </a:r>
          </a:p>
          <a:p>
            <a:pPr lvl="1"/>
            <a:r>
              <a:rPr/>
              <a:t>Questionnaires. </a:t>
            </a:r>
            <a:r>
              <a:rPr>
                <a:hlinkClick r:id="rId2"/>
              </a:rPr>
              <a:t>http://www.pmean.com/02/questionnaire.html</a:t>
            </a:r>
          </a:p>
        </p:txBody>
      </p:sp>
    </p:spTree>
  </p:cSl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Data</a:t>
            </a:r>
            <a:r>
              <a:rPr/>
              <a:t> </a:t>
            </a:r>
            <a:r>
              <a:rPr/>
              <a:t>Collection</a:t>
            </a:r>
            <a:r>
              <a:rPr/>
              <a:t> </a:t>
            </a:r>
            <a:r>
              <a:rPr/>
              <a:t>Techniques</a:t>
            </a:r>
          </a:p>
        </p:txBody>
      </p:sp>
      <p:pic>
        <p:nvPicPr>
          <p:cNvPr descr="../images/image-10-01.png" id="0" name="Picture 1"/>
          <p:cNvPicPr>
            <a:picLocks noGrp="1" noChangeAspect="1"/>
          </p:cNvPicPr>
          <p:nvPr/>
        </p:nvPicPr>
        <p:blipFill>
          <a:blip r:embed="rId3"/>
          <a:stretch>
            <a:fillRect/>
          </a:stretch>
        </p:blipFill>
        <p:spPr bwMode="auto">
          <a:xfrm>
            <a:off x="1752600" y="1600200"/>
            <a:ext cx="5638800" cy="4521200"/>
          </a:xfrm>
          <a:prstGeom prst="rect">
            <a:avLst/>
          </a:prstGeom>
          <a:noFill/>
          <a:ln w="9525">
            <a:noFill/>
            <a:headEnd/>
            <a:tailEnd/>
          </a:ln>
        </p:spPr>
      </p:pic>
    </p:spTree>
  </p:cSl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Data</a:t>
            </a:r>
            <a:r>
              <a:rPr/>
              <a:t> </a:t>
            </a:r>
            <a:r>
              <a:rPr/>
              <a:t>Collection</a:t>
            </a:r>
            <a:r>
              <a:rPr/>
              <a:t> </a:t>
            </a:r>
            <a:r>
              <a:rPr/>
              <a:t>Techniques</a:t>
            </a:r>
          </a:p>
        </p:txBody>
      </p:sp>
      <p:sp>
        <p:nvSpPr>
          <p:cNvPr id="3" name="Content Placeholder 2"/>
          <p:cNvSpPr>
            <a:spLocks noGrp="1"/>
          </p:cNvSpPr>
          <p:nvPr>
            <p:ph idx="1"/>
          </p:nvPr>
        </p:nvSpPr>
        <p:spPr/>
        <p:txBody>
          <a:bodyPr/>
          <a:lstStyle/>
          <a:p>
            <a:pPr lvl="1"/>
            <a:r>
              <a:rPr/>
              <a:t>Standardized vs Investigator-Developed Instruments</a:t>
            </a:r>
          </a:p>
          <a:p>
            <a:pPr lvl="2"/>
            <a:r>
              <a:rPr/>
              <a:t>Development and Use</a:t>
            </a:r>
          </a:p>
          <a:p>
            <a:pPr lvl="2"/>
            <a:r>
              <a:rPr/>
              <a:t>Evidence to support investigator-developed instruments</a:t>
            </a:r>
          </a:p>
        </p:txBody>
      </p:sp>
    </p:spTree>
  </p:cSl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Data</a:t>
            </a:r>
            <a:r>
              <a:rPr/>
              <a:t> </a:t>
            </a:r>
            <a:r>
              <a:rPr/>
              <a:t>Collection</a:t>
            </a:r>
            <a:r>
              <a:rPr/>
              <a:t> </a:t>
            </a:r>
            <a:r>
              <a:rPr/>
              <a:t>Techniques</a:t>
            </a:r>
          </a:p>
        </p:txBody>
      </p:sp>
      <p:sp>
        <p:nvSpPr>
          <p:cNvPr id="3" name="Content Placeholder 2"/>
          <p:cNvSpPr>
            <a:spLocks noGrp="1"/>
          </p:cNvSpPr>
          <p:nvPr>
            <p:ph idx="1"/>
          </p:nvPr>
        </p:nvSpPr>
        <p:spPr/>
        <p:txBody>
          <a:bodyPr/>
          <a:lstStyle/>
          <a:p>
            <a:pPr lvl="1"/>
            <a:r>
              <a:rPr/>
              <a:t>Researcher-Observed Measures</a:t>
            </a:r>
          </a:p>
          <a:p>
            <a:pPr lvl="2"/>
            <a:r>
              <a:rPr/>
              <a:t>Naturalness of the setting</a:t>
            </a:r>
          </a:p>
          <a:p>
            <a:pPr lvl="2"/>
            <a:r>
              <a:rPr/>
              <a:t>Observer “participation”</a:t>
            </a:r>
          </a:p>
          <a:p>
            <a:pPr lvl="2"/>
            <a:r>
              <a:rPr/>
              <a:t>Amount of detail</a:t>
            </a:r>
          </a:p>
          <a:p>
            <a:pPr lvl="2"/>
            <a:r>
              <a:rPr/>
              <a:t>Breadth of coverage</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Example</a:t>
            </a:r>
            <a:r>
              <a:rPr/>
              <a:t> </a:t>
            </a:r>
            <a:r>
              <a:rPr/>
              <a:t>of</a:t>
            </a:r>
            <a:r>
              <a:rPr/>
              <a:t> </a:t>
            </a:r>
            <a:r>
              <a:rPr/>
              <a:t>a</a:t>
            </a:r>
            <a:r>
              <a:rPr/>
              <a:t> </a:t>
            </a:r>
            <a:r>
              <a:rPr/>
              <a:t>population</a:t>
            </a:r>
          </a:p>
        </p:txBody>
      </p:sp>
      <p:sp>
        <p:nvSpPr>
          <p:cNvPr id="3" name="Content Placeholder 2"/>
          <p:cNvSpPr>
            <a:spLocks noGrp="1"/>
          </p:cNvSpPr>
          <p:nvPr>
            <p:ph idx="1"/>
          </p:nvPr>
        </p:nvSpPr>
        <p:spPr/>
        <p:txBody>
          <a:bodyPr/>
          <a:lstStyle/>
          <a:p>
            <a:pPr lvl="0" marL="0" indent="0">
              <a:buNone/>
            </a:pPr>
            <a:r>
              <a:rPr/>
              <a:t>Population: All infants born in the state of Missouri during the 1995 calendar year who have one or more visits to the Emergency Room during their first year of life.</a:t>
            </a:r>
          </a:p>
        </p:txBody>
      </p:sp>
    </p:spTree>
  </p:cSl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Data</a:t>
            </a:r>
            <a:r>
              <a:rPr/>
              <a:t> </a:t>
            </a:r>
            <a:r>
              <a:rPr/>
              <a:t>Collection</a:t>
            </a:r>
            <a:r>
              <a:rPr/>
              <a:t> </a:t>
            </a:r>
            <a:r>
              <a:rPr/>
              <a:t>Techniques</a:t>
            </a:r>
          </a:p>
        </p:txBody>
      </p:sp>
      <p:sp>
        <p:nvSpPr>
          <p:cNvPr id="3" name="Content Placeholder 2"/>
          <p:cNvSpPr>
            <a:spLocks noGrp="1"/>
          </p:cNvSpPr>
          <p:nvPr>
            <p:ph idx="1"/>
          </p:nvPr>
        </p:nvSpPr>
        <p:spPr/>
        <p:txBody>
          <a:bodyPr/>
          <a:lstStyle/>
          <a:p>
            <a:pPr lvl="1"/>
            <a:r>
              <a:rPr/>
              <a:t>Tests and Documents</a:t>
            </a:r>
          </a:p>
          <a:p>
            <a:pPr lvl="2"/>
            <a:r>
              <a:rPr/>
              <a:t>Standardized tests</a:t>
            </a:r>
          </a:p>
          <a:p>
            <a:pPr lvl="3"/>
            <a:r>
              <a:rPr/>
              <a:t>Norm referenced test</a:t>
            </a:r>
          </a:p>
          <a:p>
            <a:pPr lvl="3"/>
            <a:r>
              <a:rPr/>
              <a:t>Criterion referenced test</a:t>
            </a:r>
          </a:p>
          <a:p>
            <a:pPr lvl="2"/>
            <a:r>
              <a:rPr/>
              <a:t>Achievement tests</a:t>
            </a:r>
          </a:p>
          <a:p>
            <a:pPr lvl="2"/>
            <a:r>
              <a:rPr/>
              <a:t>Performance and Authentic assessments</a:t>
            </a:r>
          </a:p>
          <a:p>
            <a:pPr lvl="2"/>
            <a:r>
              <a:rPr/>
              <a:t>Aptitude tests</a:t>
            </a:r>
          </a:p>
          <a:p>
            <a:pPr lvl="2"/>
            <a:r>
              <a:rPr/>
              <a:t>Documents</a:t>
            </a:r>
          </a:p>
          <a:p>
            <a:pPr lvl="2"/>
            <a:r>
              <a:rPr/>
              <a:t>Content analysis</a:t>
            </a:r>
          </a:p>
        </p:txBody>
      </p:sp>
    </p:spTree>
  </p:cSl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Data</a:t>
            </a:r>
            <a:r>
              <a:rPr/>
              <a:t> </a:t>
            </a:r>
            <a:r>
              <a:rPr/>
              <a:t>Collection</a:t>
            </a:r>
            <a:r>
              <a:rPr/>
              <a:t> </a:t>
            </a:r>
            <a:r>
              <a:rPr/>
              <a:t>Techniques</a:t>
            </a:r>
          </a:p>
        </p:txBody>
      </p:sp>
      <p:sp>
        <p:nvSpPr>
          <p:cNvPr id="3" name="Content Placeholder 2"/>
          <p:cNvSpPr>
            <a:spLocks noGrp="1"/>
          </p:cNvSpPr>
          <p:nvPr>
            <p:ph idx="1"/>
          </p:nvPr>
        </p:nvSpPr>
        <p:spPr/>
        <p:txBody>
          <a:bodyPr/>
          <a:lstStyle/>
          <a:p>
            <a:pPr lvl="1"/>
            <a:r>
              <a:rPr/>
              <a:t>Self-Report Measures</a:t>
            </a:r>
          </a:p>
          <a:p>
            <a:pPr lvl="2"/>
            <a:r>
              <a:rPr/>
              <a:t>Standardized Personality Inventories</a:t>
            </a:r>
          </a:p>
          <a:p>
            <a:pPr lvl="2"/>
            <a:r>
              <a:rPr/>
              <a:t>Attitudes / Beliefs scales</a:t>
            </a:r>
          </a:p>
          <a:p>
            <a:pPr lvl="3"/>
            <a:r>
              <a:rPr/>
              <a:t>Likert scale</a:t>
            </a:r>
          </a:p>
          <a:p>
            <a:pPr lvl="3"/>
            <a:r>
              <a:rPr/>
              <a:t>Semantic differential scale</a:t>
            </a:r>
          </a:p>
          <a:p>
            <a:pPr lvl="2"/>
            <a:r>
              <a:rPr/>
              <a:t>Questionnaires</a:t>
            </a:r>
          </a:p>
          <a:p>
            <a:pPr lvl="3"/>
            <a:r>
              <a:rPr/>
              <a:t>How delivered / administered</a:t>
            </a:r>
          </a:p>
          <a:p>
            <a:pPr lvl="3"/>
            <a:r>
              <a:rPr/>
              <a:t>Item types</a:t>
            </a:r>
          </a:p>
          <a:p>
            <a:pPr lvl="2"/>
            <a:r>
              <a:rPr/>
              <a:t>Interviews</a:t>
            </a:r>
          </a:p>
          <a:p>
            <a:pPr lvl="2"/>
            <a:r>
              <a:rPr/>
              <a:t>Focus groups</a:t>
            </a:r>
          </a:p>
        </p:txBody>
      </p:sp>
    </p:spTree>
  </p:cSl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Descriptive</a:t>
            </a:r>
            <a:r>
              <a:rPr/>
              <a:t> </a:t>
            </a:r>
            <a:r>
              <a:rPr/>
              <a:t>Research</a:t>
            </a:r>
          </a:p>
        </p:txBody>
      </p:sp>
      <p:sp>
        <p:nvSpPr>
          <p:cNvPr id="3" name="Content Placeholder 2"/>
          <p:cNvSpPr>
            <a:spLocks noGrp="1"/>
          </p:cNvSpPr>
          <p:nvPr>
            <p:ph idx="1"/>
          </p:nvPr>
        </p:nvSpPr>
        <p:spPr/>
        <p:txBody>
          <a:bodyPr/>
          <a:lstStyle/>
          <a:p>
            <a:pPr lvl="1"/>
            <a:r>
              <a:rPr/>
              <a:t>Surveys</a:t>
            </a:r>
          </a:p>
          <a:p>
            <a:pPr lvl="2"/>
            <a:r>
              <a:rPr/>
              <a:t>Methods</a:t>
            </a:r>
          </a:p>
          <a:p>
            <a:pPr lvl="3"/>
            <a:r>
              <a:rPr/>
              <a:t>Interview</a:t>
            </a:r>
          </a:p>
          <a:p>
            <a:pPr lvl="3"/>
            <a:r>
              <a:rPr/>
              <a:t>Questionnaires</a:t>
            </a:r>
          </a:p>
          <a:p>
            <a:pPr lvl="2"/>
            <a:r>
              <a:rPr/>
              <a:t>Design of surveys</a:t>
            </a:r>
          </a:p>
          <a:p>
            <a:pPr lvl="3"/>
            <a:r>
              <a:rPr/>
              <a:t>Research question</a:t>
            </a:r>
          </a:p>
          <a:p>
            <a:pPr lvl="3"/>
            <a:r>
              <a:rPr/>
              <a:t>Review of existing instruments</a:t>
            </a:r>
          </a:p>
          <a:p>
            <a:pPr lvl="3"/>
            <a:r>
              <a:rPr/>
              <a:t>Process of designing survey</a:t>
            </a:r>
          </a:p>
        </p:txBody>
      </p:sp>
    </p:spTree>
  </p:cSl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Data</a:t>
            </a:r>
            <a:r>
              <a:rPr/>
              <a:t> </a:t>
            </a:r>
            <a:r>
              <a:rPr/>
              <a:t>Collection</a:t>
            </a:r>
            <a:r>
              <a:rPr/>
              <a:t> </a:t>
            </a:r>
            <a:r>
              <a:rPr/>
              <a:t>Techniques</a:t>
            </a:r>
          </a:p>
        </p:txBody>
      </p:sp>
      <p:sp>
        <p:nvSpPr>
          <p:cNvPr id="3" name="Content Placeholder 2"/>
          <p:cNvSpPr>
            <a:spLocks noGrp="1"/>
          </p:cNvSpPr>
          <p:nvPr>
            <p:ph idx="1"/>
          </p:nvPr>
        </p:nvSpPr>
        <p:spPr/>
        <p:txBody>
          <a:bodyPr/>
          <a:lstStyle/>
          <a:p>
            <a:pPr lvl="1"/>
            <a:r>
              <a:rPr/>
              <a:t>Surveys</a:t>
            </a:r>
          </a:p>
          <a:p>
            <a:pPr lvl="2"/>
            <a:r>
              <a:rPr/>
              <a:t>Survey question format –</a:t>
            </a:r>
          </a:p>
          <a:p>
            <a:pPr lvl="3"/>
            <a:r>
              <a:rPr/>
              <a:t>Open ended</a:t>
            </a:r>
          </a:p>
          <a:p>
            <a:pPr lvl="3"/>
            <a:r>
              <a:rPr/>
              <a:t>Close ended</a:t>
            </a:r>
          </a:p>
          <a:p>
            <a:pPr lvl="2"/>
            <a:r>
              <a:rPr/>
              <a:t>Wording of questions</a:t>
            </a:r>
          </a:p>
          <a:p>
            <a:pPr lvl="2"/>
            <a:r>
              <a:rPr/>
              <a:t>Scales</a:t>
            </a:r>
          </a:p>
          <a:p>
            <a:pPr lvl="3"/>
            <a:r>
              <a:rPr/>
              <a:t>Scale of measurement</a:t>
            </a:r>
          </a:p>
          <a:p>
            <a:pPr lvl="3"/>
            <a:r>
              <a:rPr/>
              <a:t>Response options</a:t>
            </a:r>
          </a:p>
        </p:txBody>
      </p:sp>
    </p:spTree>
  </p:cSl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Data</a:t>
            </a:r>
            <a:r>
              <a:rPr/>
              <a:t> </a:t>
            </a:r>
            <a:r>
              <a:rPr/>
              <a:t>Collection</a:t>
            </a:r>
            <a:r>
              <a:rPr/>
              <a:t> </a:t>
            </a:r>
            <a:r>
              <a:rPr/>
              <a:t>Techniques</a:t>
            </a:r>
          </a:p>
        </p:txBody>
      </p:sp>
      <p:pic>
        <p:nvPicPr>
          <p:cNvPr descr="../images/image-10-02.png" id="0" name="Picture 1"/>
          <p:cNvPicPr>
            <a:picLocks noGrp="1" noChangeAspect="1"/>
          </p:cNvPicPr>
          <p:nvPr/>
        </p:nvPicPr>
        <p:blipFill>
          <a:blip r:embed="rId3"/>
          <a:stretch>
            <a:fillRect/>
          </a:stretch>
        </p:blipFill>
        <p:spPr bwMode="auto">
          <a:xfrm>
            <a:off x="457200" y="1828800"/>
            <a:ext cx="8229600" cy="4064000"/>
          </a:xfrm>
          <a:prstGeom prst="rect">
            <a:avLst/>
          </a:prstGeom>
          <a:noFill/>
          <a:ln w="9525">
            <a:noFill/>
            <a:headEnd/>
            <a:tailEnd/>
          </a:ln>
        </p:spPr>
      </p:pic>
    </p:spTree>
  </p:cSl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Data</a:t>
            </a:r>
            <a:r>
              <a:rPr/>
              <a:t> </a:t>
            </a:r>
            <a:r>
              <a:rPr/>
              <a:t>Collection</a:t>
            </a:r>
            <a:r>
              <a:rPr/>
              <a:t> </a:t>
            </a:r>
            <a:r>
              <a:rPr/>
              <a:t>Techniques</a:t>
            </a:r>
          </a:p>
        </p:txBody>
      </p:sp>
      <p:pic>
        <p:nvPicPr>
          <p:cNvPr descr="../images/image-10-03.png" id="0" name="Picture 1"/>
          <p:cNvPicPr>
            <a:picLocks noGrp="1" noChangeAspect="1"/>
          </p:cNvPicPr>
          <p:nvPr/>
        </p:nvPicPr>
        <p:blipFill>
          <a:blip r:embed="rId3"/>
          <a:stretch>
            <a:fillRect/>
          </a:stretch>
        </p:blipFill>
        <p:spPr bwMode="auto">
          <a:xfrm>
            <a:off x="457200" y="1739900"/>
            <a:ext cx="8229600" cy="4254500"/>
          </a:xfrm>
          <a:prstGeom prst="rect">
            <a:avLst/>
          </a:prstGeom>
          <a:noFill/>
          <a:ln w="9525">
            <a:noFill/>
            <a:headEnd/>
            <a:tailEnd/>
          </a:ln>
        </p:spPr>
      </p:pic>
    </p:spTree>
  </p:cSl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Data</a:t>
            </a:r>
            <a:r>
              <a:rPr/>
              <a:t> </a:t>
            </a:r>
            <a:r>
              <a:rPr/>
              <a:t>Collection</a:t>
            </a:r>
            <a:r>
              <a:rPr/>
              <a:t> </a:t>
            </a:r>
            <a:r>
              <a:rPr/>
              <a:t>Techniques</a:t>
            </a:r>
          </a:p>
        </p:txBody>
      </p:sp>
      <p:sp>
        <p:nvSpPr>
          <p:cNvPr id="3" name="Content Placeholder 2"/>
          <p:cNvSpPr>
            <a:spLocks noGrp="1"/>
          </p:cNvSpPr>
          <p:nvPr>
            <p:ph idx="1"/>
          </p:nvPr>
        </p:nvSpPr>
        <p:spPr/>
        <p:txBody>
          <a:bodyPr/>
          <a:lstStyle/>
          <a:p>
            <a:pPr lvl="0" marL="0" indent="0">
              <a:buNone/>
            </a:pPr>
            <a:r>
              <a:rPr/>
              <a:t>..</a:t>
            </a:r>
          </a:p>
        </p:txBody>
      </p:sp>
    </p:spTree>
  </p:cSl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Data</a:t>
            </a:r>
            <a:r>
              <a:rPr/>
              <a:t> </a:t>
            </a:r>
            <a:r>
              <a:rPr/>
              <a:t>Collection</a:t>
            </a:r>
            <a:r>
              <a:rPr/>
              <a:t> </a:t>
            </a:r>
            <a:r>
              <a:rPr/>
              <a:t>Techniques</a:t>
            </a:r>
          </a:p>
        </p:txBody>
      </p:sp>
      <p:pic>
        <p:nvPicPr>
          <p:cNvPr descr="../images/image-10-05.png" id="0" name="Picture 1"/>
          <p:cNvPicPr>
            <a:picLocks noGrp="1" noChangeAspect="1"/>
          </p:cNvPicPr>
          <p:nvPr/>
        </p:nvPicPr>
        <p:blipFill>
          <a:blip r:embed="rId3"/>
          <a:stretch>
            <a:fillRect/>
          </a:stretch>
        </p:blipFill>
        <p:spPr bwMode="auto">
          <a:xfrm>
            <a:off x="457200" y="2781300"/>
            <a:ext cx="8229600" cy="2159000"/>
          </a:xfrm>
          <a:prstGeom prst="rect">
            <a:avLst/>
          </a:prstGeom>
          <a:noFill/>
          <a:ln w="9525">
            <a:noFill/>
            <a:headEnd/>
            <a:tailEnd/>
          </a:ln>
        </p:spPr>
      </p:pic>
    </p:spTree>
  </p:cSl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Data</a:t>
            </a:r>
            <a:r>
              <a:rPr/>
              <a:t> </a:t>
            </a:r>
            <a:r>
              <a:rPr/>
              <a:t>Collection</a:t>
            </a:r>
            <a:r>
              <a:rPr/>
              <a:t> </a:t>
            </a:r>
            <a:r>
              <a:rPr/>
              <a:t>Techniques</a:t>
            </a:r>
          </a:p>
        </p:txBody>
      </p:sp>
      <p:pic>
        <p:nvPicPr>
          <p:cNvPr descr="../images/image-10-06.png" id="0" name="Picture 1"/>
          <p:cNvPicPr>
            <a:picLocks noGrp="1" noChangeAspect="1"/>
          </p:cNvPicPr>
          <p:nvPr/>
        </p:nvPicPr>
        <p:blipFill>
          <a:blip r:embed="rId3"/>
          <a:stretch>
            <a:fillRect/>
          </a:stretch>
        </p:blipFill>
        <p:spPr bwMode="auto">
          <a:xfrm>
            <a:off x="457200" y="1625600"/>
            <a:ext cx="8229600" cy="4470400"/>
          </a:xfrm>
          <a:prstGeom prst="rect">
            <a:avLst/>
          </a:prstGeom>
          <a:noFill/>
          <a:ln w="9525">
            <a:noFill/>
            <a:headEnd/>
            <a:tailEnd/>
          </a:ln>
        </p:spPr>
      </p:pic>
    </p:spTree>
  </p:cSl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Data</a:t>
            </a:r>
            <a:r>
              <a:rPr/>
              <a:t> </a:t>
            </a:r>
            <a:r>
              <a:rPr/>
              <a:t>Collection</a:t>
            </a:r>
            <a:r>
              <a:rPr/>
              <a:t> </a:t>
            </a:r>
            <a:r>
              <a:rPr/>
              <a:t>Techniques</a:t>
            </a:r>
          </a:p>
        </p:txBody>
      </p:sp>
      <p:pic>
        <p:nvPicPr>
          <p:cNvPr descr="../images/image-10-07.png" id="0" name="Picture 1"/>
          <p:cNvPicPr>
            <a:picLocks noGrp="1" noChangeAspect="1"/>
          </p:cNvPicPr>
          <p:nvPr/>
        </p:nvPicPr>
        <p:blipFill>
          <a:blip r:embed="rId3"/>
          <a:stretch>
            <a:fillRect/>
          </a:stretch>
        </p:blipFill>
        <p:spPr bwMode="auto">
          <a:xfrm>
            <a:off x="457200" y="1600200"/>
            <a:ext cx="8229600" cy="4508500"/>
          </a:xfrm>
          <a:prstGeom prst="rect">
            <a:avLst/>
          </a:prstGeom>
          <a:noFill/>
          <a:ln w="9525">
            <a:noFill/>
            <a:headEnd/>
            <a:tailEnd/>
          </a:ln>
        </p:spPr>
      </p:pic>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What</a:t>
            </a:r>
            <a:r>
              <a:rPr/>
              <a:t> </a:t>
            </a:r>
            <a:r>
              <a:rPr/>
              <a:t>is</a:t>
            </a:r>
            <a:r>
              <a:rPr/>
              <a:t> </a:t>
            </a:r>
            <a:r>
              <a:rPr/>
              <a:t>a</a:t>
            </a:r>
            <a:r>
              <a:rPr/>
              <a:t> </a:t>
            </a:r>
            <a:r>
              <a:rPr/>
              <a:t>sample?</a:t>
            </a:r>
          </a:p>
        </p:txBody>
      </p:sp>
      <p:sp>
        <p:nvSpPr>
          <p:cNvPr id="3" name="Content Placeholder 2"/>
          <p:cNvSpPr>
            <a:spLocks noGrp="1"/>
          </p:cNvSpPr>
          <p:nvPr>
            <p:ph idx="1"/>
          </p:nvPr>
        </p:nvSpPr>
        <p:spPr/>
        <p:txBody>
          <a:bodyPr/>
          <a:lstStyle/>
          <a:p>
            <a:pPr lvl="1"/>
            <a:r>
              <a:rPr/>
              <a:t>A sample is a subset of a population</a:t>
            </a:r>
          </a:p>
          <a:p>
            <a:pPr lvl="2"/>
            <a:r>
              <a:rPr/>
              <a:t>Small and manageable</a:t>
            </a:r>
          </a:p>
          <a:p>
            <a:pPr lvl="1"/>
            <a:r>
              <a:rPr/>
              <a:t>Is your sample representative?</a:t>
            </a:r>
          </a:p>
          <a:p>
            <a:pPr lvl="1"/>
            <a:r>
              <a:rPr/>
              <a:t>Your goal</a:t>
            </a:r>
          </a:p>
          <a:p>
            <a:pPr lvl="2"/>
            <a:r>
              <a:rPr/>
              <a:t>Make inferences about the population</a:t>
            </a:r>
          </a:p>
          <a:p>
            <a:pPr lvl="2"/>
            <a:r>
              <a:rPr/>
              <a:t>Using information from the sample</a:t>
            </a:r>
          </a:p>
        </p:txBody>
      </p:sp>
    </p:spTree>
  </p:cSl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Data</a:t>
            </a:r>
            <a:r>
              <a:rPr/>
              <a:t> </a:t>
            </a:r>
            <a:r>
              <a:rPr/>
              <a:t>Collection</a:t>
            </a:r>
            <a:r>
              <a:rPr/>
              <a:t> </a:t>
            </a:r>
            <a:r>
              <a:rPr/>
              <a:t>Techniques</a:t>
            </a:r>
          </a:p>
        </p:txBody>
      </p:sp>
      <p:pic>
        <p:nvPicPr>
          <p:cNvPr descr="../images/image-10-08.png" id="0" name="Picture 1"/>
          <p:cNvPicPr>
            <a:picLocks noGrp="1" noChangeAspect="1"/>
          </p:cNvPicPr>
          <p:nvPr/>
        </p:nvPicPr>
        <p:blipFill>
          <a:blip r:embed="rId3"/>
          <a:stretch>
            <a:fillRect/>
          </a:stretch>
        </p:blipFill>
        <p:spPr bwMode="auto">
          <a:xfrm>
            <a:off x="457200" y="1803400"/>
            <a:ext cx="8229600" cy="4114800"/>
          </a:xfrm>
          <a:prstGeom prst="rect">
            <a:avLst/>
          </a:prstGeom>
          <a:noFill/>
          <a:ln w="9525">
            <a:noFill/>
            <a:headEnd/>
            <a:tailEnd/>
          </a:ln>
        </p:spPr>
      </p:pic>
    </p:spTree>
  </p:cSl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Data</a:t>
            </a:r>
            <a:r>
              <a:rPr/>
              <a:t> </a:t>
            </a:r>
            <a:r>
              <a:rPr/>
              <a:t>Collection</a:t>
            </a:r>
            <a:r>
              <a:rPr/>
              <a:t> </a:t>
            </a:r>
            <a:r>
              <a:rPr/>
              <a:t>Techniques</a:t>
            </a:r>
          </a:p>
        </p:txBody>
      </p:sp>
      <p:pic>
        <p:nvPicPr>
          <p:cNvPr descr="../images/image-10-09.png" id="0" name="Picture 1"/>
          <p:cNvPicPr>
            <a:picLocks noGrp="1" noChangeAspect="1"/>
          </p:cNvPicPr>
          <p:nvPr/>
        </p:nvPicPr>
        <p:blipFill>
          <a:blip r:embed="rId3"/>
          <a:stretch>
            <a:fillRect/>
          </a:stretch>
        </p:blipFill>
        <p:spPr bwMode="auto">
          <a:xfrm>
            <a:off x="1143000" y="1600200"/>
            <a:ext cx="6870700" cy="4521200"/>
          </a:xfrm>
          <a:prstGeom prst="rect">
            <a:avLst/>
          </a:prstGeom>
          <a:noFill/>
          <a:ln w="9525">
            <a:noFill/>
            <a:headEnd/>
            <a:tailEnd/>
          </a:ln>
        </p:spPr>
      </p:pic>
    </p:spTree>
  </p:cSl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Data</a:t>
            </a:r>
            <a:r>
              <a:rPr/>
              <a:t> </a:t>
            </a:r>
            <a:r>
              <a:rPr/>
              <a:t>Collection</a:t>
            </a:r>
            <a:r>
              <a:rPr/>
              <a:t> </a:t>
            </a:r>
            <a:r>
              <a:rPr/>
              <a:t>Techniques</a:t>
            </a:r>
          </a:p>
        </p:txBody>
      </p:sp>
      <p:pic>
        <p:nvPicPr>
          <p:cNvPr descr="../images/image-10-10.png" id="0" name="Picture 1"/>
          <p:cNvPicPr>
            <a:picLocks noGrp="1" noChangeAspect="1"/>
          </p:cNvPicPr>
          <p:nvPr/>
        </p:nvPicPr>
        <p:blipFill>
          <a:blip r:embed="rId3"/>
          <a:stretch>
            <a:fillRect/>
          </a:stretch>
        </p:blipFill>
        <p:spPr bwMode="auto">
          <a:xfrm>
            <a:off x="457200" y="2159000"/>
            <a:ext cx="8229600" cy="3403600"/>
          </a:xfrm>
          <a:prstGeom prst="rect">
            <a:avLst/>
          </a:prstGeom>
          <a:noFill/>
          <a:ln w="9525">
            <a:noFill/>
            <a:headEnd/>
            <a:tailEnd/>
          </a:ln>
        </p:spPr>
      </p:pic>
    </p:spTree>
  </p:cSl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Data</a:t>
            </a:r>
            <a:r>
              <a:rPr/>
              <a:t> </a:t>
            </a:r>
            <a:r>
              <a:rPr/>
              <a:t>Collection</a:t>
            </a:r>
            <a:r>
              <a:rPr/>
              <a:t> </a:t>
            </a:r>
            <a:r>
              <a:rPr/>
              <a:t>Techniques</a:t>
            </a:r>
          </a:p>
        </p:txBody>
      </p:sp>
      <p:pic>
        <p:nvPicPr>
          <p:cNvPr descr="../images/image-10-11.png" id="0" name="Picture 1"/>
          <p:cNvPicPr>
            <a:picLocks noGrp="1" noChangeAspect="1"/>
          </p:cNvPicPr>
          <p:nvPr/>
        </p:nvPicPr>
        <p:blipFill>
          <a:blip r:embed="rId3"/>
          <a:stretch>
            <a:fillRect/>
          </a:stretch>
        </p:blipFill>
        <p:spPr bwMode="auto">
          <a:xfrm>
            <a:off x="457200" y="3009900"/>
            <a:ext cx="8229600" cy="1701800"/>
          </a:xfrm>
          <a:prstGeom prst="rect">
            <a:avLst/>
          </a:prstGeom>
          <a:noFill/>
          <a:ln w="9525">
            <a:noFill/>
            <a:headEnd/>
            <a:tailEnd/>
          </a:ln>
        </p:spPr>
      </p:pic>
    </p:spTree>
  </p:cSl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Data</a:t>
            </a:r>
            <a:r>
              <a:rPr/>
              <a:t> </a:t>
            </a:r>
            <a:r>
              <a:rPr/>
              <a:t>Collection</a:t>
            </a:r>
            <a:r>
              <a:rPr/>
              <a:t> </a:t>
            </a:r>
            <a:r>
              <a:rPr/>
              <a:t>Techniques</a:t>
            </a:r>
          </a:p>
        </p:txBody>
      </p:sp>
      <p:pic>
        <p:nvPicPr>
          <p:cNvPr descr="../images/image-10-12.png" id="0" name="Picture 1"/>
          <p:cNvPicPr>
            <a:picLocks noGrp="1" noChangeAspect="1"/>
          </p:cNvPicPr>
          <p:nvPr/>
        </p:nvPicPr>
        <p:blipFill>
          <a:blip r:embed="rId3"/>
          <a:stretch>
            <a:fillRect/>
          </a:stretch>
        </p:blipFill>
        <p:spPr bwMode="auto">
          <a:xfrm>
            <a:off x="457200" y="2679700"/>
            <a:ext cx="8229600" cy="2362200"/>
          </a:xfrm>
          <a:prstGeom prst="rect">
            <a:avLst/>
          </a:prstGeom>
          <a:noFill/>
          <a:ln w="9525">
            <a:noFill/>
            <a:headEnd/>
            <a:tailEnd/>
          </a:ln>
        </p:spPr>
      </p:pic>
    </p:spTree>
  </p:cSl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Descriptive</a:t>
            </a:r>
            <a:r>
              <a:rPr/>
              <a:t> </a:t>
            </a:r>
            <a:r>
              <a:rPr/>
              <a:t>Research</a:t>
            </a:r>
          </a:p>
        </p:txBody>
      </p:sp>
      <p:sp>
        <p:nvSpPr>
          <p:cNvPr id="3" name="Content Placeholder 2"/>
          <p:cNvSpPr>
            <a:spLocks noGrp="1"/>
          </p:cNvSpPr>
          <p:nvPr>
            <p:ph idx="1"/>
          </p:nvPr>
        </p:nvSpPr>
        <p:spPr/>
        <p:txBody>
          <a:bodyPr/>
          <a:lstStyle/>
          <a:p>
            <a:pPr lvl="1"/>
            <a:r>
              <a:rPr/>
              <a:t>Surveys</a:t>
            </a:r>
          </a:p>
          <a:p>
            <a:pPr lvl="2"/>
            <a:r>
              <a:rPr/>
              <a:t>Pit-falls and words of caution</a:t>
            </a:r>
          </a:p>
          <a:p>
            <a:pPr lvl="3"/>
            <a:r>
              <a:rPr/>
              <a:t>How responses are recorded</a:t>
            </a:r>
          </a:p>
          <a:p>
            <a:pPr lvl="3"/>
            <a:r>
              <a:rPr/>
              <a:t>Wording of items</a:t>
            </a:r>
          </a:p>
          <a:p>
            <a:pPr lvl="4"/>
            <a:r>
              <a:rPr/>
              <a:t>Literacy level</a:t>
            </a:r>
          </a:p>
          <a:p>
            <a:pPr lvl="4"/>
            <a:r>
              <a:rPr/>
              <a:t>“ Loaded ” wording</a:t>
            </a:r>
          </a:p>
          <a:p>
            <a:pPr lvl="3"/>
            <a:r>
              <a:rPr/>
              <a:t>Complexity of items</a:t>
            </a:r>
          </a:p>
          <a:p>
            <a:pPr lvl="4"/>
            <a:r>
              <a:rPr/>
              <a:t>More than 1 “ unit ” in a single item</a:t>
            </a:r>
          </a:p>
          <a:p>
            <a:pPr lvl="4"/>
            <a:r>
              <a:rPr/>
              <a:t>Clearly stated terms</a:t>
            </a:r>
          </a:p>
        </p:txBody>
      </p:sp>
    </p:spTree>
  </p:cSl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Data</a:t>
            </a:r>
            <a:r>
              <a:rPr/>
              <a:t> </a:t>
            </a:r>
            <a:r>
              <a:rPr/>
              <a:t>Collection</a:t>
            </a:r>
            <a:r>
              <a:rPr/>
              <a:t> </a:t>
            </a:r>
            <a:r>
              <a:rPr/>
              <a:t>Techniques</a:t>
            </a:r>
          </a:p>
        </p:txBody>
      </p:sp>
      <p:pic>
        <p:nvPicPr>
          <p:cNvPr descr="../images/image-10-13.png" id="0" name="Picture 1"/>
          <p:cNvPicPr>
            <a:picLocks noGrp="1" noChangeAspect="1"/>
          </p:cNvPicPr>
          <p:nvPr/>
        </p:nvPicPr>
        <p:blipFill>
          <a:blip r:embed="rId3"/>
          <a:stretch>
            <a:fillRect/>
          </a:stretch>
        </p:blipFill>
        <p:spPr bwMode="auto">
          <a:xfrm>
            <a:off x="1206500" y="1600200"/>
            <a:ext cx="6731000" cy="4521200"/>
          </a:xfrm>
          <a:prstGeom prst="rect">
            <a:avLst/>
          </a:prstGeom>
          <a:noFill/>
          <a:ln w="9525">
            <a:noFill/>
            <a:headEnd/>
            <a:tailEnd/>
          </a:ln>
        </p:spPr>
      </p:pic>
    </p:spTree>
  </p:cSl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Data</a:t>
            </a:r>
            <a:r>
              <a:rPr/>
              <a:t> </a:t>
            </a:r>
            <a:r>
              <a:rPr/>
              <a:t>Collection</a:t>
            </a:r>
            <a:r>
              <a:rPr/>
              <a:t> </a:t>
            </a:r>
            <a:r>
              <a:rPr/>
              <a:t>Techniques</a:t>
            </a:r>
          </a:p>
        </p:txBody>
      </p:sp>
      <p:sp>
        <p:nvSpPr>
          <p:cNvPr id="3" name="Content Placeholder 2"/>
          <p:cNvSpPr>
            <a:spLocks noGrp="1"/>
          </p:cNvSpPr>
          <p:nvPr>
            <p:ph idx="1"/>
          </p:nvPr>
        </p:nvSpPr>
        <p:spPr/>
        <p:txBody>
          <a:bodyPr/>
          <a:lstStyle/>
          <a:p>
            <a:pPr lvl="1"/>
            <a:r>
              <a:rPr/>
              <a:t>Surveys – Example</a:t>
            </a:r>
          </a:p>
          <a:p>
            <a:pPr lvl="2"/>
            <a:r>
              <a:rPr/>
              <a:t>Using a scale of 0 to 100, please indicate the percentage of time you take all the doses of your medicine?</a:t>
            </a:r>
          </a:p>
          <a:p>
            <a:pPr lvl="2"/>
            <a:r>
              <a:rPr/>
              <a:t>… take all the pills in each of your doses?</a:t>
            </a:r>
          </a:p>
          <a:p>
            <a:pPr lvl="2"/>
            <a:r>
              <a:rPr/>
              <a:t>… take all doses on the prescribed schedule?</a:t>
            </a:r>
          </a:p>
          <a:p>
            <a:pPr lvl="2"/>
            <a:r>
              <a:rPr/>
              <a:t>… follow all special instructions …</a:t>
            </a:r>
          </a:p>
          <a:p>
            <a:pPr lvl="2"/>
            <a:r>
              <a:rPr/>
              <a:t>… make sure you refill all of your medications on time?</a:t>
            </a:r>
          </a:p>
        </p:txBody>
      </p:sp>
    </p:spTree>
  </p:cSl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Data</a:t>
            </a:r>
            <a:r>
              <a:rPr/>
              <a:t> </a:t>
            </a:r>
            <a:r>
              <a:rPr/>
              <a:t>Collection</a:t>
            </a:r>
            <a:r>
              <a:rPr/>
              <a:t> </a:t>
            </a:r>
            <a:r>
              <a:rPr/>
              <a:t>&amp;</a:t>
            </a:r>
            <a:r>
              <a:rPr/>
              <a:t> </a:t>
            </a:r>
            <a:r>
              <a:rPr/>
              <a:t>Coding</a:t>
            </a:r>
          </a:p>
        </p:txBody>
      </p:sp>
      <p:pic>
        <p:nvPicPr>
          <p:cNvPr descr="../images/image-10-14.png" id="0" name="Picture 1"/>
          <p:cNvPicPr>
            <a:picLocks noGrp="1" noChangeAspect="1"/>
          </p:cNvPicPr>
          <p:nvPr/>
        </p:nvPicPr>
        <p:blipFill>
          <a:blip r:embed="rId3"/>
          <a:stretch>
            <a:fillRect/>
          </a:stretch>
        </p:blipFill>
        <p:spPr bwMode="auto">
          <a:xfrm>
            <a:off x="2781300" y="1600200"/>
            <a:ext cx="3581400" cy="4521200"/>
          </a:xfrm>
          <a:prstGeom prst="rect">
            <a:avLst/>
          </a:prstGeom>
          <a:noFill/>
          <a:ln w="9525">
            <a:noFill/>
            <a:headEnd/>
            <a:tailEnd/>
          </a:ln>
        </p:spPr>
      </p:pic>
    </p:spTree>
  </p:cSl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Data</a:t>
            </a:r>
            <a:r>
              <a:rPr/>
              <a:t> </a:t>
            </a:r>
            <a:r>
              <a:rPr/>
              <a:t>Collection</a:t>
            </a:r>
            <a:r>
              <a:rPr/>
              <a:t> </a:t>
            </a:r>
            <a:r>
              <a:rPr/>
              <a:t>&amp;</a:t>
            </a:r>
            <a:r>
              <a:rPr/>
              <a:t> </a:t>
            </a:r>
            <a:r>
              <a:rPr/>
              <a:t>Coding</a:t>
            </a:r>
          </a:p>
        </p:txBody>
      </p:sp>
      <p:sp>
        <p:nvSpPr>
          <p:cNvPr id="3" name="Content Placeholder 2"/>
          <p:cNvSpPr>
            <a:spLocks noGrp="1"/>
          </p:cNvSpPr>
          <p:nvPr>
            <p:ph idx="1"/>
          </p:nvPr>
        </p:nvSpPr>
        <p:spPr/>
        <p:txBody>
          <a:bodyPr/>
          <a:lstStyle/>
          <a:p>
            <a:pPr lvl="1"/>
            <a:r>
              <a:rPr/>
              <a:t>Initial Steps</a:t>
            </a:r>
          </a:p>
          <a:p>
            <a:pPr lvl="2"/>
            <a:r>
              <a:rPr/>
              <a:t>Planning the study</a:t>
            </a:r>
          </a:p>
          <a:p>
            <a:pPr lvl="2"/>
            <a:r>
              <a:rPr/>
              <a:t>Pilot testing</a:t>
            </a:r>
          </a:p>
          <a:p>
            <a:pPr lvl="2"/>
            <a:r>
              <a:rPr/>
              <a:t>Data collection</a:t>
            </a:r>
          </a:p>
          <a:p>
            <a:pPr lvl="3"/>
            <a:r>
              <a:rPr/>
              <a:t>Check for completeness if possible</a:t>
            </a:r>
          </a:p>
        </p:txBody>
      </p:sp>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More</a:t>
            </a:r>
            <a:r>
              <a:rPr/>
              <a:t> </a:t>
            </a:r>
            <a:r>
              <a:rPr/>
              <a:t>definitions</a:t>
            </a:r>
            <a:r>
              <a:rPr/>
              <a:t> </a:t>
            </a:r>
            <a:r>
              <a:rPr/>
              <a:t>for</a:t>
            </a:r>
            <a:r>
              <a:rPr/>
              <a:t> </a:t>
            </a:r>
            <a:r>
              <a:rPr/>
              <a:t>hypothesis</a:t>
            </a:r>
            <a:r>
              <a:rPr/>
              <a:t> </a:t>
            </a:r>
            <a:r>
              <a:rPr/>
              <a:t>testing</a:t>
            </a:r>
          </a:p>
        </p:txBody>
      </p:sp>
      <p:sp>
        <p:nvSpPr>
          <p:cNvPr id="3" name="Content Placeholder 2"/>
          <p:cNvSpPr>
            <a:spLocks noGrp="1"/>
          </p:cNvSpPr>
          <p:nvPr>
            <p:ph idx="1"/>
          </p:nvPr>
        </p:nvSpPr>
        <p:spPr/>
        <p:txBody>
          <a:bodyPr/>
          <a:lstStyle/>
          <a:p>
            <a:pPr lvl="1"/>
            <a:r>
              <a:rPr/>
              <a:t>Parameter</a:t>
            </a:r>
          </a:p>
          <a:p>
            <a:pPr lvl="2"/>
            <a:r>
              <a:rPr/>
              <a:t>Computed for a population</a:t>
            </a:r>
          </a:p>
          <a:p>
            <a:pPr lvl="2"/>
            <a:r>
              <a:rPr/>
              <a:t>Almost always unknown</a:t>
            </a:r>
          </a:p>
          <a:p>
            <a:pPr lvl="1"/>
            <a:r>
              <a:rPr/>
              <a:t>Statistic</a:t>
            </a:r>
          </a:p>
          <a:p>
            <a:pPr lvl="2"/>
            <a:r>
              <a:rPr/>
              <a:t>Computed for a sample</a:t>
            </a:r>
          </a:p>
          <a:p>
            <a:pPr lvl="2"/>
            <a:r>
              <a:rPr/>
              <a:t>Estimate of population parameter</a:t>
            </a:r>
          </a:p>
          <a:p>
            <a:pPr lvl="1"/>
            <a:r>
              <a:rPr/>
              <a:t>Sampling error</a:t>
            </a:r>
          </a:p>
        </p:txBody>
      </p:sp>
    </p:spTree>
  </p:cSl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Data</a:t>
            </a:r>
            <a:r>
              <a:rPr/>
              <a:t> </a:t>
            </a:r>
            <a:r>
              <a:rPr/>
              <a:t>Collection</a:t>
            </a:r>
            <a:r>
              <a:rPr/>
              <a:t> </a:t>
            </a:r>
            <a:r>
              <a:rPr/>
              <a:t>&amp;</a:t>
            </a:r>
            <a:r>
              <a:rPr/>
              <a:t> </a:t>
            </a:r>
            <a:r>
              <a:rPr/>
              <a:t>Coding</a:t>
            </a:r>
          </a:p>
        </p:txBody>
      </p:sp>
      <p:sp>
        <p:nvSpPr>
          <p:cNvPr id="3" name="Content Placeholder 2"/>
          <p:cNvSpPr>
            <a:spLocks noGrp="1"/>
          </p:cNvSpPr>
          <p:nvPr>
            <p:ph idx="1"/>
          </p:nvPr>
        </p:nvSpPr>
        <p:spPr/>
        <p:txBody>
          <a:bodyPr/>
          <a:lstStyle/>
          <a:p>
            <a:pPr lvl="1"/>
            <a:r>
              <a:rPr/>
              <a:t>Data Coding, Entry, and Checking</a:t>
            </a:r>
          </a:p>
          <a:p>
            <a:pPr lvl="2"/>
            <a:r>
              <a:rPr/>
              <a:t>Guidelines</a:t>
            </a:r>
          </a:p>
          <a:p>
            <a:pPr lvl="3"/>
            <a:r>
              <a:rPr/>
              <a:t>Mutually exclusive levels</a:t>
            </a:r>
          </a:p>
          <a:p>
            <a:pPr lvl="3"/>
            <a:r>
              <a:rPr/>
              <a:t>Code for maximum information</a:t>
            </a:r>
          </a:p>
          <a:p>
            <a:pPr lvl="3"/>
            <a:r>
              <a:rPr/>
              <a:t>Record is as complete as possible</a:t>
            </a:r>
          </a:p>
          <a:p>
            <a:pPr lvl="3"/>
            <a:r>
              <a:rPr/>
              <a:t>Consistency</a:t>
            </a:r>
          </a:p>
          <a:p>
            <a:pPr lvl="2"/>
            <a:r>
              <a:rPr/>
              <a:t>Data entry form</a:t>
            </a:r>
          </a:p>
          <a:p>
            <a:pPr lvl="2"/>
            <a:r>
              <a:rPr/>
              <a:t>Checking entry</a:t>
            </a:r>
          </a:p>
        </p:txBody>
      </p:sp>
    </p:spTree>
  </p:cSl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Data</a:t>
            </a:r>
            <a:r>
              <a:rPr/>
              <a:t> </a:t>
            </a:r>
            <a:r>
              <a:rPr/>
              <a:t>Collection</a:t>
            </a:r>
            <a:r>
              <a:rPr/>
              <a:t> </a:t>
            </a:r>
            <a:r>
              <a:rPr/>
              <a:t>&amp;</a:t>
            </a:r>
            <a:r>
              <a:rPr/>
              <a:t> </a:t>
            </a:r>
            <a:r>
              <a:rPr/>
              <a:t>Coding</a:t>
            </a:r>
          </a:p>
        </p:txBody>
      </p:sp>
      <p:pic>
        <p:nvPicPr>
          <p:cNvPr descr="../images/image-10-15.png" id="0" name="Picture 1"/>
          <p:cNvPicPr>
            <a:picLocks noGrp="1" noChangeAspect="1"/>
          </p:cNvPicPr>
          <p:nvPr/>
        </p:nvPicPr>
        <p:blipFill>
          <a:blip r:embed="rId3"/>
          <a:stretch>
            <a:fillRect/>
          </a:stretch>
        </p:blipFill>
        <p:spPr bwMode="auto">
          <a:xfrm>
            <a:off x="2540000" y="1600200"/>
            <a:ext cx="4064000" cy="4521200"/>
          </a:xfrm>
          <a:prstGeom prst="rect">
            <a:avLst/>
          </a:prstGeom>
          <a:noFill/>
          <a:ln w="9525">
            <a:noFill/>
            <a:headEnd/>
            <a:tailEnd/>
          </a:ln>
        </p:spPr>
      </p:pic>
    </p:spTree>
  </p:cSld>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Data</a:t>
            </a:r>
            <a:r>
              <a:rPr/>
              <a:t> </a:t>
            </a:r>
            <a:r>
              <a:rPr/>
              <a:t>Collection</a:t>
            </a:r>
            <a:r>
              <a:rPr/>
              <a:t> </a:t>
            </a:r>
            <a:r>
              <a:rPr/>
              <a:t>&amp;</a:t>
            </a:r>
            <a:r>
              <a:rPr/>
              <a:t> </a:t>
            </a:r>
            <a:r>
              <a:rPr/>
              <a:t>Coding</a:t>
            </a:r>
          </a:p>
        </p:txBody>
      </p:sp>
      <p:sp>
        <p:nvSpPr>
          <p:cNvPr id="3" name="Content Placeholder 2"/>
          <p:cNvSpPr>
            <a:spLocks noGrp="1"/>
          </p:cNvSpPr>
          <p:nvPr>
            <p:ph idx="1"/>
          </p:nvPr>
        </p:nvSpPr>
        <p:spPr/>
        <p:txBody>
          <a:bodyPr/>
          <a:lstStyle/>
          <a:p>
            <a:pPr lvl="1"/>
            <a:r>
              <a:rPr/>
              <a:t>Data Entry into Statistical Program</a:t>
            </a:r>
          </a:p>
          <a:p>
            <a:pPr lvl="2"/>
            <a:r>
              <a:rPr/>
              <a:t>Layout of data sheet</a:t>
            </a:r>
          </a:p>
          <a:p>
            <a:pPr lvl="2"/>
            <a:r>
              <a:rPr/>
              <a:t>Variable names</a:t>
            </a:r>
          </a:p>
          <a:p>
            <a:pPr lvl="2"/>
            <a:r>
              <a:rPr/>
              <a:t>Labeling</a:t>
            </a:r>
          </a:p>
          <a:p>
            <a:pPr lvl="3"/>
            <a:r>
              <a:rPr/>
              <a:t>Variables</a:t>
            </a:r>
          </a:p>
          <a:p>
            <a:pPr lvl="3"/>
            <a:r>
              <a:rPr/>
              <a:t>Values</a:t>
            </a:r>
          </a:p>
          <a:p>
            <a:pPr lvl="2"/>
            <a:r>
              <a:rPr/>
              <a:t>Codebook / documentation</a:t>
            </a:r>
          </a:p>
        </p:txBody>
      </p:sp>
    </p:spTree>
  </p:cSld>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Data</a:t>
            </a:r>
            <a:r>
              <a:rPr/>
              <a:t> </a:t>
            </a:r>
            <a:r>
              <a:rPr/>
              <a:t>Collection</a:t>
            </a:r>
            <a:r>
              <a:rPr/>
              <a:t> </a:t>
            </a:r>
            <a:r>
              <a:rPr/>
              <a:t>&amp;</a:t>
            </a:r>
            <a:r>
              <a:rPr/>
              <a:t> </a:t>
            </a:r>
            <a:r>
              <a:rPr/>
              <a:t>Coding</a:t>
            </a:r>
          </a:p>
        </p:txBody>
      </p:sp>
      <p:sp>
        <p:nvSpPr>
          <p:cNvPr id="3" name="Content Placeholder 2"/>
          <p:cNvSpPr>
            <a:spLocks noGrp="1"/>
          </p:cNvSpPr>
          <p:nvPr>
            <p:ph idx="1"/>
          </p:nvPr>
        </p:nvSpPr>
        <p:spPr/>
        <p:txBody>
          <a:bodyPr/>
          <a:lstStyle/>
          <a:p>
            <a:pPr lvl="1"/>
            <a:r>
              <a:rPr/>
              <a:t>Data Summation</a:t>
            </a:r>
          </a:p>
          <a:p>
            <a:pPr lvl="2"/>
            <a:r>
              <a:rPr/>
              <a:t>Descriptive information</a:t>
            </a:r>
          </a:p>
          <a:p>
            <a:pPr lvl="3"/>
            <a:r>
              <a:rPr/>
              <a:t>Categorical variables</a:t>
            </a:r>
          </a:p>
          <a:p>
            <a:pPr lvl="3"/>
            <a:r>
              <a:rPr/>
              <a:t>Continuous variables</a:t>
            </a:r>
          </a:p>
          <a:p>
            <a:pPr lvl="2"/>
            <a:r>
              <a:rPr/>
              <a:t>Data checking – part 2</a:t>
            </a:r>
          </a:p>
        </p:txBody>
      </p:sp>
    </p:spTree>
  </p:cSld>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Data</a:t>
            </a:r>
            <a:r>
              <a:rPr/>
              <a:t> </a:t>
            </a:r>
            <a:r>
              <a:rPr/>
              <a:t>Collection</a:t>
            </a:r>
            <a:r>
              <a:rPr/>
              <a:t> </a:t>
            </a:r>
            <a:r>
              <a:rPr/>
              <a:t>&amp;</a:t>
            </a:r>
            <a:r>
              <a:rPr/>
              <a:t> </a:t>
            </a:r>
            <a:r>
              <a:rPr/>
              <a:t>Coding</a:t>
            </a:r>
          </a:p>
        </p:txBody>
      </p:sp>
      <p:pic>
        <p:nvPicPr>
          <p:cNvPr descr="../images/image-10-16.png" id="0" name="Picture 1"/>
          <p:cNvPicPr>
            <a:picLocks noGrp="1" noChangeAspect="1"/>
          </p:cNvPicPr>
          <p:nvPr/>
        </p:nvPicPr>
        <p:blipFill>
          <a:blip r:embed="rId3"/>
          <a:stretch>
            <a:fillRect/>
          </a:stretch>
        </p:blipFill>
        <p:spPr bwMode="auto">
          <a:xfrm>
            <a:off x="1282700" y="1600200"/>
            <a:ext cx="6578600" cy="4521200"/>
          </a:xfrm>
          <a:prstGeom prst="rect">
            <a:avLst/>
          </a:prstGeom>
          <a:noFill/>
          <a:ln w="9525">
            <a:noFill/>
            <a:headEnd/>
            <a:tailEnd/>
          </a:ln>
        </p:spPr>
      </p:pic>
    </p:spTree>
  </p:cSld>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Measurement</a:t>
            </a:r>
            <a:r>
              <a:rPr/>
              <a:t> </a:t>
            </a:r>
            <a:r>
              <a:rPr/>
              <a:t>dichotomies</a:t>
            </a:r>
          </a:p>
        </p:txBody>
      </p:sp>
      <p:sp>
        <p:nvSpPr>
          <p:cNvPr id="3" name="Content Placeholder 2"/>
          <p:cNvSpPr>
            <a:spLocks noGrp="1"/>
          </p:cNvSpPr>
          <p:nvPr>
            <p:ph idx="1"/>
          </p:nvPr>
        </p:nvSpPr>
        <p:spPr/>
        <p:txBody>
          <a:bodyPr/>
          <a:lstStyle/>
          <a:p>
            <a:pPr lvl="1"/>
            <a:r>
              <a:rPr/>
              <a:t>Standardized versus investigator developed measures</a:t>
            </a:r>
          </a:p>
          <a:p>
            <a:pPr lvl="1"/>
            <a:r>
              <a:rPr/>
              <a:t>Researcher evaluation versus patient report</a:t>
            </a:r>
          </a:p>
          <a:p>
            <a:pPr lvl="1"/>
            <a:r>
              <a:rPr/>
              <a:t>Field measurements versus laboratory measurements</a:t>
            </a:r>
          </a:p>
          <a:p>
            <a:pPr lvl="2"/>
            <a:r>
              <a:rPr/>
              <a:t>Ecological validity</a:t>
            </a:r>
          </a:p>
          <a:p>
            <a:pPr lvl="1"/>
            <a:r>
              <a:rPr/>
              <a:t>Standardized test</a:t>
            </a:r>
          </a:p>
        </p:txBody>
      </p:sp>
    </p:spTree>
  </p:cSld>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Researcher</a:t>
            </a:r>
            <a:r>
              <a:rPr/>
              <a:t> </a:t>
            </a:r>
            <a:r>
              <a:rPr/>
              <a:t>evaluations</a:t>
            </a:r>
          </a:p>
        </p:txBody>
      </p:sp>
      <p:sp>
        <p:nvSpPr>
          <p:cNvPr id="3" name="Content Placeholder 2"/>
          <p:cNvSpPr>
            <a:spLocks noGrp="1"/>
          </p:cNvSpPr>
          <p:nvPr>
            <p:ph idx="1"/>
          </p:nvPr>
        </p:nvSpPr>
        <p:spPr/>
        <p:txBody>
          <a:bodyPr/>
          <a:lstStyle/>
          <a:p>
            <a:pPr lvl="1"/>
            <a:r>
              <a:rPr/>
              <a:t>Norm referenced tests</a:t>
            </a:r>
          </a:p>
          <a:p>
            <a:pPr lvl="1"/>
            <a:r>
              <a:rPr/>
              <a:t>Criterion referenced tests</a:t>
            </a:r>
          </a:p>
          <a:p>
            <a:pPr lvl="1"/>
            <a:r>
              <a:rPr/>
              <a:t>Achievement tests</a:t>
            </a:r>
          </a:p>
          <a:p>
            <a:pPr lvl="1"/>
            <a:r>
              <a:rPr/>
              <a:t>Performance assessment</a:t>
            </a:r>
          </a:p>
          <a:p>
            <a:pPr lvl="2"/>
            <a:r>
              <a:rPr/>
              <a:t>Authentic assessment</a:t>
            </a:r>
          </a:p>
          <a:p>
            <a:pPr lvl="1"/>
            <a:r>
              <a:rPr/>
              <a:t>Aptitude tests</a:t>
            </a:r>
          </a:p>
          <a:p>
            <a:pPr lvl="1"/>
            <a:r>
              <a:rPr/>
              <a:t>Projective technique</a:t>
            </a:r>
          </a:p>
          <a:p>
            <a:pPr lvl="1"/>
            <a:r>
              <a:rPr/>
              <a:t>Documents</a:t>
            </a:r>
          </a:p>
        </p:txBody>
      </p:sp>
    </p:spTree>
  </p:cSld>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Self</a:t>
            </a:r>
            <a:r>
              <a:rPr/>
              <a:t> </a:t>
            </a:r>
            <a:r>
              <a:rPr/>
              <a:t>report</a:t>
            </a:r>
          </a:p>
        </p:txBody>
      </p:sp>
      <p:sp>
        <p:nvSpPr>
          <p:cNvPr id="3" name="Content Placeholder 2"/>
          <p:cNvSpPr>
            <a:spLocks noGrp="1"/>
          </p:cNvSpPr>
          <p:nvPr>
            <p:ph idx="1"/>
          </p:nvPr>
        </p:nvSpPr>
        <p:spPr/>
        <p:txBody>
          <a:bodyPr/>
          <a:lstStyle/>
          <a:p>
            <a:pPr lvl="1"/>
            <a:r>
              <a:rPr/>
              <a:t>Standardized personality inventories</a:t>
            </a:r>
          </a:p>
          <a:p>
            <a:pPr lvl="2"/>
            <a:r>
              <a:rPr/>
              <a:t>Paper and pencil</a:t>
            </a:r>
          </a:p>
          <a:p>
            <a:pPr lvl="2"/>
            <a:r>
              <a:rPr/>
              <a:t>Machine scored</a:t>
            </a:r>
          </a:p>
        </p:txBody>
      </p:sp>
    </p:spTree>
  </p:cSld>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Questionnaires</a:t>
            </a:r>
          </a:p>
        </p:txBody>
      </p:sp>
      <p:sp>
        <p:nvSpPr>
          <p:cNvPr id="3" name="Content Placeholder 2"/>
          <p:cNvSpPr>
            <a:spLocks noGrp="1"/>
          </p:cNvSpPr>
          <p:nvPr>
            <p:ph idx="1"/>
          </p:nvPr>
        </p:nvSpPr>
        <p:spPr/>
        <p:txBody>
          <a:bodyPr/>
          <a:lstStyle/>
          <a:p>
            <a:pPr lvl="1"/>
            <a:r>
              <a:rPr/>
              <a:t>Definitions</a:t>
            </a:r>
          </a:p>
          <a:p>
            <a:pPr lvl="2"/>
            <a:r>
              <a:rPr/>
              <a:t>Survey</a:t>
            </a:r>
          </a:p>
          <a:p>
            <a:pPr lvl="2"/>
            <a:r>
              <a:rPr/>
              <a:t>Questionnaire</a:t>
            </a:r>
          </a:p>
          <a:p>
            <a:pPr lvl="2"/>
            <a:r>
              <a:rPr/>
              <a:t>Interview</a:t>
            </a:r>
          </a:p>
        </p:txBody>
      </p:sp>
    </p:spTree>
  </p:cSld>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Delivery</a:t>
            </a:r>
          </a:p>
        </p:txBody>
      </p:sp>
      <p:sp>
        <p:nvSpPr>
          <p:cNvPr id="3" name="Content Placeholder 2"/>
          <p:cNvSpPr>
            <a:spLocks noGrp="1"/>
          </p:cNvSpPr>
          <p:nvPr>
            <p:ph idx="1"/>
          </p:nvPr>
        </p:nvSpPr>
        <p:spPr/>
        <p:txBody>
          <a:bodyPr/>
          <a:lstStyle/>
          <a:p>
            <a:pPr lvl="1"/>
            <a:r>
              <a:rPr/>
              <a:t>Remote administration</a:t>
            </a:r>
          </a:p>
          <a:p>
            <a:pPr lvl="2"/>
            <a:r>
              <a:rPr/>
              <a:t>Mail</a:t>
            </a:r>
          </a:p>
          <a:p>
            <a:pPr lvl="2"/>
            <a:r>
              <a:rPr/>
              <a:t>Internet (Survey Monkey)</a:t>
            </a:r>
          </a:p>
          <a:p>
            <a:pPr lvl="1"/>
            <a:r>
              <a:rPr/>
              <a:t>Direct administration</a:t>
            </a:r>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Hypotheses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1"/>
                <a:r>
                  <a:rPr/>
                  <a:t>Null hypothesis</a:t>
                </a:r>
              </a:p>
              <a:p>
                <a:pPr lvl="2"/>
                <a:r>
                  <a:rPr/>
                  <a:t>Designated by </a:t>
                </a:r>
                <a14:m>
                  <m:oMath xmlns:m="http://schemas.openxmlformats.org/officeDocument/2006/math">
                    <m:sSub>
                      <m:e>
                        <m:r>
                          <m:t>H</m:t>
                        </m:r>
                      </m:e>
                      <m:sub>
                        <m:r>
                          <m:t>0</m:t>
                        </m:r>
                      </m:sub>
                    </m:sSub>
                  </m:oMath>
                </a14:m>
              </a:p>
              <a:p>
                <a:pPr lvl="2"/>
                <a:r>
                  <a:rPr/>
                  <a:t>No change, no effect</a:t>
                </a:r>
              </a:p>
              <a:p>
                <a:pPr lvl="1"/>
                <a:r>
                  <a:rPr/>
                  <a:t>Alternative hypothesis</a:t>
                </a:r>
              </a:p>
              <a:p>
                <a:pPr lvl="2"/>
                <a:r>
                  <a:rPr/>
                  <a:t>Designated by </a:t>
                </a:r>
                <a14:m>
                  <m:oMath xmlns:m="http://schemas.openxmlformats.org/officeDocument/2006/math">
                    <m:sSub>
                      <m:e>
                        <m:r>
                          <m:t>H</m:t>
                        </m:r>
                      </m:e>
                      <m:sub>
                        <m:r>
                          <m:t>a</m:t>
                        </m:r>
                      </m:sub>
                    </m:sSub>
                  </m:oMath>
                </a14:m>
              </a:p>
            </p:txBody>
          </p:sp>
        </mc:Choice>
      </mc:AlternateContent>
    </p:spTree>
  </p:cSld>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Structure</a:t>
            </a:r>
          </a:p>
        </p:txBody>
      </p:sp>
      <p:sp>
        <p:nvSpPr>
          <p:cNvPr id="3" name="Content Placeholder 2"/>
          <p:cNvSpPr>
            <a:spLocks noGrp="1"/>
          </p:cNvSpPr>
          <p:nvPr>
            <p:ph idx="1"/>
          </p:nvPr>
        </p:nvSpPr>
        <p:spPr/>
        <p:txBody>
          <a:bodyPr/>
          <a:lstStyle/>
          <a:p>
            <a:pPr lvl="1"/>
            <a:r>
              <a:rPr/>
              <a:t>Open ended</a:t>
            </a:r>
          </a:p>
          <a:p>
            <a:pPr lvl="1"/>
            <a:r>
              <a:rPr/>
              <a:t>Partially open ended</a:t>
            </a:r>
          </a:p>
          <a:p>
            <a:pPr lvl="1"/>
            <a:r>
              <a:rPr/>
              <a:t>Unordered closed response</a:t>
            </a:r>
          </a:p>
          <a:p>
            <a:pPr lvl="1"/>
            <a:r>
              <a:rPr/>
              <a:t>Ordered closed response</a:t>
            </a:r>
          </a:p>
          <a:p>
            <a:pPr lvl="1"/>
            <a:r>
              <a:rPr/>
              <a:t>Interviews</a:t>
            </a:r>
          </a:p>
          <a:p>
            <a:pPr lvl="2"/>
            <a:r>
              <a:rPr/>
              <a:t>Telephone</a:t>
            </a:r>
          </a:p>
          <a:p>
            <a:pPr lvl="2"/>
            <a:r>
              <a:rPr/>
              <a:t>Face-to-face</a:t>
            </a:r>
          </a:p>
          <a:p>
            <a:pPr lvl="1"/>
            <a:r>
              <a:rPr/>
              <a:t>Focus groups</a:t>
            </a:r>
          </a:p>
        </p:txBody>
      </p:sp>
    </p:spTree>
  </p:cSld>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Analysis</a:t>
            </a:r>
            <a:r>
              <a:rPr/>
              <a:t> </a:t>
            </a:r>
            <a:r>
              <a:rPr/>
              <a:t>of</a:t>
            </a:r>
            <a:r>
              <a:rPr/>
              <a:t> </a:t>
            </a:r>
            <a:r>
              <a:rPr/>
              <a:t>Qualitative</a:t>
            </a:r>
            <a:r>
              <a:rPr/>
              <a:t> </a:t>
            </a:r>
            <a:r>
              <a:rPr/>
              <a:t>Data</a:t>
            </a:r>
          </a:p>
        </p:txBody>
      </p:sp>
      <p:sp>
        <p:nvSpPr>
          <p:cNvPr id="3" name="Content Placeholder 2"/>
          <p:cNvSpPr>
            <a:spLocks noGrp="1"/>
          </p:cNvSpPr>
          <p:nvPr>
            <p:ph idx="1"/>
          </p:nvPr>
        </p:nvSpPr>
        <p:spPr/>
        <p:txBody>
          <a:bodyPr/>
          <a:lstStyle/>
          <a:p>
            <a:pPr lvl="1"/>
            <a:r>
              <a:rPr>
                <a:hlinkClick r:id="rId2"/>
              </a:rPr>
              <a:t>http://blog.pmean.com/semi-structured-interviews/</a:t>
            </a:r>
          </a:p>
          <a:p>
            <a:pPr lvl="1"/>
            <a:r>
              <a:rPr/>
              <a:t>Positivism versus constructivism, revisited</a:t>
            </a:r>
          </a:p>
          <a:p>
            <a:pPr lvl="2"/>
            <a:r>
              <a:rPr>
                <a:hlinkClick r:id="rId3"/>
              </a:rPr>
              <a:t>https://www.sagepub.com/sites/default/files/upm-binaries/29985_Chapter1.pdf</a:t>
            </a:r>
          </a:p>
          <a:p>
            <a:pPr lvl="2"/>
            <a:r>
              <a:rPr>
                <a:hlinkClick r:id="rId4"/>
              </a:rPr>
              <a:t>http://blog.pmean.com/recommended-philosophy-news-network-postmodernism-special-report/</a:t>
            </a:r>
          </a:p>
          <a:p>
            <a:pPr lvl="0" marL="0" indent="0">
              <a:buNone/>
            </a:pPr>
            <a:r>
              <a:rPr/>
              <a:t>Tools: semi-structured interviews, participant observation, photo elicitation(?), mapping exercises(?), web and space design workshops(?), archival records, physical artifacts,</a:t>
            </a:r>
          </a:p>
          <a:p>
            <a:pPr lvl="0" marL="0" indent="0">
              <a:buNone/>
            </a:pPr>
            <a:r>
              <a:rPr/>
              <a:t>Typically, a one-hour interview requires a minimum of three to four hours (or more) of analysis.</a:t>
            </a:r>
          </a:p>
          <a:p>
            <a:pPr lvl="0" marL="0" indent="0">
              <a:buNone/>
            </a:pPr>
            <a:r>
              <a:rPr/>
              <a:t>Involve the participants in the process, especially for narrative research.</a:t>
            </a:r>
          </a:p>
        </p:txBody>
      </p:sp>
    </p:spTree>
  </p:cSld>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Analysis</a:t>
            </a:r>
            <a:r>
              <a:rPr/>
              <a:t> </a:t>
            </a:r>
            <a:r>
              <a:rPr/>
              <a:t>of</a:t>
            </a:r>
            <a:r>
              <a:rPr/>
              <a:t> </a:t>
            </a:r>
            <a:r>
              <a:rPr/>
              <a:t>Qualitative</a:t>
            </a:r>
            <a:r>
              <a:rPr/>
              <a:t> </a:t>
            </a:r>
            <a:r>
              <a:rPr/>
              <a:t>Data</a:t>
            </a:r>
          </a:p>
        </p:txBody>
      </p:sp>
      <p:sp>
        <p:nvSpPr>
          <p:cNvPr id="3" name="Content Placeholder 2"/>
          <p:cNvSpPr>
            <a:spLocks noGrp="1"/>
          </p:cNvSpPr>
          <p:nvPr>
            <p:ph idx="1"/>
          </p:nvPr>
        </p:nvSpPr>
        <p:spPr/>
        <p:txBody>
          <a:bodyPr/>
          <a:lstStyle/>
          <a:p>
            <a:pPr lvl="1"/>
            <a:r>
              <a:rPr/>
              <a:t>Inductive process –</a:t>
            </a:r>
          </a:p>
          <a:p>
            <a:pPr lvl="2"/>
            <a:r>
              <a:rPr/>
              <a:t>Start with the specific (raw data / transcript)</a:t>
            </a:r>
          </a:p>
          <a:p>
            <a:pPr lvl="2"/>
            <a:r>
              <a:rPr/>
              <a:t>Develop a theoretical framework from the data</a:t>
            </a:r>
          </a:p>
          <a:p>
            <a:pPr lvl="2"/>
            <a:r>
              <a:rPr/>
              <a:t>Conceptual categories emerge from the data</a:t>
            </a:r>
          </a:p>
        </p:txBody>
      </p:sp>
    </p:spTree>
  </p:cSld>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Analysis</a:t>
            </a:r>
            <a:r>
              <a:rPr/>
              <a:t> </a:t>
            </a:r>
            <a:r>
              <a:rPr/>
              <a:t>of</a:t>
            </a:r>
            <a:r>
              <a:rPr/>
              <a:t> </a:t>
            </a:r>
            <a:r>
              <a:rPr/>
              <a:t>Qualitative</a:t>
            </a:r>
            <a:r>
              <a:rPr/>
              <a:t> </a:t>
            </a:r>
            <a:r>
              <a:rPr/>
              <a:t>Data</a:t>
            </a:r>
          </a:p>
        </p:txBody>
      </p:sp>
      <p:sp>
        <p:nvSpPr>
          <p:cNvPr id="3" name="Content Placeholder 2"/>
          <p:cNvSpPr>
            <a:spLocks noGrp="1"/>
          </p:cNvSpPr>
          <p:nvPr>
            <p:ph idx="1"/>
          </p:nvPr>
        </p:nvSpPr>
        <p:spPr/>
        <p:txBody>
          <a:bodyPr/>
          <a:lstStyle/>
          <a:p>
            <a:pPr lvl="1"/>
            <a:r>
              <a:rPr/>
              <a:t>Start the study with a research question</a:t>
            </a:r>
          </a:p>
          <a:p>
            <a:pPr lvl="2"/>
            <a:r>
              <a:rPr/>
              <a:t>This may provide a potential starting point for analyzing text</a:t>
            </a:r>
          </a:p>
          <a:p>
            <a:pPr lvl="2"/>
            <a:r>
              <a:rPr/>
              <a:t>If you do this, DO NOT let it prevent you from seeing what is in the text</a:t>
            </a:r>
          </a:p>
          <a:p>
            <a:pPr lvl="1"/>
            <a:r>
              <a:rPr/>
              <a:t>Steps</a:t>
            </a:r>
          </a:p>
          <a:p>
            <a:pPr lvl="2"/>
            <a:r>
              <a:rPr/>
              <a:t>From raw data to theory building</a:t>
            </a:r>
          </a:p>
          <a:p>
            <a:pPr lvl="2"/>
            <a:r>
              <a:rPr/>
              <a:t>“ Iterative ” process</a:t>
            </a:r>
          </a:p>
          <a:p>
            <a:pPr lvl="3"/>
            <a:r>
              <a:rPr/>
              <a:t>e.g. , as you are developing categories, check them back against the raw data – do they continue to reflect the original data?</a:t>
            </a:r>
          </a:p>
        </p:txBody>
      </p:sp>
    </p:spTree>
  </p:cSld>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Analysis</a:t>
            </a:r>
            <a:r>
              <a:rPr/>
              <a:t> </a:t>
            </a:r>
            <a:r>
              <a:rPr/>
              <a:t>of</a:t>
            </a:r>
            <a:r>
              <a:rPr/>
              <a:t> </a:t>
            </a:r>
            <a:r>
              <a:rPr/>
              <a:t>Qualitative</a:t>
            </a:r>
            <a:r>
              <a:rPr/>
              <a:t> </a:t>
            </a:r>
            <a:r>
              <a:rPr/>
              <a:t>Data</a:t>
            </a:r>
          </a:p>
        </p:txBody>
      </p:sp>
      <p:sp>
        <p:nvSpPr>
          <p:cNvPr id="3" name="Content Placeholder 2"/>
          <p:cNvSpPr>
            <a:spLocks noGrp="1"/>
          </p:cNvSpPr>
          <p:nvPr>
            <p:ph idx="1"/>
          </p:nvPr>
        </p:nvSpPr>
        <p:spPr/>
        <p:txBody>
          <a:bodyPr/>
          <a:lstStyle/>
          <a:p>
            <a:pPr lvl="1"/>
            <a:r>
              <a:rPr/>
              <a:t>Analysis process –</a:t>
            </a:r>
          </a:p>
          <a:p>
            <a:pPr lvl="2"/>
            <a:r>
              <a:rPr/>
              <a:t>Given research question, may have some idea of a general conceptual structure; serve only as a starting point</a:t>
            </a:r>
          </a:p>
          <a:p>
            <a:pPr lvl="2"/>
            <a:r>
              <a:rPr/>
              <a:t>Usually work from transcripts</a:t>
            </a:r>
          </a:p>
          <a:p>
            <a:pPr lvl="2"/>
            <a:r>
              <a:rPr/>
              <a:t>If possible, refer back to audio recordings when needed</a:t>
            </a:r>
          </a:p>
          <a:p>
            <a:pPr lvl="2"/>
            <a:r>
              <a:rPr/>
              <a:t>Qualitative form of analysis</a:t>
            </a:r>
          </a:p>
          <a:p>
            <a:pPr lvl="3"/>
            <a:r>
              <a:rPr/>
              <a:t>Content analysis – analysis of the content of communication</a:t>
            </a:r>
          </a:p>
          <a:p>
            <a:pPr lvl="3"/>
            <a:r>
              <a:rPr/>
              <a:t>Thematic analysis – identifying patterns or themes in the data</a:t>
            </a:r>
          </a:p>
        </p:txBody>
      </p:sp>
    </p:spTree>
  </p:cSld>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Analysis</a:t>
            </a:r>
            <a:r>
              <a:rPr/>
              <a:t> </a:t>
            </a:r>
            <a:r>
              <a:rPr/>
              <a:t>of</a:t>
            </a:r>
            <a:r>
              <a:rPr/>
              <a:t> </a:t>
            </a:r>
            <a:r>
              <a:rPr/>
              <a:t>Qualitative</a:t>
            </a:r>
            <a:r>
              <a:rPr/>
              <a:t> </a:t>
            </a:r>
            <a:r>
              <a:rPr/>
              <a:t>Data</a:t>
            </a:r>
          </a:p>
        </p:txBody>
      </p:sp>
      <p:sp>
        <p:nvSpPr>
          <p:cNvPr id="3" name="Content Placeholder 2"/>
          <p:cNvSpPr>
            <a:spLocks noGrp="1"/>
          </p:cNvSpPr>
          <p:nvPr>
            <p:ph idx="1"/>
          </p:nvPr>
        </p:nvSpPr>
        <p:spPr/>
        <p:txBody>
          <a:bodyPr/>
          <a:lstStyle/>
          <a:p>
            <a:pPr lvl="1"/>
            <a:r>
              <a:rPr/>
              <a:t>Category Formation – assign sections (data bits) to analytical categories/themes “coding”</a:t>
            </a:r>
          </a:p>
          <a:p>
            <a:pPr lvl="2"/>
            <a:r>
              <a:rPr/>
              <a:t>Summarizing the data by identifying similarities and differences / commonalities and contrasts</a:t>
            </a:r>
          </a:p>
          <a:p>
            <a:pPr lvl="2"/>
            <a:r>
              <a:rPr/>
              <a:t>Categories:</a:t>
            </a:r>
          </a:p>
          <a:p>
            <a:pPr lvl="3"/>
            <a:r>
              <a:rPr/>
              <a:t>More manageable units of information</a:t>
            </a:r>
          </a:p>
          <a:p>
            <a:pPr lvl="3"/>
            <a:r>
              <a:rPr/>
              <a:t>“open coding”</a:t>
            </a:r>
          </a:p>
          <a:p>
            <a:pPr lvl="3"/>
            <a:r>
              <a:rPr/>
              <a:t>Descriptive – Concrete</a:t>
            </a:r>
          </a:p>
          <a:p>
            <a:pPr lvl="3"/>
            <a:r>
              <a:rPr/>
              <a:t>Interpretive – Abstract</a:t>
            </a:r>
          </a:p>
          <a:p>
            <a:pPr lvl="3"/>
            <a:r>
              <a:rPr/>
              <a:t>Relational</a:t>
            </a:r>
          </a:p>
          <a:p>
            <a:pPr lvl="2"/>
            <a:r>
              <a:rPr/>
              <a:t>Cross-reference categories back to text</a:t>
            </a:r>
          </a:p>
          <a:p>
            <a:pPr lvl="3"/>
            <a:r>
              <a:rPr/>
              <a:t>Makes it easier to revise coding as needed</a:t>
            </a:r>
          </a:p>
        </p:txBody>
      </p:sp>
    </p:spTree>
  </p:cSld>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Analysis</a:t>
            </a:r>
            <a:r>
              <a:rPr/>
              <a:t> </a:t>
            </a:r>
            <a:r>
              <a:rPr/>
              <a:t>of</a:t>
            </a:r>
            <a:r>
              <a:rPr/>
              <a:t> </a:t>
            </a:r>
            <a:r>
              <a:rPr/>
              <a:t>Qualitative</a:t>
            </a:r>
            <a:r>
              <a:rPr/>
              <a:t> </a:t>
            </a:r>
            <a:r>
              <a:rPr/>
              <a:t>Data</a:t>
            </a:r>
          </a:p>
        </p:txBody>
      </p:sp>
      <p:sp>
        <p:nvSpPr>
          <p:cNvPr id="3" name="Content Placeholder 2"/>
          <p:cNvSpPr>
            <a:spLocks noGrp="1"/>
          </p:cNvSpPr>
          <p:nvPr>
            <p:ph idx="1"/>
          </p:nvPr>
        </p:nvSpPr>
        <p:spPr/>
        <p:txBody>
          <a:bodyPr/>
          <a:lstStyle/>
          <a:p>
            <a:pPr lvl="1"/>
            <a:r>
              <a:rPr/>
              <a:t>Category Formation</a:t>
            </a:r>
          </a:p>
          <a:p>
            <a:pPr lvl="2"/>
            <a:r>
              <a:rPr/>
              <a:t>Faithful to the data – “internal” aspect</a:t>
            </a:r>
          </a:p>
          <a:p>
            <a:pPr lvl="2"/>
            <a:r>
              <a:rPr/>
              <a:t>Meaningful to other categories – “external” aspect</a:t>
            </a:r>
          </a:p>
          <a:p>
            <a:pPr lvl="2"/>
            <a:r>
              <a:rPr/>
              <a:t>Balance</a:t>
            </a:r>
          </a:p>
          <a:p>
            <a:pPr lvl="3"/>
            <a:r>
              <a:rPr/>
              <a:t>Generality vs Specificity</a:t>
            </a:r>
          </a:p>
          <a:p>
            <a:pPr lvl="3"/>
            <a:r>
              <a:rPr/>
              <a:t>Inclusivity vs Exclusivity</a:t>
            </a:r>
          </a:p>
          <a:p>
            <a:pPr lvl="2"/>
            <a:r>
              <a:rPr/>
              <a:t>Number of times idea mentioned does NOT necessarily reflect importance</a:t>
            </a:r>
          </a:p>
        </p:txBody>
      </p:sp>
    </p:spTree>
  </p:cSld>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Analysis</a:t>
            </a:r>
            <a:r>
              <a:rPr/>
              <a:t> </a:t>
            </a:r>
            <a:r>
              <a:rPr/>
              <a:t>of</a:t>
            </a:r>
            <a:r>
              <a:rPr/>
              <a:t> </a:t>
            </a:r>
            <a:r>
              <a:rPr/>
              <a:t>Qualitative</a:t>
            </a:r>
            <a:r>
              <a:rPr/>
              <a:t> </a:t>
            </a:r>
            <a:r>
              <a:rPr/>
              <a:t>Data</a:t>
            </a:r>
          </a:p>
        </p:txBody>
      </p:sp>
      <p:sp>
        <p:nvSpPr>
          <p:cNvPr id="3" name="Content Placeholder 2"/>
          <p:cNvSpPr>
            <a:spLocks noGrp="1"/>
          </p:cNvSpPr>
          <p:nvPr>
            <p:ph idx="1"/>
          </p:nvPr>
        </p:nvSpPr>
        <p:spPr/>
        <p:txBody>
          <a:bodyPr/>
          <a:lstStyle/>
          <a:p>
            <a:pPr lvl="1"/>
            <a:r>
              <a:rPr/>
              <a:t>Labeling / Revising Categories</a:t>
            </a:r>
          </a:p>
          <a:p>
            <a:pPr lvl="2"/>
            <a:r>
              <a:rPr/>
              <a:t>Member-generated – “ first-order ” account</a:t>
            </a:r>
          </a:p>
          <a:p>
            <a:pPr lvl="2"/>
            <a:r>
              <a:rPr/>
              <a:t>Observer-generated – “ second-order ” account</a:t>
            </a:r>
          </a:p>
          <a:p>
            <a:pPr lvl="2"/>
            <a:r>
              <a:rPr/>
              <a:t>Labels are provisional; may be revised</a:t>
            </a:r>
          </a:p>
          <a:p>
            <a:pPr lvl="2"/>
            <a:r>
              <a:rPr/>
              <a:t>Iteration – move back and forth between raw data and labeled categories</a:t>
            </a:r>
          </a:p>
          <a:p>
            <a:pPr lvl="2"/>
            <a:r>
              <a:rPr/>
              <a:t>“ Zoom in ” vs “ Wide angle ” view of the coding</a:t>
            </a:r>
          </a:p>
          <a:p>
            <a:pPr lvl="2"/>
            <a:r>
              <a:rPr/>
              <a:t>Revision – may end up dividing or combining categories</a:t>
            </a:r>
          </a:p>
          <a:p>
            <a:pPr lvl="2"/>
            <a:r>
              <a:rPr/>
              <a:t>May establish criteria for category coding</a:t>
            </a:r>
          </a:p>
        </p:txBody>
      </p:sp>
    </p:spTree>
  </p:cSld>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Analysis</a:t>
            </a:r>
            <a:r>
              <a:rPr/>
              <a:t> </a:t>
            </a:r>
            <a:r>
              <a:rPr/>
              <a:t>of</a:t>
            </a:r>
            <a:r>
              <a:rPr/>
              <a:t> </a:t>
            </a:r>
            <a:r>
              <a:rPr/>
              <a:t>Qualitative</a:t>
            </a:r>
            <a:r>
              <a:rPr/>
              <a:t> </a:t>
            </a:r>
            <a:r>
              <a:rPr/>
              <a:t>Data</a:t>
            </a:r>
          </a:p>
        </p:txBody>
      </p:sp>
      <p:sp>
        <p:nvSpPr>
          <p:cNvPr id="3" name="Content Placeholder 2"/>
          <p:cNvSpPr>
            <a:spLocks noGrp="1"/>
          </p:cNvSpPr>
          <p:nvPr>
            <p:ph idx="1"/>
          </p:nvPr>
        </p:nvSpPr>
        <p:spPr/>
        <p:txBody>
          <a:bodyPr/>
          <a:lstStyle/>
          <a:p>
            <a:pPr lvl="1"/>
            <a:r>
              <a:rPr/>
              <a:t>Saturation – the point at which you are not gaining any new insight, no new categories being identified, no new relationships being defined</a:t>
            </a:r>
          </a:p>
          <a:p>
            <a:pPr lvl="2"/>
            <a:r>
              <a:rPr/>
              <a:t>Don’t need any additional analysis</a:t>
            </a:r>
          </a:p>
          <a:p>
            <a:pPr lvl="2"/>
            <a:r>
              <a:rPr/>
              <a:t>Don’t need any additional data collection (if collection &amp; analysis done in parallel)</a:t>
            </a:r>
          </a:p>
          <a:p>
            <a:pPr lvl="2"/>
            <a:r>
              <a:rPr/>
              <a:t>Determinant – nature of the information being collection – NOT amount of information</a:t>
            </a:r>
          </a:p>
          <a:p>
            <a:pPr lvl="2"/>
            <a:r>
              <a:rPr/>
              <a:t>Keeping notes – of the coding/analysis process</a:t>
            </a:r>
          </a:p>
          <a:p>
            <a:pPr lvl="2"/>
            <a:r>
              <a:rPr/>
              <a:t>Help identify categories/relationships</a:t>
            </a:r>
          </a:p>
          <a:p>
            <a:pPr lvl="2"/>
            <a:r>
              <a:rPr/>
              <a:t>Help if “stuck”</a:t>
            </a:r>
          </a:p>
          <a:p>
            <a:pPr lvl="2"/>
            <a:r>
              <a:rPr/>
              <a:t>Document analysis process</a:t>
            </a:r>
          </a:p>
        </p:txBody>
      </p:sp>
    </p:spTree>
  </p:cSld>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Analysis</a:t>
            </a:r>
            <a:r>
              <a:rPr/>
              <a:t> </a:t>
            </a:r>
            <a:r>
              <a:rPr/>
              <a:t>of</a:t>
            </a:r>
            <a:r>
              <a:rPr/>
              <a:t> </a:t>
            </a:r>
            <a:r>
              <a:rPr/>
              <a:t>Qualitative</a:t>
            </a:r>
            <a:r>
              <a:rPr/>
              <a:t> </a:t>
            </a:r>
            <a:r>
              <a:rPr/>
              <a:t>Data</a:t>
            </a:r>
          </a:p>
        </p:txBody>
      </p:sp>
      <p:sp>
        <p:nvSpPr>
          <p:cNvPr id="3" name="Content Placeholder 2"/>
          <p:cNvSpPr>
            <a:spLocks noGrp="1"/>
          </p:cNvSpPr>
          <p:nvPr>
            <p:ph idx="1"/>
          </p:nvPr>
        </p:nvSpPr>
        <p:spPr/>
        <p:txBody>
          <a:bodyPr/>
          <a:lstStyle/>
          <a:p>
            <a:pPr lvl="1"/>
            <a:r>
              <a:rPr/>
              <a:t>Role of Judgment</a:t>
            </a:r>
          </a:p>
          <a:p>
            <a:pPr lvl="2"/>
            <a:r>
              <a:rPr/>
              <a:t>Balancing act –</a:t>
            </a:r>
          </a:p>
          <a:p>
            <a:pPr lvl="3"/>
            <a:r>
              <a:rPr/>
              <a:t>Level of creativity by coder to identify categories/relationships</a:t>
            </a:r>
          </a:p>
          <a:p>
            <a:pPr lvl="3"/>
            <a:r>
              <a:rPr/>
              <a:t>Must reflect the informants thoughts</a:t>
            </a:r>
          </a:p>
          <a:p>
            <a:pPr lvl="3"/>
            <a:r>
              <a:rPr/>
              <a:t>Audit of the coding by an independent person can check for the match between the coding and the source information</a:t>
            </a:r>
          </a:p>
          <a:p>
            <a:pPr lvl="2"/>
            <a:r>
              <a:rPr/>
              <a:t>Low-inference descriptors</a:t>
            </a:r>
          </a:p>
          <a:p>
            <a:pPr lvl="2"/>
            <a:r>
              <a:rPr/>
              <a:t>Look for “negative cases”</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Comparison</a:t>
            </a:r>
            <a:r>
              <a:rPr/>
              <a:t> </a:t>
            </a:r>
            <a:r>
              <a:rPr/>
              <a:t>of</a:t>
            </a:r>
            <a:r>
              <a:rPr/>
              <a:t> </a:t>
            </a:r>
            <a:r>
              <a:rPr/>
              <a:t>continuous</a:t>
            </a:r>
            <a:r>
              <a:rPr/>
              <a:t> </a:t>
            </a:r>
            <a:r>
              <a:rPr/>
              <a:t>outcome</a:t>
            </a:r>
            <a:r>
              <a:rPr/>
              <a:t> </a:t>
            </a:r>
            <a:r>
              <a:rPr/>
              <a:t>for</a:t>
            </a:r>
            <a:r>
              <a:rPr/>
              <a:t> </a:t>
            </a:r>
            <a:r>
              <a:rPr/>
              <a:t>two</a:t>
            </a:r>
            <a:r>
              <a:rPr/>
              <a:t> </a:t>
            </a:r>
            <a:r>
              <a:rPr/>
              <a:t>populations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1"/>
                <a:r>
                  <a:rPr/>
                  <a:t>Most common research problem</a:t>
                </a:r>
              </a:p>
              <a:p>
                <a:pPr lvl="1"/>
                <a:r>
                  <a:rPr/>
                  <a:t>Use subscripts 1 and 2</a:t>
                </a:r>
              </a:p>
              <a:p>
                <a:pPr lvl="1"/>
                <a:r>
                  <a:rPr/>
                  <a:t>Population parameters (</a:t>
                </a:r>
                <a14:m>
                  <m:oMath xmlns:m="http://schemas.openxmlformats.org/officeDocument/2006/math">
                    <m:sSub>
                      <m:e>
                        <m:r>
                          <m:t>μ</m:t>
                        </m:r>
                      </m:e>
                      <m:sub>
                        <m:r>
                          <m:t>1</m:t>
                        </m:r>
                      </m:sub>
                    </m:sSub>
                  </m:oMath>
                </a14:m>
                <a:r>
                  <a:rPr/>
                  <a:t> and </a:t>
                </a:r>
                <a14:m>
                  <m:oMath xmlns:m="http://schemas.openxmlformats.org/officeDocument/2006/math">
                    <m:sSub>
                      <m:e>
                        <m:r>
                          <m:t>μ</m:t>
                        </m:r>
                      </m:e>
                      <m:sub>
                        <m:r>
                          <m:t>2</m:t>
                        </m:r>
                      </m:sub>
                    </m:sSub>
                  </m:oMath>
                </a14:m>
                <a:r>
                  <a:rPr/>
                  <a:t>)</a:t>
                </a:r>
              </a:p>
              <a:p>
                <a:pPr lvl="1"/>
                <a:r>
                  <a:rPr/>
                  <a:t>Sample statistics (</a:t>
                </a:r>
                <a14:m>
                  <m:oMath xmlns:m="http://schemas.openxmlformats.org/officeDocument/2006/math">
                    <m:sSub>
                      <m:e>
                        <m:bar>
                          <m:barPr>
                            <m:pos m:val="top"/>
                          </m:barPr>
                          <m:e>
                            <m:r>
                              <m:t>X</m:t>
                            </m:r>
                          </m:e>
                        </m:bar>
                      </m:e>
                      <m:sub>
                        <m:r>
                          <m:t>1</m:t>
                        </m:r>
                      </m:sub>
                    </m:sSub>
                  </m:oMath>
                </a14:m>
                <a:r>
                  <a:rPr/>
                  <a:t> and </a:t>
                </a:r>
                <a14:m>
                  <m:oMath xmlns:m="http://schemas.openxmlformats.org/officeDocument/2006/math">
                    <m:sSub>
                      <m:e>
                        <m:bar>
                          <m:barPr>
                            <m:pos m:val="top"/>
                          </m:barPr>
                          <m:e>
                            <m:r>
                              <m:t>X</m:t>
                            </m:r>
                          </m:e>
                        </m:bar>
                      </m:e>
                      <m:sub>
                        <m:r>
                          <m:t>2</m:t>
                        </m:r>
                      </m:sub>
                    </m:sSub>
                  </m:oMath>
                </a14:m>
                <a:r>
                  <a:rPr/>
                  <a:t>)</a:t>
                </a:r>
              </a:p>
              <a:p>
                <a:pPr lvl="1"/>
                <a14:m>
                  <m:oMath xmlns:m="http://schemas.openxmlformats.org/officeDocument/2006/math">
                    <m:sSub>
                      <m:e>
                        <m:r>
                          <m:t>H</m:t>
                        </m:r>
                      </m:e>
                      <m:sub>
                        <m:r>
                          <m:t>0</m:t>
                        </m:r>
                      </m:sub>
                    </m:sSub>
                    <m:r>
                      <m:t> </m:t>
                    </m:r>
                    <m:sSub>
                      <m:e>
                        <m:r>
                          <m:t>μ</m:t>
                        </m:r>
                      </m:e>
                      <m:sub>
                        <m:r>
                          <m:t>1</m:t>
                        </m:r>
                      </m:sub>
                    </m:sSub>
                    <m:r>
                      <m:t>−</m:t>
                    </m:r>
                    <m:sSub>
                      <m:e>
                        <m:r>
                          <m:t>μ</m:t>
                        </m:r>
                      </m:e>
                      <m:sub>
                        <m:r>
                          <m:t>2</m:t>
                        </m:r>
                      </m:sub>
                    </m:sSub>
                    <m:r>
                      <m:t>=</m:t>
                    </m:r>
                    <m:r>
                      <m:t>0</m:t>
                    </m:r>
                  </m:oMath>
                </a14:m>
              </a:p>
              <a:p>
                <a:pPr lvl="1"/>
                <a:r>
                  <a:rPr/>
                  <a:t>Accept </a:t>
                </a:r>
                <a14:m>
                  <m:oMath xmlns:m="http://schemas.openxmlformats.org/officeDocument/2006/math">
                    <m:sSub>
                      <m:e>
                        <m:r>
                          <m:t>H</m:t>
                        </m:r>
                      </m:e>
                      <m:sub>
                        <m:r>
                          <m:t>0</m:t>
                        </m:r>
                      </m:sub>
                    </m:sSub>
                  </m:oMath>
                </a14:m>
                <a:r>
                  <a:rPr/>
                  <a:t> if </a:t>
                </a:r>
                <a14:m>
                  <m:oMath xmlns:m="http://schemas.openxmlformats.org/officeDocument/2006/math">
                    <m:sSub>
                      <m:e>
                        <m:bar>
                          <m:barPr>
                            <m:pos m:val="top"/>
                          </m:barPr>
                          <m:e>
                            <m:r>
                              <m:t>X</m:t>
                            </m:r>
                          </m:e>
                        </m:bar>
                      </m:e>
                      <m:sub>
                        <m:r>
                          <m:t>1</m:t>
                        </m:r>
                      </m:sub>
                    </m:sSub>
                    <m:r>
                      <m:t>−</m:t>
                    </m:r>
                    <m:sSub>
                      <m:e>
                        <m:bar>
                          <m:barPr>
                            <m:pos m:val="top"/>
                          </m:barPr>
                          <m:e>
                            <m:r>
                              <m:t>X</m:t>
                            </m:r>
                          </m:e>
                        </m:bar>
                      </m:e>
                      <m:sub>
                        <m:r>
                          <m:t>2</m:t>
                        </m:r>
                      </m:sub>
                    </m:sSub>
                  </m:oMath>
                </a14:m>
                <a:r>
                  <a:rPr/>
                  <a:t> is close to zero.</a:t>
                </a:r>
              </a:p>
            </p:txBody>
          </p:sp>
        </mc:Choice>
      </mc:AlternateContent>
    </p:spTree>
  </p:cSld>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Analysis</a:t>
            </a:r>
            <a:r>
              <a:rPr/>
              <a:t> </a:t>
            </a:r>
            <a:r>
              <a:rPr/>
              <a:t>of</a:t>
            </a:r>
            <a:r>
              <a:rPr/>
              <a:t> </a:t>
            </a:r>
            <a:r>
              <a:rPr/>
              <a:t>Qualitative</a:t>
            </a:r>
            <a:r>
              <a:rPr/>
              <a:t> </a:t>
            </a:r>
            <a:r>
              <a:rPr/>
              <a:t>Data</a:t>
            </a:r>
          </a:p>
        </p:txBody>
      </p:sp>
      <p:sp>
        <p:nvSpPr>
          <p:cNvPr id="3" name="Content Placeholder 2"/>
          <p:cNvSpPr>
            <a:spLocks noGrp="1"/>
          </p:cNvSpPr>
          <p:nvPr>
            <p:ph idx="1"/>
          </p:nvPr>
        </p:nvSpPr>
        <p:spPr/>
        <p:txBody>
          <a:bodyPr/>
          <a:lstStyle/>
          <a:p>
            <a:pPr lvl="1"/>
            <a:r>
              <a:rPr/>
              <a:t>Quantifying Information</a:t>
            </a:r>
          </a:p>
          <a:p>
            <a:pPr lvl="2"/>
            <a:r>
              <a:rPr/>
              <a:t>Pros &amp; Cons</a:t>
            </a:r>
          </a:p>
          <a:p>
            <a:pPr lvl="2"/>
            <a:r>
              <a:rPr/>
              <a:t>When quantifying might be of value</a:t>
            </a:r>
          </a:p>
          <a:p>
            <a:pPr lvl="2"/>
            <a:r>
              <a:rPr/>
              <a:t>Simple frequency of occurrence does NOT necessarily reflect importance</a:t>
            </a:r>
          </a:p>
        </p:txBody>
      </p:sp>
    </p:spTree>
  </p:cSld>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Descriptive</a:t>
            </a:r>
            <a:r>
              <a:rPr/>
              <a:t> </a:t>
            </a:r>
            <a:r>
              <a:rPr/>
              <a:t>Statistics</a:t>
            </a:r>
          </a:p>
        </p:txBody>
      </p:sp>
      <p:pic>
        <p:nvPicPr>
          <p:cNvPr descr="../images/image-08-03.png" id="0" name="Picture 1"/>
          <p:cNvPicPr>
            <a:picLocks noGrp="1" noChangeAspect="1"/>
          </p:cNvPicPr>
          <p:nvPr/>
        </p:nvPicPr>
        <p:blipFill>
          <a:blip r:embed="rId3"/>
          <a:stretch>
            <a:fillRect/>
          </a:stretch>
        </p:blipFill>
        <p:spPr bwMode="auto">
          <a:xfrm>
            <a:off x="749300" y="1600200"/>
            <a:ext cx="7645400" cy="4521200"/>
          </a:xfrm>
          <a:prstGeom prst="rect">
            <a:avLst/>
          </a:prstGeom>
          <a:noFill/>
          <a:ln w="9525">
            <a:noFill/>
            <a:headEnd/>
            <a:tailEnd/>
          </a:ln>
        </p:spPr>
      </p:pic>
    </p:spTree>
  </p:cSld>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Descriptive</a:t>
            </a:r>
            <a:r>
              <a:rPr/>
              <a:t> </a:t>
            </a:r>
            <a:r>
              <a:rPr/>
              <a:t>Statistics</a:t>
            </a:r>
          </a:p>
        </p:txBody>
      </p:sp>
      <p:sp>
        <p:nvSpPr>
          <p:cNvPr id="3" name="Content Placeholder 2"/>
          <p:cNvSpPr>
            <a:spLocks noGrp="1"/>
          </p:cNvSpPr>
          <p:nvPr>
            <p:ph idx="1"/>
          </p:nvPr>
        </p:nvSpPr>
        <p:spPr/>
        <p:txBody>
          <a:bodyPr/>
          <a:lstStyle/>
          <a:p>
            <a:pPr lvl="1"/>
            <a:r>
              <a:rPr/>
              <a:t>Descriptive graphs</a:t>
            </a:r>
          </a:p>
          <a:p>
            <a:pPr lvl="2"/>
            <a:r>
              <a:rPr/>
              <a:t>How to look at your data</a:t>
            </a:r>
          </a:p>
          <a:p>
            <a:pPr lvl="2"/>
            <a:r>
              <a:rPr/>
              <a:t>Options for viewing your data</a:t>
            </a:r>
          </a:p>
          <a:p>
            <a:pPr lvl="3"/>
            <a:r>
              <a:rPr/>
              <a:t>Frequency polygons</a:t>
            </a:r>
          </a:p>
          <a:p>
            <a:pPr lvl="3"/>
            <a:r>
              <a:rPr/>
              <a:t>Histograms</a:t>
            </a:r>
          </a:p>
          <a:p>
            <a:pPr lvl="3"/>
            <a:r>
              <a:rPr/>
              <a:t>Bar charts</a:t>
            </a:r>
          </a:p>
        </p:txBody>
      </p:sp>
    </p:spTree>
  </p:cSld>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Descriptive</a:t>
            </a:r>
            <a:r>
              <a:rPr/>
              <a:t> </a:t>
            </a:r>
            <a:r>
              <a:rPr/>
              <a:t>Statistics</a:t>
            </a:r>
          </a:p>
        </p:txBody>
      </p:sp>
      <p:pic>
        <p:nvPicPr>
          <p:cNvPr descr="../images/image-08-04.png" id="0" name="Picture 1"/>
          <p:cNvPicPr>
            <a:picLocks noGrp="1" noChangeAspect="1"/>
          </p:cNvPicPr>
          <p:nvPr/>
        </p:nvPicPr>
        <p:blipFill>
          <a:blip r:embed="rId3"/>
          <a:stretch>
            <a:fillRect/>
          </a:stretch>
        </p:blipFill>
        <p:spPr bwMode="auto">
          <a:xfrm>
            <a:off x="1676400" y="1600200"/>
            <a:ext cx="5791200" cy="4521200"/>
          </a:xfrm>
          <a:prstGeom prst="rect">
            <a:avLst/>
          </a:prstGeom>
          <a:noFill/>
          <a:ln w="9525">
            <a:noFill/>
            <a:headEnd/>
            <a:tailEnd/>
          </a:ln>
        </p:spPr>
      </p:pic>
    </p:spTree>
  </p:cSld>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Descriptive</a:t>
            </a:r>
            <a:r>
              <a:rPr/>
              <a:t> </a:t>
            </a:r>
            <a:r>
              <a:rPr/>
              <a:t>Statistics</a:t>
            </a:r>
          </a:p>
        </p:txBody>
      </p:sp>
      <p:sp>
        <p:nvSpPr>
          <p:cNvPr id="3" name="Content Placeholder 2"/>
          <p:cNvSpPr>
            <a:spLocks noGrp="1"/>
          </p:cNvSpPr>
          <p:nvPr>
            <p:ph idx="1"/>
          </p:nvPr>
        </p:nvSpPr>
        <p:spPr/>
        <p:txBody>
          <a:bodyPr/>
          <a:lstStyle/>
          <a:p>
            <a:pPr lvl="1"/>
            <a:r>
              <a:rPr/>
              <a:t>Measures of central tendency</a:t>
            </a:r>
          </a:p>
          <a:p>
            <a:pPr lvl="2"/>
            <a:r>
              <a:rPr/>
              <a:t>Mean</a:t>
            </a:r>
          </a:p>
          <a:p>
            <a:pPr lvl="2"/>
            <a:r>
              <a:rPr/>
              <a:t>Median</a:t>
            </a:r>
          </a:p>
          <a:p>
            <a:pPr lvl="2"/>
            <a:r>
              <a:rPr/>
              <a:t>Mode</a:t>
            </a:r>
          </a:p>
        </p:txBody>
      </p:sp>
    </p:spTree>
  </p:cSld>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Descriptive</a:t>
            </a:r>
            <a:r>
              <a:rPr/>
              <a:t> </a:t>
            </a:r>
            <a:r>
              <a:rPr/>
              <a:t>Statistics</a:t>
            </a:r>
          </a:p>
        </p:txBody>
      </p:sp>
      <p:sp>
        <p:nvSpPr>
          <p:cNvPr id="3" name="Content Placeholder 2"/>
          <p:cNvSpPr>
            <a:spLocks noGrp="1"/>
          </p:cNvSpPr>
          <p:nvPr>
            <p:ph idx="1"/>
          </p:nvPr>
        </p:nvSpPr>
        <p:spPr/>
        <p:txBody>
          <a:bodyPr/>
          <a:lstStyle/>
          <a:p>
            <a:pPr lvl="1"/>
            <a:r>
              <a:rPr/>
              <a:t>Measures of variability</a:t>
            </a:r>
          </a:p>
          <a:p>
            <a:pPr lvl="2"/>
            <a:r>
              <a:rPr/>
              <a:t>Range</a:t>
            </a:r>
          </a:p>
          <a:p>
            <a:pPr lvl="2"/>
            <a:r>
              <a:rPr/>
              <a:t>Standard deviation</a:t>
            </a:r>
          </a:p>
          <a:p>
            <a:pPr lvl="2"/>
            <a:r>
              <a:rPr/>
              <a:t>Interquartile range</a:t>
            </a:r>
          </a:p>
          <a:p>
            <a:pPr lvl="2"/>
            <a:r>
              <a:rPr/>
              <a:t>How many categories</a:t>
            </a:r>
          </a:p>
        </p:txBody>
      </p:sp>
    </p:spTree>
  </p:cSld>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Descriptive</a:t>
            </a:r>
            <a:r>
              <a:rPr/>
              <a:t> </a:t>
            </a:r>
            <a:r>
              <a:rPr/>
              <a:t>Statistics</a:t>
            </a:r>
          </a:p>
        </p:txBody>
      </p:sp>
      <p:sp>
        <p:nvSpPr>
          <p:cNvPr id="3" name="Content Placeholder 2"/>
          <p:cNvSpPr>
            <a:spLocks noGrp="1"/>
          </p:cNvSpPr>
          <p:nvPr>
            <p:ph idx="1"/>
          </p:nvPr>
        </p:nvSpPr>
        <p:spPr/>
        <p:txBody>
          <a:bodyPr/>
          <a:lstStyle/>
          <a:p>
            <a:pPr lvl="1"/>
            <a:r>
              <a:rPr/>
              <a:t>Measures of association between 2 variables</a:t>
            </a:r>
          </a:p>
          <a:p>
            <a:pPr lvl="2"/>
            <a:r>
              <a:rPr/>
              <a:t>Correlation</a:t>
            </a:r>
          </a:p>
          <a:p>
            <a:pPr lvl="3"/>
            <a:r>
              <a:rPr/>
              <a:t>Pearson</a:t>
            </a:r>
          </a:p>
          <a:p>
            <a:pPr lvl="3"/>
            <a:r>
              <a:rPr/>
              <a:t>Spearman</a:t>
            </a:r>
          </a:p>
          <a:p>
            <a:pPr lvl="2"/>
            <a:r>
              <a:rPr/>
              <a:t>Cross-tabulation</a:t>
            </a:r>
          </a:p>
          <a:p>
            <a:pPr lvl="2"/>
            <a:r>
              <a:rPr/>
              <a:t>Scatterplot</a:t>
            </a:r>
          </a:p>
        </p:txBody>
      </p:sp>
    </p:spTree>
  </p:cSld>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Descriptive</a:t>
            </a:r>
            <a:r>
              <a:rPr/>
              <a:t> </a:t>
            </a:r>
            <a:r>
              <a:rPr/>
              <a:t>Statistics</a:t>
            </a:r>
          </a:p>
        </p:txBody>
      </p:sp>
      <p:pic>
        <p:nvPicPr>
          <p:cNvPr descr="../images/image-08-05.png" id="0" name="Picture 1"/>
          <p:cNvPicPr>
            <a:picLocks noGrp="1" noChangeAspect="1"/>
          </p:cNvPicPr>
          <p:nvPr/>
        </p:nvPicPr>
        <p:blipFill>
          <a:blip r:embed="rId3"/>
          <a:stretch>
            <a:fillRect/>
          </a:stretch>
        </p:blipFill>
        <p:spPr bwMode="auto">
          <a:xfrm>
            <a:off x="1333500" y="1600200"/>
            <a:ext cx="6477000" cy="4521200"/>
          </a:xfrm>
          <a:prstGeom prst="rect">
            <a:avLst/>
          </a:prstGeom>
          <a:noFill/>
          <a:ln w="9525">
            <a:noFill/>
            <a:headEnd/>
            <a:tailEnd/>
          </a:ln>
        </p:spPr>
      </p:pic>
    </p:spTree>
  </p:cSld>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Descriptive</a:t>
            </a:r>
            <a:r>
              <a:rPr/>
              <a:t> </a:t>
            </a:r>
            <a:r>
              <a:rPr/>
              <a:t>Statistics</a:t>
            </a:r>
          </a:p>
        </p:txBody>
      </p:sp>
      <p:pic>
        <p:nvPicPr>
          <p:cNvPr descr="../images/image-08-06.png" id="0" name="Picture 1"/>
          <p:cNvPicPr>
            <a:picLocks noGrp="1" noChangeAspect="1"/>
          </p:cNvPicPr>
          <p:nvPr/>
        </p:nvPicPr>
        <p:blipFill>
          <a:blip r:embed="rId3"/>
          <a:stretch>
            <a:fillRect/>
          </a:stretch>
        </p:blipFill>
        <p:spPr bwMode="auto">
          <a:xfrm>
            <a:off x="1511300" y="1600200"/>
            <a:ext cx="6108700" cy="4521200"/>
          </a:xfrm>
          <a:prstGeom prst="rect">
            <a:avLst/>
          </a:prstGeom>
          <a:noFill/>
          <a:ln w="9525">
            <a:noFill/>
            <a:headEnd/>
            <a:tailEnd/>
          </a:ln>
        </p:spPr>
      </p:pic>
    </p:spTree>
  </p:cSld>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Descriptive</a:t>
            </a:r>
            <a:r>
              <a:rPr/>
              <a:t> </a:t>
            </a:r>
            <a:r>
              <a:rPr/>
              <a:t>Statistics</a:t>
            </a:r>
          </a:p>
        </p:txBody>
      </p:sp>
      <p:pic>
        <p:nvPicPr>
          <p:cNvPr descr="../images/image-08-07.png" id="0" name="Picture 1"/>
          <p:cNvPicPr>
            <a:picLocks noGrp="1" noChangeAspect="1"/>
          </p:cNvPicPr>
          <p:nvPr/>
        </p:nvPicPr>
        <p:blipFill>
          <a:blip r:embed="rId3"/>
          <a:stretch>
            <a:fillRect/>
          </a:stretch>
        </p:blipFill>
        <p:spPr bwMode="auto">
          <a:xfrm>
            <a:off x="939800" y="1600200"/>
            <a:ext cx="7277100" cy="4521200"/>
          </a:xfrm>
          <a:prstGeom prst="rect">
            <a:avLst/>
          </a:prstGeom>
          <a:noFill/>
          <a:ln w="9525">
            <a:noFill/>
            <a:headEnd/>
            <a:tailEnd/>
          </a:ln>
        </p:spPr>
      </p:pic>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TotalTime>
  <Words>17</Words>
  <Application>Microsoft Office PowerPoint</Application>
  <PresentationFormat>On-screen Show (4:3)</PresentationFormat>
  <Paragraphs>9</Paragraphs>
  <Slides>4</Slides>
  <Notes>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vt:i4>
      </vt:variant>
    </vt:vector>
  </HeadingPairs>
  <TitlesOfParts>
    <vt:vector size="7" baseType="lpstr">
      <vt:lpstr>Arial</vt:lpstr>
      <vt:lpstr>Calibri</vt:lpstr>
      <vt:lpstr>Office Theme</vt:lpstr>
      <vt:lpstr>Title slide</vt:lpstr>
      <vt:lpstr>Content slide</vt:lpstr>
      <vt:lpstr>Two content</vt:lpstr>
      <vt:lpstr>Section Header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Video 12 - Hypothesis testing</dc:title>
  <dc:creator>Steve Simon</dc:creator>
  <cp:keywords/>
  <dcterms:created xsi:type="dcterms:W3CDTF">2019-04-13T14:24:46Z</dcterms:created>
  <dcterms:modified xsi:type="dcterms:W3CDTF">2019-04-13T14:24:46Z</dcterms:modified>
</cp:coreProperties>
</file>